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media/image20.jpg" ContentType="image/jpeg"/>
  <Override PartName="/ppt/notesSlides/notesSlide1.xml" ContentType="application/vnd.openxmlformats-officedocument.presentationml.notesSlide+xml"/>
  <Override PartName="/ppt/media/image67.jpg" ContentType="image/jpg"/>
  <Override PartName="/ppt/media/image76.jpg" ContentType="image/jpg"/>
  <Override PartName="/ppt/media/image79.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 id="2147483704" r:id="rId3"/>
    <p:sldMasterId id="2147483717" r:id="rId4"/>
    <p:sldMasterId id="2147483721" r:id="rId5"/>
    <p:sldMasterId id="2147483733" r:id="rId6"/>
    <p:sldMasterId id="2147483745" r:id="rId7"/>
    <p:sldMasterId id="2147483751" r:id="rId8"/>
    <p:sldMasterId id="2147483757" r:id="rId9"/>
  </p:sldMasterIdLst>
  <p:notesMasterIdLst>
    <p:notesMasterId r:id="rId122"/>
  </p:notesMasterIdLst>
  <p:sldIdLst>
    <p:sldId id="286" r:id="rId10"/>
    <p:sldId id="412" r:id="rId11"/>
    <p:sldId id="733" r:id="rId12"/>
    <p:sldId id="732" r:id="rId13"/>
    <p:sldId id="707" r:id="rId14"/>
    <p:sldId id="726" r:id="rId15"/>
    <p:sldId id="708" r:id="rId16"/>
    <p:sldId id="706" r:id="rId17"/>
    <p:sldId id="725" r:id="rId18"/>
    <p:sldId id="711" r:id="rId19"/>
    <p:sldId id="256" r:id="rId20"/>
    <p:sldId id="258" r:id="rId21"/>
    <p:sldId id="257" r:id="rId22"/>
    <p:sldId id="259" r:id="rId23"/>
    <p:sldId id="656" r:id="rId24"/>
    <p:sldId id="919" r:id="rId25"/>
    <p:sldId id="920" r:id="rId26"/>
    <p:sldId id="921" r:id="rId27"/>
    <p:sldId id="922" r:id="rId28"/>
    <p:sldId id="923" r:id="rId29"/>
    <p:sldId id="924" r:id="rId30"/>
    <p:sldId id="925" r:id="rId31"/>
    <p:sldId id="926" r:id="rId32"/>
    <p:sldId id="703" r:id="rId33"/>
    <p:sldId id="434" r:id="rId34"/>
    <p:sldId id="915" r:id="rId35"/>
    <p:sldId id="607" r:id="rId36"/>
    <p:sldId id="889" r:id="rId37"/>
    <p:sldId id="892" r:id="rId38"/>
    <p:sldId id="898" r:id="rId39"/>
    <p:sldId id="897" r:id="rId40"/>
    <p:sldId id="895" r:id="rId41"/>
    <p:sldId id="894" r:id="rId42"/>
    <p:sldId id="896" r:id="rId43"/>
    <p:sldId id="886" r:id="rId44"/>
    <p:sldId id="891" r:id="rId45"/>
    <p:sldId id="723" r:id="rId46"/>
    <p:sldId id="927" r:id="rId47"/>
    <p:sldId id="928" r:id="rId48"/>
    <p:sldId id="929" r:id="rId49"/>
    <p:sldId id="930" r:id="rId50"/>
    <p:sldId id="260" r:id="rId51"/>
    <p:sldId id="261" r:id="rId52"/>
    <p:sldId id="262" r:id="rId53"/>
    <p:sldId id="263" r:id="rId54"/>
    <p:sldId id="931" r:id="rId55"/>
    <p:sldId id="932" r:id="rId56"/>
    <p:sldId id="933" r:id="rId57"/>
    <p:sldId id="934" r:id="rId58"/>
    <p:sldId id="715" r:id="rId59"/>
    <p:sldId id="899" r:id="rId60"/>
    <p:sldId id="900" r:id="rId61"/>
    <p:sldId id="375" r:id="rId62"/>
    <p:sldId id="404" r:id="rId63"/>
    <p:sldId id="405" r:id="rId64"/>
    <p:sldId id="411" r:id="rId65"/>
    <p:sldId id="406" r:id="rId66"/>
    <p:sldId id="421" r:id="rId67"/>
    <p:sldId id="901" r:id="rId68"/>
    <p:sldId id="320" r:id="rId69"/>
    <p:sldId id="413" r:id="rId70"/>
    <p:sldId id="324" r:id="rId71"/>
    <p:sldId id="325" r:id="rId72"/>
    <p:sldId id="414" r:id="rId73"/>
    <p:sldId id="418" r:id="rId74"/>
    <p:sldId id="422" r:id="rId75"/>
    <p:sldId id="420" r:id="rId76"/>
    <p:sldId id="935" r:id="rId77"/>
    <p:sldId id="936" r:id="rId78"/>
    <p:sldId id="265" r:id="rId79"/>
    <p:sldId id="266" r:id="rId80"/>
    <p:sldId id="267" r:id="rId81"/>
    <p:sldId id="278" r:id="rId82"/>
    <p:sldId id="271" r:id="rId83"/>
    <p:sldId id="272" r:id="rId84"/>
    <p:sldId id="268" r:id="rId85"/>
    <p:sldId id="269" r:id="rId86"/>
    <p:sldId id="270" r:id="rId87"/>
    <p:sldId id="273" r:id="rId88"/>
    <p:sldId id="274" r:id="rId89"/>
    <p:sldId id="275" r:id="rId90"/>
    <p:sldId id="276" r:id="rId91"/>
    <p:sldId id="277" r:id="rId92"/>
    <p:sldId id="279" r:id="rId93"/>
    <p:sldId id="264" r:id="rId94"/>
    <p:sldId id="902" r:id="rId95"/>
    <p:sldId id="903" r:id="rId96"/>
    <p:sldId id="904" r:id="rId97"/>
    <p:sldId id="905" r:id="rId98"/>
    <p:sldId id="906" r:id="rId99"/>
    <p:sldId id="907" r:id="rId100"/>
    <p:sldId id="908" r:id="rId101"/>
    <p:sldId id="937" r:id="rId102"/>
    <p:sldId id="938" r:id="rId103"/>
    <p:sldId id="939" r:id="rId104"/>
    <p:sldId id="940" r:id="rId105"/>
    <p:sldId id="941" r:id="rId106"/>
    <p:sldId id="942" r:id="rId107"/>
    <p:sldId id="943" r:id="rId108"/>
    <p:sldId id="944" r:id="rId109"/>
    <p:sldId id="945" r:id="rId110"/>
    <p:sldId id="946" r:id="rId111"/>
    <p:sldId id="722" r:id="rId112"/>
    <p:sldId id="909" r:id="rId113"/>
    <p:sldId id="910" r:id="rId114"/>
    <p:sldId id="911" r:id="rId115"/>
    <p:sldId id="912" r:id="rId116"/>
    <p:sldId id="913" r:id="rId117"/>
    <p:sldId id="914" r:id="rId118"/>
    <p:sldId id="916" r:id="rId119"/>
    <p:sldId id="439" r:id="rId120"/>
    <p:sldId id="437" r:id="rId121"/>
  </p:sldIdLst>
  <p:sldSz cx="18288000" cy="10287000"/>
  <p:notesSz cx="6858000" cy="9144000"/>
  <p:embeddedFontLst>
    <p:embeddedFont>
      <p:font typeface="Arial Black" panose="020B0A04020102020204" pitchFamily="34" charset="0"/>
      <p:bold r:id="rId123"/>
    </p:embeddedFont>
    <p:embeddedFont>
      <p:font typeface="Book Antiqua" panose="02040602050305030304" pitchFamily="18" charset="0"/>
      <p:regular r:id="rId124"/>
      <p:bold r:id="rId125"/>
      <p:italic r:id="rId126"/>
      <p:boldItalic r:id="rId127"/>
    </p:embeddedFont>
    <p:embeddedFont>
      <p:font typeface="Century Schoolbook" panose="02040604050505020304" pitchFamily="18" charset="0"/>
      <p:regular r:id="rId128"/>
      <p:bold r:id="rId129"/>
      <p:italic r:id="rId130"/>
      <p:boldItalic r:id="rId131"/>
    </p:embeddedFont>
    <p:embeddedFont>
      <p:font typeface="Consolas" panose="020B0609020204030204" pitchFamily="49" charset="0"/>
      <p:regular r:id="rId132"/>
      <p:bold r:id="rId133"/>
      <p:italic r:id="rId134"/>
      <p:boldItalic r:id="rId135"/>
    </p:embeddedFont>
    <p:embeddedFont>
      <p:font typeface="Copperplate Gothic Light" panose="020E0507020206020404" pitchFamily="34" charset="0"/>
      <p:regular r:id="rId136"/>
    </p:embeddedFont>
    <p:embeddedFont>
      <p:font typeface="Corbel" panose="020B0503020204020204" pitchFamily="34" charset="0"/>
      <p:regular r:id="rId137"/>
      <p:bold r:id="rId138"/>
      <p:italic r:id="rId139"/>
      <p:boldItalic r:id="rId140"/>
    </p:embeddedFont>
    <p:embeddedFont>
      <p:font typeface="Montserrat" panose="00000500000000000000" pitchFamily="2" charset="0"/>
      <p:regular r:id="rId141"/>
      <p:bold r:id="rId142"/>
      <p:italic r:id="rId143"/>
      <p:boldItalic r:id="rId144"/>
    </p:embeddedFont>
    <p:embeddedFont>
      <p:font typeface="Montserrat Bold" panose="00000800000000000000" charset="0"/>
      <p:regular r:id="rId145"/>
      <p:bold r:id="rId146"/>
    </p:embeddedFont>
    <p:embeddedFont>
      <p:font typeface="Roboto" panose="02000000000000000000" pitchFamily="2" charset="0"/>
      <p:regular r:id="rId147"/>
      <p:bold r:id="rId1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E6B"/>
    <a:srgbClr val="3B5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D7668-6052-4324-9BC8-F7503B626739}" v="1" dt="2024-02-27T12:53:53.644"/>
    <p1510:client id="{D8EC75EB-C6A1-4B38-BAF9-193E9DC45665}" v="41" dt="2024-02-26T20:29:40.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6" d="100"/>
          <a:sy n="86" d="100"/>
        </p:scale>
        <p:origin x="10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font" Target="fonts/font16.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font" Target="fonts/font6.fntdata"/><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font" Target="fonts/font18.fntdata"/><Relationship Id="rId14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font" Target="fonts/font8.fntdata"/><Relationship Id="rId135" Type="http://schemas.openxmlformats.org/officeDocument/2006/relationships/font" Target="fonts/font13.fntdata"/><Relationship Id="rId151"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font" Target="fonts/font4.fntdata"/><Relationship Id="rId14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font" Target="fonts/font15.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font" Target="fonts/font10.fntdata"/><Relationship Id="rId153" Type="http://schemas.microsoft.com/office/2016/11/relationships/changesInfo" Target="changesInfos/changesInfo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font" Target="fonts/font5.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143" Type="http://schemas.openxmlformats.org/officeDocument/2006/relationships/font" Target="fonts/font21.fntdata"/><Relationship Id="rId148"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font" Target="fonts/font11.fntdata"/><Relationship Id="rId154" Type="http://schemas.microsoft.com/office/2015/10/relationships/revisionInfo" Target="revisionInfo.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1.fntdata"/><Relationship Id="rId144" Type="http://schemas.openxmlformats.org/officeDocument/2006/relationships/font" Target="fonts/font22.fntdata"/><Relationship Id="rId90"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Frisby" userId="10b0c0ed6509c746" providerId="LiveId" clId="{D8EC75EB-C6A1-4B38-BAF9-193E9DC45665}"/>
    <pc:docChg chg="undo custSel addSld delSld modSld sldOrd delMainMaster">
      <pc:chgData name="Jeffrey Frisby" userId="10b0c0ed6509c746" providerId="LiveId" clId="{D8EC75EB-C6A1-4B38-BAF9-193E9DC45665}" dt="2024-02-26T20:29:22.113" v="1277" actId="47"/>
      <pc:docMkLst>
        <pc:docMk/>
      </pc:docMkLst>
      <pc:sldChg chg="del">
        <pc:chgData name="Jeffrey Frisby" userId="10b0c0ed6509c746" providerId="LiveId" clId="{D8EC75EB-C6A1-4B38-BAF9-193E9DC45665}" dt="2024-02-24T04:45:24.954" v="702" actId="47"/>
        <pc:sldMkLst>
          <pc:docMk/>
          <pc:sldMk cId="0" sldId="260"/>
        </pc:sldMkLst>
      </pc:sldChg>
      <pc:sldChg chg="modSp del mod">
        <pc:chgData name="Jeffrey Frisby" userId="10b0c0ed6509c746" providerId="LiveId" clId="{D8EC75EB-C6A1-4B38-BAF9-193E9DC45665}" dt="2024-02-26T00:11:34.407" v="1250" actId="14100"/>
        <pc:sldMkLst>
          <pc:docMk/>
          <pc:sldMk cId="0" sldId="261"/>
        </pc:sldMkLst>
        <pc:spChg chg="mod">
          <ac:chgData name="Jeffrey Frisby" userId="10b0c0ed6509c746" providerId="LiveId" clId="{D8EC75EB-C6A1-4B38-BAF9-193E9DC45665}" dt="2024-02-26T00:11:34.407" v="1250" actId="14100"/>
          <ac:spMkLst>
            <pc:docMk/>
            <pc:sldMk cId="0" sldId="261"/>
            <ac:spMk id="7" creationId="{00000000-0000-0000-0000-000000000000}"/>
          </ac:spMkLst>
        </pc:spChg>
      </pc:sldChg>
      <pc:sldChg chg="del">
        <pc:chgData name="Jeffrey Frisby" userId="10b0c0ed6509c746" providerId="LiveId" clId="{D8EC75EB-C6A1-4B38-BAF9-193E9DC45665}" dt="2024-02-24T04:45:24.954" v="702" actId="47"/>
        <pc:sldMkLst>
          <pc:docMk/>
          <pc:sldMk cId="0" sldId="262"/>
        </pc:sldMkLst>
      </pc:sldChg>
      <pc:sldChg chg="del">
        <pc:chgData name="Jeffrey Frisby" userId="10b0c0ed6509c746" providerId="LiveId" clId="{D8EC75EB-C6A1-4B38-BAF9-193E9DC45665}" dt="2024-02-24T04:45:24.954" v="702" actId="47"/>
        <pc:sldMkLst>
          <pc:docMk/>
          <pc:sldMk cId="0" sldId="263"/>
        </pc:sldMkLst>
      </pc:sldChg>
      <pc:sldChg chg="del">
        <pc:chgData name="Jeffrey Frisby" userId="10b0c0ed6509c746" providerId="LiveId" clId="{D8EC75EB-C6A1-4B38-BAF9-193E9DC45665}" dt="2024-02-26T20:29:22.113" v="1277" actId="47"/>
        <pc:sldMkLst>
          <pc:docMk/>
          <pc:sldMk cId="3715732181" sldId="264"/>
        </pc:sldMkLst>
      </pc:sldChg>
      <pc:sldChg chg="del">
        <pc:chgData name="Jeffrey Frisby" userId="10b0c0ed6509c746" providerId="LiveId" clId="{D8EC75EB-C6A1-4B38-BAF9-193E9DC45665}" dt="2024-02-26T20:29:22.113" v="1277" actId="47"/>
        <pc:sldMkLst>
          <pc:docMk/>
          <pc:sldMk cId="2943359049" sldId="265"/>
        </pc:sldMkLst>
        <pc:spChg chg="mod">
          <ac:chgData name="Jeffrey Frisby" userId="10b0c0ed6509c746" providerId="LiveId" clId="{D8EC75EB-C6A1-4B38-BAF9-193E9DC45665}" dt="2024-02-25T03:44:46.860" v="1232" actId="20577"/>
          <ac:spMkLst>
            <pc:docMk/>
            <pc:sldMk cId="2943359049" sldId="265"/>
            <ac:spMk id="4" creationId="{1761C55B-7BDA-9368-738E-508C9AA319EE}"/>
          </ac:spMkLst>
        </pc:spChg>
      </pc:sldChg>
      <pc:sldChg chg="del">
        <pc:chgData name="Jeffrey Frisby" userId="10b0c0ed6509c746" providerId="LiveId" clId="{D8EC75EB-C6A1-4B38-BAF9-193E9DC45665}" dt="2024-02-26T20:29:22.113" v="1277" actId="47"/>
        <pc:sldMkLst>
          <pc:docMk/>
          <pc:sldMk cId="3014798276" sldId="266"/>
        </pc:sldMkLst>
      </pc:sldChg>
      <pc:sldChg chg="del">
        <pc:chgData name="Jeffrey Frisby" userId="10b0c0ed6509c746" providerId="LiveId" clId="{D8EC75EB-C6A1-4B38-BAF9-193E9DC45665}" dt="2024-02-26T20:29:22.113" v="1277" actId="47"/>
        <pc:sldMkLst>
          <pc:docMk/>
          <pc:sldMk cId="3373243047" sldId="267"/>
        </pc:sldMkLst>
      </pc:sldChg>
      <pc:sldChg chg="del">
        <pc:chgData name="Jeffrey Frisby" userId="10b0c0ed6509c746" providerId="LiveId" clId="{D8EC75EB-C6A1-4B38-BAF9-193E9DC45665}" dt="2024-02-26T20:29:22.113" v="1277" actId="47"/>
        <pc:sldMkLst>
          <pc:docMk/>
          <pc:sldMk cId="2773675587" sldId="268"/>
        </pc:sldMkLst>
      </pc:sldChg>
      <pc:sldChg chg="del">
        <pc:chgData name="Jeffrey Frisby" userId="10b0c0ed6509c746" providerId="LiveId" clId="{D8EC75EB-C6A1-4B38-BAF9-193E9DC45665}" dt="2024-02-26T20:29:22.113" v="1277" actId="47"/>
        <pc:sldMkLst>
          <pc:docMk/>
          <pc:sldMk cId="3460291180" sldId="269"/>
        </pc:sldMkLst>
      </pc:sldChg>
      <pc:sldChg chg="del">
        <pc:chgData name="Jeffrey Frisby" userId="10b0c0ed6509c746" providerId="LiveId" clId="{D8EC75EB-C6A1-4B38-BAF9-193E9DC45665}" dt="2024-02-26T20:29:22.113" v="1277" actId="47"/>
        <pc:sldMkLst>
          <pc:docMk/>
          <pc:sldMk cId="1243329120" sldId="270"/>
        </pc:sldMkLst>
      </pc:sldChg>
      <pc:sldChg chg="del">
        <pc:chgData name="Jeffrey Frisby" userId="10b0c0ed6509c746" providerId="LiveId" clId="{D8EC75EB-C6A1-4B38-BAF9-193E9DC45665}" dt="2024-02-26T20:29:22.113" v="1277" actId="47"/>
        <pc:sldMkLst>
          <pc:docMk/>
          <pc:sldMk cId="2468903112" sldId="271"/>
        </pc:sldMkLst>
      </pc:sldChg>
      <pc:sldChg chg="del">
        <pc:chgData name="Jeffrey Frisby" userId="10b0c0ed6509c746" providerId="LiveId" clId="{D8EC75EB-C6A1-4B38-BAF9-193E9DC45665}" dt="2024-02-26T20:29:22.113" v="1277" actId="47"/>
        <pc:sldMkLst>
          <pc:docMk/>
          <pc:sldMk cId="821522817" sldId="272"/>
        </pc:sldMkLst>
      </pc:sldChg>
      <pc:sldChg chg="del">
        <pc:chgData name="Jeffrey Frisby" userId="10b0c0ed6509c746" providerId="LiveId" clId="{D8EC75EB-C6A1-4B38-BAF9-193E9DC45665}" dt="2024-02-26T20:29:22.113" v="1277" actId="47"/>
        <pc:sldMkLst>
          <pc:docMk/>
          <pc:sldMk cId="499514683" sldId="273"/>
        </pc:sldMkLst>
      </pc:sldChg>
      <pc:sldChg chg="del">
        <pc:chgData name="Jeffrey Frisby" userId="10b0c0ed6509c746" providerId="LiveId" clId="{D8EC75EB-C6A1-4B38-BAF9-193E9DC45665}" dt="2024-02-26T20:29:22.113" v="1277" actId="47"/>
        <pc:sldMkLst>
          <pc:docMk/>
          <pc:sldMk cId="3589779828" sldId="274"/>
        </pc:sldMkLst>
      </pc:sldChg>
      <pc:sldChg chg="del">
        <pc:chgData name="Jeffrey Frisby" userId="10b0c0ed6509c746" providerId="LiveId" clId="{D8EC75EB-C6A1-4B38-BAF9-193E9DC45665}" dt="2024-02-26T20:29:22.113" v="1277" actId="47"/>
        <pc:sldMkLst>
          <pc:docMk/>
          <pc:sldMk cId="2109603354" sldId="275"/>
        </pc:sldMkLst>
      </pc:sldChg>
      <pc:sldChg chg="del">
        <pc:chgData name="Jeffrey Frisby" userId="10b0c0ed6509c746" providerId="LiveId" clId="{D8EC75EB-C6A1-4B38-BAF9-193E9DC45665}" dt="2024-02-26T20:29:22.113" v="1277" actId="47"/>
        <pc:sldMkLst>
          <pc:docMk/>
          <pc:sldMk cId="335341662" sldId="276"/>
        </pc:sldMkLst>
      </pc:sldChg>
      <pc:sldChg chg="del">
        <pc:chgData name="Jeffrey Frisby" userId="10b0c0ed6509c746" providerId="LiveId" clId="{D8EC75EB-C6A1-4B38-BAF9-193E9DC45665}" dt="2024-02-26T20:29:22.113" v="1277" actId="47"/>
        <pc:sldMkLst>
          <pc:docMk/>
          <pc:sldMk cId="932596478" sldId="277"/>
        </pc:sldMkLst>
      </pc:sldChg>
      <pc:sldChg chg="del">
        <pc:chgData name="Jeffrey Frisby" userId="10b0c0ed6509c746" providerId="LiveId" clId="{D8EC75EB-C6A1-4B38-BAF9-193E9DC45665}" dt="2024-02-26T20:29:22.113" v="1277" actId="47"/>
        <pc:sldMkLst>
          <pc:docMk/>
          <pc:sldMk cId="2248079385" sldId="278"/>
        </pc:sldMkLst>
      </pc:sldChg>
      <pc:sldChg chg="del">
        <pc:chgData name="Jeffrey Frisby" userId="10b0c0ed6509c746" providerId="LiveId" clId="{D8EC75EB-C6A1-4B38-BAF9-193E9DC45665}" dt="2024-02-26T20:29:22.113" v="1277" actId="47"/>
        <pc:sldMkLst>
          <pc:docMk/>
          <pc:sldMk cId="1497512765" sldId="279"/>
        </pc:sldMkLst>
      </pc:sldChg>
      <pc:sldChg chg="del">
        <pc:chgData name="Jeffrey Frisby" userId="10b0c0ed6509c746" providerId="LiveId" clId="{D8EC75EB-C6A1-4B38-BAF9-193E9DC45665}" dt="2024-02-24T04:45:24.954" v="702" actId="47"/>
        <pc:sldMkLst>
          <pc:docMk/>
          <pc:sldMk cId="0" sldId="280"/>
        </pc:sldMkLst>
      </pc:sldChg>
      <pc:sldChg chg="del">
        <pc:chgData name="Jeffrey Frisby" userId="10b0c0ed6509c746" providerId="LiveId" clId="{D8EC75EB-C6A1-4B38-BAF9-193E9DC45665}" dt="2024-02-24T04:45:24.954" v="702" actId="47"/>
        <pc:sldMkLst>
          <pc:docMk/>
          <pc:sldMk cId="0" sldId="281"/>
        </pc:sldMkLst>
      </pc:sldChg>
      <pc:sldChg chg="modSp mod">
        <pc:chgData name="Jeffrey Frisby" userId="10b0c0ed6509c746" providerId="LiveId" clId="{D8EC75EB-C6A1-4B38-BAF9-193E9DC45665}" dt="2024-02-25T01:53:37.509" v="1115" actId="20577"/>
        <pc:sldMkLst>
          <pc:docMk/>
          <pc:sldMk cId="1382604003" sldId="286"/>
        </pc:sldMkLst>
        <pc:spChg chg="mod">
          <ac:chgData name="Jeffrey Frisby" userId="10b0c0ed6509c746" providerId="LiveId" clId="{D8EC75EB-C6A1-4B38-BAF9-193E9DC45665}" dt="2024-02-25T01:53:37.509" v="1115" actId="20577"/>
          <ac:spMkLst>
            <pc:docMk/>
            <pc:sldMk cId="1382604003" sldId="286"/>
            <ac:spMk id="8" creationId="{00000000-0000-0000-0000-000000000000}"/>
          </ac:spMkLst>
        </pc:spChg>
      </pc:sldChg>
      <pc:sldChg chg="modSp mod">
        <pc:chgData name="Jeffrey Frisby" userId="10b0c0ed6509c746" providerId="LiveId" clId="{D8EC75EB-C6A1-4B38-BAF9-193E9DC45665}" dt="2024-02-24T04:27:14.170" v="11" actId="20577"/>
        <pc:sldMkLst>
          <pc:docMk/>
          <pc:sldMk cId="3089704079" sldId="412"/>
        </pc:sldMkLst>
        <pc:spChg chg="mod">
          <ac:chgData name="Jeffrey Frisby" userId="10b0c0ed6509c746" providerId="LiveId" clId="{D8EC75EB-C6A1-4B38-BAF9-193E9DC45665}" dt="2024-02-24T04:27:14.170" v="11" actId="20577"/>
          <ac:spMkLst>
            <pc:docMk/>
            <pc:sldMk cId="3089704079" sldId="412"/>
            <ac:spMk id="3" creationId="{00000000-0000-0000-0000-000000000000}"/>
          </ac:spMkLst>
        </pc:spChg>
      </pc:sldChg>
      <pc:sldChg chg="del">
        <pc:chgData name="Jeffrey Frisby" userId="10b0c0ed6509c746" providerId="LiveId" clId="{D8EC75EB-C6A1-4B38-BAF9-193E9DC45665}" dt="2024-02-24T04:32:18.330" v="176" actId="47"/>
        <pc:sldMkLst>
          <pc:docMk/>
          <pc:sldMk cId="2938486563" sldId="414"/>
        </pc:sldMkLst>
      </pc:sldChg>
      <pc:sldChg chg="del">
        <pc:chgData name="Jeffrey Frisby" userId="10b0c0ed6509c746" providerId="LiveId" clId="{D8EC75EB-C6A1-4B38-BAF9-193E9DC45665}" dt="2024-02-24T04:32:18.330" v="176" actId="47"/>
        <pc:sldMkLst>
          <pc:docMk/>
          <pc:sldMk cId="3212096269" sldId="420"/>
        </pc:sldMkLst>
      </pc:sldChg>
      <pc:sldChg chg="del">
        <pc:chgData name="Jeffrey Frisby" userId="10b0c0ed6509c746" providerId="LiveId" clId="{D8EC75EB-C6A1-4B38-BAF9-193E9DC45665}" dt="2024-02-24T04:55:16.504" v="1006" actId="47"/>
        <pc:sldMkLst>
          <pc:docMk/>
          <pc:sldMk cId="3569575568" sldId="423"/>
        </pc:sldMkLst>
      </pc:sldChg>
      <pc:sldChg chg="modSp mod">
        <pc:chgData name="Jeffrey Frisby" userId="10b0c0ed6509c746" providerId="LiveId" clId="{D8EC75EB-C6A1-4B38-BAF9-193E9DC45665}" dt="2024-02-26T15:09:16.561" v="1276" actId="20577"/>
        <pc:sldMkLst>
          <pc:docMk/>
          <pc:sldMk cId="1093152170" sldId="434"/>
        </pc:sldMkLst>
        <pc:spChg chg="mod">
          <ac:chgData name="Jeffrey Frisby" userId="10b0c0ed6509c746" providerId="LiveId" clId="{D8EC75EB-C6A1-4B38-BAF9-193E9DC45665}" dt="2024-02-26T15:09:16.561" v="1276" actId="20577"/>
          <ac:spMkLst>
            <pc:docMk/>
            <pc:sldMk cId="1093152170" sldId="434"/>
            <ac:spMk id="3" creationId="{00000000-0000-0000-0000-000000000000}"/>
          </ac:spMkLst>
        </pc:spChg>
      </pc:sldChg>
      <pc:sldChg chg="modSp del mod">
        <pc:chgData name="Jeffrey Frisby" userId="10b0c0ed6509c746" providerId="LiveId" clId="{D8EC75EB-C6A1-4B38-BAF9-193E9DC45665}" dt="2024-02-25T03:43:53.917" v="1230" actId="47"/>
        <pc:sldMkLst>
          <pc:docMk/>
          <pc:sldMk cId="732191486" sldId="435"/>
        </pc:sldMkLst>
        <pc:spChg chg="mod">
          <ac:chgData name="Jeffrey Frisby" userId="10b0c0ed6509c746" providerId="LiveId" clId="{D8EC75EB-C6A1-4B38-BAF9-193E9DC45665}" dt="2024-02-25T03:43:26.805" v="1229" actId="20577"/>
          <ac:spMkLst>
            <pc:docMk/>
            <pc:sldMk cId="732191486" sldId="435"/>
            <ac:spMk id="3" creationId="{00000000-0000-0000-0000-000000000000}"/>
          </ac:spMkLst>
        </pc:spChg>
      </pc:sldChg>
      <pc:sldChg chg="addSp delSp modSp mod">
        <pc:chgData name="Jeffrey Frisby" userId="10b0c0ed6509c746" providerId="LiveId" clId="{D8EC75EB-C6A1-4B38-BAF9-193E9DC45665}" dt="2024-02-24T04:56:14.429" v="1070" actId="478"/>
        <pc:sldMkLst>
          <pc:docMk/>
          <pc:sldMk cId="3324988750" sldId="437"/>
        </pc:sldMkLst>
        <pc:spChg chg="mod">
          <ac:chgData name="Jeffrey Frisby" userId="10b0c0ed6509c746" providerId="LiveId" clId="{D8EC75EB-C6A1-4B38-BAF9-193E9DC45665}" dt="2024-02-24T04:55:47.044" v="1065" actId="14100"/>
          <ac:spMkLst>
            <pc:docMk/>
            <pc:sldMk cId="3324988750" sldId="437"/>
            <ac:spMk id="6" creationId="{00000000-0000-0000-0000-000000000000}"/>
          </ac:spMkLst>
        </pc:spChg>
        <pc:picChg chg="add mod">
          <ac:chgData name="Jeffrey Frisby" userId="10b0c0ed6509c746" providerId="LiveId" clId="{D8EC75EB-C6A1-4B38-BAF9-193E9DC45665}" dt="2024-02-24T04:56:11.932" v="1069" actId="1076"/>
          <ac:picMkLst>
            <pc:docMk/>
            <pc:sldMk cId="3324988750" sldId="437"/>
            <ac:picMk id="2" creationId="{1DB12970-C14F-0DB2-6F88-CADD6083B14A}"/>
          </ac:picMkLst>
        </pc:picChg>
        <pc:picChg chg="del">
          <ac:chgData name="Jeffrey Frisby" userId="10b0c0ed6509c746" providerId="LiveId" clId="{D8EC75EB-C6A1-4B38-BAF9-193E9DC45665}" dt="2024-02-24T04:56:14.429" v="1070" actId="478"/>
          <ac:picMkLst>
            <pc:docMk/>
            <pc:sldMk cId="3324988750" sldId="437"/>
            <ac:picMk id="5" creationId="{00000000-0000-0000-0000-000000000000}"/>
          </ac:picMkLst>
        </pc:picChg>
      </pc:sldChg>
      <pc:sldChg chg="del">
        <pc:chgData name="Jeffrey Frisby" userId="10b0c0ed6509c746" providerId="LiveId" clId="{D8EC75EB-C6A1-4B38-BAF9-193E9DC45665}" dt="2024-02-24T04:32:18.330" v="176" actId="47"/>
        <pc:sldMkLst>
          <pc:docMk/>
          <pc:sldMk cId="2434539209" sldId="460"/>
        </pc:sldMkLst>
      </pc:sldChg>
      <pc:sldChg chg="del">
        <pc:chgData name="Jeffrey Frisby" userId="10b0c0ed6509c746" providerId="LiveId" clId="{D8EC75EB-C6A1-4B38-BAF9-193E9DC45665}" dt="2024-02-24T04:32:18.330" v="176" actId="47"/>
        <pc:sldMkLst>
          <pc:docMk/>
          <pc:sldMk cId="81159417" sldId="461"/>
        </pc:sldMkLst>
      </pc:sldChg>
      <pc:sldChg chg="del">
        <pc:chgData name="Jeffrey Frisby" userId="10b0c0ed6509c746" providerId="LiveId" clId="{D8EC75EB-C6A1-4B38-BAF9-193E9DC45665}" dt="2024-02-24T04:32:18.330" v="176" actId="47"/>
        <pc:sldMkLst>
          <pc:docMk/>
          <pc:sldMk cId="2908648177" sldId="462"/>
        </pc:sldMkLst>
      </pc:sldChg>
      <pc:sldChg chg="del">
        <pc:chgData name="Jeffrey Frisby" userId="10b0c0ed6509c746" providerId="LiveId" clId="{D8EC75EB-C6A1-4B38-BAF9-193E9DC45665}" dt="2024-02-24T04:32:18.330" v="176" actId="47"/>
        <pc:sldMkLst>
          <pc:docMk/>
          <pc:sldMk cId="3030906446" sldId="463"/>
        </pc:sldMkLst>
      </pc:sldChg>
      <pc:sldChg chg="del">
        <pc:chgData name="Jeffrey Frisby" userId="10b0c0ed6509c746" providerId="LiveId" clId="{D8EC75EB-C6A1-4B38-BAF9-193E9DC45665}" dt="2024-02-24T04:34:09.780" v="344" actId="47"/>
        <pc:sldMkLst>
          <pc:docMk/>
          <pc:sldMk cId="2859112252" sldId="546"/>
        </pc:sldMkLst>
      </pc:sldChg>
      <pc:sldChg chg="del">
        <pc:chgData name="Jeffrey Frisby" userId="10b0c0ed6509c746" providerId="LiveId" clId="{D8EC75EB-C6A1-4B38-BAF9-193E9DC45665}" dt="2024-02-24T04:34:09.780" v="344" actId="47"/>
        <pc:sldMkLst>
          <pc:docMk/>
          <pc:sldMk cId="1801989824" sldId="564"/>
        </pc:sldMkLst>
      </pc:sldChg>
      <pc:sldChg chg="del">
        <pc:chgData name="Jeffrey Frisby" userId="10b0c0ed6509c746" providerId="LiveId" clId="{D8EC75EB-C6A1-4B38-BAF9-193E9DC45665}" dt="2024-02-24T04:34:09.780" v="344" actId="47"/>
        <pc:sldMkLst>
          <pc:docMk/>
          <pc:sldMk cId="565799654" sldId="568"/>
        </pc:sldMkLst>
      </pc:sldChg>
      <pc:sldChg chg="del">
        <pc:chgData name="Jeffrey Frisby" userId="10b0c0ed6509c746" providerId="LiveId" clId="{D8EC75EB-C6A1-4B38-BAF9-193E9DC45665}" dt="2024-02-24T04:34:09.780" v="344" actId="47"/>
        <pc:sldMkLst>
          <pc:docMk/>
          <pc:sldMk cId="2131538504" sldId="570"/>
        </pc:sldMkLst>
      </pc:sldChg>
      <pc:sldChg chg="addSp delSp modSp mod">
        <pc:chgData name="Jeffrey Frisby" userId="10b0c0ed6509c746" providerId="LiveId" clId="{D8EC75EB-C6A1-4B38-BAF9-193E9DC45665}" dt="2024-02-24T04:35:16.387" v="394" actId="20577"/>
        <pc:sldMkLst>
          <pc:docMk/>
          <pc:sldMk cId="296765524" sldId="607"/>
        </pc:sldMkLst>
        <pc:spChg chg="del">
          <ac:chgData name="Jeffrey Frisby" userId="10b0c0ed6509c746" providerId="LiveId" clId="{D8EC75EB-C6A1-4B38-BAF9-193E9DC45665}" dt="2024-02-24T04:34:37.055" v="346" actId="478"/>
          <ac:spMkLst>
            <pc:docMk/>
            <pc:sldMk cId="296765524" sldId="607"/>
            <ac:spMk id="2" creationId="{A323C04E-C10E-EC54-CF2B-C3AC03CF38B2}"/>
          </ac:spMkLst>
        </pc:spChg>
        <pc:spChg chg="add mod">
          <ac:chgData name="Jeffrey Frisby" userId="10b0c0ed6509c746" providerId="LiveId" clId="{D8EC75EB-C6A1-4B38-BAF9-193E9DC45665}" dt="2024-02-24T04:34:47.782" v="348"/>
          <ac:spMkLst>
            <pc:docMk/>
            <pc:sldMk cId="296765524" sldId="607"/>
            <ac:spMk id="3" creationId="{E1A6C91D-DD88-6874-270B-57908525BE47}"/>
          </ac:spMkLst>
        </pc:spChg>
        <pc:spChg chg="add mod">
          <ac:chgData name="Jeffrey Frisby" userId="10b0c0ed6509c746" providerId="LiveId" clId="{D8EC75EB-C6A1-4B38-BAF9-193E9DC45665}" dt="2024-02-24T04:35:16.387" v="394" actId="20577"/>
          <ac:spMkLst>
            <pc:docMk/>
            <pc:sldMk cId="296765524" sldId="607"/>
            <ac:spMk id="4" creationId="{F50BC8C1-4E5D-595E-B2CB-54DFF75A49F8}"/>
          </ac:spMkLst>
        </pc:spChg>
        <pc:picChg chg="del">
          <ac:chgData name="Jeffrey Frisby" userId="10b0c0ed6509c746" providerId="LiveId" clId="{D8EC75EB-C6A1-4B38-BAF9-193E9DC45665}" dt="2024-02-24T04:34:32.345" v="345" actId="478"/>
          <ac:picMkLst>
            <pc:docMk/>
            <pc:sldMk cId="296765524" sldId="607"/>
            <ac:picMk id="1026" creationId="{72946848-1D19-5C03-7D17-7E975BBAB740}"/>
          </ac:picMkLst>
        </pc:picChg>
      </pc:sldChg>
      <pc:sldChg chg="del">
        <pc:chgData name="Jeffrey Frisby" userId="10b0c0ed6509c746" providerId="LiveId" clId="{D8EC75EB-C6A1-4B38-BAF9-193E9DC45665}" dt="2024-02-24T04:34:09.780" v="344" actId="47"/>
        <pc:sldMkLst>
          <pc:docMk/>
          <pc:sldMk cId="2107194987" sldId="618"/>
        </pc:sldMkLst>
      </pc:sldChg>
      <pc:sldChg chg="del">
        <pc:chgData name="Jeffrey Frisby" userId="10b0c0ed6509c746" providerId="LiveId" clId="{D8EC75EB-C6A1-4B38-BAF9-193E9DC45665}" dt="2024-02-24T04:34:09.780" v="344" actId="47"/>
        <pc:sldMkLst>
          <pc:docMk/>
          <pc:sldMk cId="2655607224" sldId="637"/>
        </pc:sldMkLst>
      </pc:sldChg>
      <pc:sldChg chg="del">
        <pc:chgData name="Jeffrey Frisby" userId="10b0c0ed6509c746" providerId="LiveId" clId="{D8EC75EB-C6A1-4B38-BAF9-193E9DC45665}" dt="2024-02-24T04:34:09.780" v="344" actId="47"/>
        <pc:sldMkLst>
          <pc:docMk/>
          <pc:sldMk cId="1641026644" sldId="639"/>
        </pc:sldMkLst>
      </pc:sldChg>
      <pc:sldChg chg="del">
        <pc:chgData name="Jeffrey Frisby" userId="10b0c0ed6509c746" providerId="LiveId" clId="{D8EC75EB-C6A1-4B38-BAF9-193E9DC45665}" dt="2024-02-24T04:34:09.780" v="344" actId="47"/>
        <pc:sldMkLst>
          <pc:docMk/>
          <pc:sldMk cId="822551439" sldId="641"/>
        </pc:sldMkLst>
      </pc:sldChg>
      <pc:sldChg chg="del">
        <pc:chgData name="Jeffrey Frisby" userId="10b0c0ed6509c746" providerId="LiveId" clId="{D8EC75EB-C6A1-4B38-BAF9-193E9DC45665}" dt="2024-02-24T04:34:09.780" v="344" actId="47"/>
        <pc:sldMkLst>
          <pc:docMk/>
          <pc:sldMk cId="1859274775" sldId="642"/>
        </pc:sldMkLst>
      </pc:sldChg>
      <pc:sldChg chg="del">
        <pc:chgData name="Jeffrey Frisby" userId="10b0c0ed6509c746" providerId="LiveId" clId="{D8EC75EB-C6A1-4B38-BAF9-193E9DC45665}" dt="2024-02-24T04:34:09.780" v="344" actId="47"/>
        <pc:sldMkLst>
          <pc:docMk/>
          <pc:sldMk cId="2371375945" sldId="643"/>
        </pc:sldMkLst>
      </pc:sldChg>
      <pc:sldChg chg="del">
        <pc:chgData name="Jeffrey Frisby" userId="10b0c0ed6509c746" providerId="LiveId" clId="{D8EC75EB-C6A1-4B38-BAF9-193E9DC45665}" dt="2024-02-24T04:34:09.780" v="344" actId="47"/>
        <pc:sldMkLst>
          <pc:docMk/>
          <pc:sldMk cId="3580265734" sldId="644"/>
        </pc:sldMkLst>
      </pc:sldChg>
      <pc:sldChg chg="del">
        <pc:chgData name="Jeffrey Frisby" userId="10b0c0ed6509c746" providerId="LiveId" clId="{D8EC75EB-C6A1-4B38-BAF9-193E9DC45665}" dt="2024-02-24T04:34:09.780" v="344" actId="47"/>
        <pc:sldMkLst>
          <pc:docMk/>
          <pc:sldMk cId="3649101402" sldId="652"/>
        </pc:sldMkLst>
      </pc:sldChg>
      <pc:sldChg chg="modSp mod">
        <pc:chgData name="Jeffrey Frisby" userId="10b0c0ed6509c746" providerId="LiveId" clId="{D8EC75EB-C6A1-4B38-BAF9-193E9DC45665}" dt="2024-02-24T04:32:04.390" v="175" actId="20577"/>
        <pc:sldMkLst>
          <pc:docMk/>
          <pc:sldMk cId="4182382232" sldId="656"/>
        </pc:sldMkLst>
        <pc:spChg chg="mod">
          <ac:chgData name="Jeffrey Frisby" userId="10b0c0ed6509c746" providerId="LiveId" clId="{D8EC75EB-C6A1-4B38-BAF9-193E9DC45665}" dt="2024-02-24T04:32:04.390" v="175" actId="20577"/>
          <ac:spMkLst>
            <pc:docMk/>
            <pc:sldMk cId="4182382232" sldId="656"/>
            <ac:spMk id="3" creationId="{00000000-0000-0000-0000-000000000000}"/>
          </ac:spMkLst>
        </pc:spChg>
      </pc:sldChg>
      <pc:sldChg chg="del">
        <pc:chgData name="Jeffrey Frisby" userId="10b0c0ed6509c746" providerId="LiveId" clId="{D8EC75EB-C6A1-4B38-BAF9-193E9DC45665}" dt="2024-02-24T04:34:09.780" v="344" actId="47"/>
        <pc:sldMkLst>
          <pc:docMk/>
          <pc:sldMk cId="2364298374" sldId="659"/>
        </pc:sldMkLst>
      </pc:sldChg>
      <pc:sldChg chg="del">
        <pc:chgData name="Jeffrey Frisby" userId="10b0c0ed6509c746" providerId="LiveId" clId="{D8EC75EB-C6A1-4B38-BAF9-193E9DC45665}" dt="2024-02-24T04:34:09.780" v="344" actId="47"/>
        <pc:sldMkLst>
          <pc:docMk/>
          <pc:sldMk cId="3856437453" sldId="660"/>
        </pc:sldMkLst>
      </pc:sldChg>
      <pc:sldChg chg="del">
        <pc:chgData name="Jeffrey Frisby" userId="10b0c0ed6509c746" providerId="LiveId" clId="{D8EC75EB-C6A1-4B38-BAF9-193E9DC45665}" dt="2024-02-24T04:34:09.780" v="344" actId="47"/>
        <pc:sldMkLst>
          <pc:docMk/>
          <pc:sldMk cId="153219608" sldId="661"/>
        </pc:sldMkLst>
      </pc:sldChg>
      <pc:sldChg chg="del">
        <pc:chgData name="Jeffrey Frisby" userId="10b0c0ed6509c746" providerId="LiveId" clId="{D8EC75EB-C6A1-4B38-BAF9-193E9DC45665}" dt="2024-02-24T04:34:09.780" v="344" actId="47"/>
        <pc:sldMkLst>
          <pc:docMk/>
          <pc:sldMk cId="1755902173" sldId="662"/>
        </pc:sldMkLst>
      </pc:sldChg>
      <pc:sldChg chg="del">
        <pc:chgData name="Jeffrey Frisby" userId="10b0c0ed6509c746" providerId="LiveId" clId="{D8EC75EB-C6A1-4B38-BAF9-193E9DC45665}" dt="2024-02-24T04:34:09.780" v="344" actId="47"/>
        <pc:sldMkLst>
          <pc:docMk/>
          <pc:sldMk cId="3297195423" sldId="663"/>
        </pc:sldMkLst>
      </pc:sldChg>
      <pc:sldChg chg="del">
        <pc:chgData name="Jeffrey Frisby" userId="10b0c0ed6509c746" providerId="LiveId" clId="{D8EC75EB-C6A1-4B38-BAF9-193E9DC45665}" dt="2024-02-24T04:34:09.780" v="344" actId="47"/>
        <pc:sldMkLst>
          <pc:docMk/>
          <pc:sldMk cId="4198599257" sldId="664"/>
        </pc:sldMkLst>
      </pc:sldChg>
      <pc:sldChg chg="del">
        <pc:chgData name="Jeffrey Frisby" userId="10b0c0ed6509c746" providerId="LiveId" clId="{D8EC75EB-C6A1-4B38-BAF9-193E9DC45665}" dt="2024-02-24T04:34:09.780" v="344" actId="47"/>
        <pc:sldMkLst>
          <pc:docMk/>
          <pc:sldMk cId="1280378242" sldId="666"/>
        </pc:sldMkLst>
      </pc:sldChg>
      <pc:sldChg chg="del">
        <pc:chgData name="Jeffrey Frisby" userId="10b0c0ed6509c746" providerId="LiveId" clId="{D8EC75EB-C6A1-4B38-BAF9-193E9DC45665}" dt="2024-02-24T04:34:09.780" v="344" actId="47"/>
        <pc:sldMkLst>
          <pc:docMk/>
          <pc:sldMk cId="1871088344" sldId="667"/>
        </pc:sldMkLst>
      </pc:sldChg>
      <pc:sldChg chg="del">
        <pc:chgData name="Jeffrey Frisby" userId="10b0c0ed6509c746" providerId="LiveId" clId="{D8EC75EB-C6A1-4B38-BAF9-193E9DC45665}" dt="2024-02-24T04:49:58.306" v="856" actId="47"/>
        <pc:sldMkLst>
          <pc:docMk/>
          <pc:sldMk cId="186454443" sldId="669"/>
        </pc:sldMkLst>
      </pc:sldChg>
      <pc:sldChg chg="del">
        <pc:chgData name="Jeffrey Frisby" userId="10b0c0ed6509c746" providerId="LiveId" clId="{D8EC75EB-C6A1-4B38-BAF9-193E9DC45665}" dt="2024-02-24T04:34:09.780" v="344" actId="47"/>
        <pc:sldMkLst>
          <pc:docMk/>
          <pc:sldMk cId="4075737905" sldId="673"/>
        </pc:sldMkLst>
      </pc:sldChg>
      <pc:sldChg chg="del">
        <pc:chgData name="Jeffrey Frisby" userId="10b0c0ed6509c746" providerId="LiveId" clId="{D8EC75EB-C6A1-4B38-BAF9-193E9DC45665}" dt="2024-02-24T04:34:09.780" v="344" actId="47"/>
        <pc:sldMkLst>
          <pc:docMk/>
          <pc:sldMk cId="1876017888" sldId="674"/>
        </pc:sldMkLst>
      </pc:sldChg>
      <pc:sldChg chg="del">
        <pc:chgData name="Jeffrey Frisby" userId="10b0c0ed6509c746" providerId="LiveId" clId="{D8EC75EB-C6A1-4B38-BAF9-193E9DC45665}" dt="2024-02-24T04:34:09.780" v="344" actId="47"/>
        <pc:sldMkLst>
          <pc:docMk/>
          <pc:sldMk cId="3341875921" sldId="675"/>
        </pc:sldMkLst>
      </pc:sldChg>
      <pc:sldChg chg="del">
        <pc:chgData name="Jeffrey Frisby" userId="10b0c0ed6509c746" providerId="LiveId" clId="{D8EC75EB-C6A1-4B38-BAF9-193E9DC45665}" dt="2024-02-24T04:34:09.780" v="344" actId="47"/>
        <pc:sldMkLst>
          <pc:docMk/>
          <pc:sldMk cId="3545732288" sldId="676"/>
        </pc:sldMkLst>
      </pc:sldChg>
      <pc:sldChg chg="del">
        <pc:chgData name="Jeffrey Frisby" userId="10b0c0ed6509c746" providerId="LiveId" clId="{D8EC75EB-C6A1-4B38-BAF9-193E9DC45665}" dt="2024-02-24T04:51:06.071" v="916" actId="47"/>
        <pc:sldMkLst>
          <pc:docMk/>
          <pc:sldMk cId="831052571" sldId="701"/>
        </pc:sldMkLst>
      </pc:sldChg>
      <pc:sldChg chg="del">
        <pc:chgData name="Jeffrey Frisby" userId="10b0c0ed6509c746" providerId="LiveId" clId="{D8EC75EB-C6A1-4B38-BAF9-193E9DC45665}" dt="2024-02-24T04:55:19.454" v="1007" actId="47"/>
        <pc:sldMkLst>
          <pc:docMk/>
          <pc:sldMk cId="2706804373" sldId="702"/>
        </pc:sldMkLst>
      </pc:sldChg>
      <pc:sldChg chg="modSp mod">
        <pc:chgData name="Jeffrey Frisby" userId="10b0c0ed6509c746" providerId="LiveId" clId="{D8EC75EB-C6A1-4B38-BAF9-193E9DC45665}" dt="2024-02-24T04:32:26.651" v="190" actId="20577"/>
        <pc:sldMkLst>
          <pc:docMk/>
          <pc:sldMk cId="3266606365" sldId="703"/>
        </pc:sldMkLst>
        <pc:spChg chg="mod">
          <ac:chgData name="Jeffrey Frisby" userId="10b0c0ed6509c746" providerId="LiveId" clId="{D8EC75EB-C6A1-4B38-BAF9-193E9DC45665}" dt="2024-02-24T04:32:26.651" v="190" actId="20577"/>
          <ac:spMkLst>
            <pc:docMk/>
            <pc:sldMk cId="3266606365" sldId="703"/>
            <ac:spMk id="6" creationId="{00000000-0000-0000-0000-000000000000}"/>
          </ac:spMkLst>
        </pc:spChg>
      </pc:sldChg>
      <pc:sldChg chg="modSp mod">
        <pc:chgData name="Jeffrey Frisby" userId="10b0c0ed6509c746" providerId="LiveId" clId="{D8EC75EB-C6A1-4B38-BAF9-193E9DC45665}" dt="2024-02-24T04:31:07.179" v="82" actId="6549"/>
        <pc:sldMkLst>
          <pc:docMk/>
          <pc:sldMk cId="3181092365" sldId="706"/>
        </pc:sldMkLst>
        <pc:spChg chg="mod">
          <ac:chgData name="Jeffrey Frisby" userId="10b0c0ed6509c746" providerId="LiveId" clId="{D8EC75EB-C6A1-4B38-BAF9-193E9DC45665}" dt="2024-02-24T04:31:07.179" v="82" actId="6549"/>
          <ac:spMkLst>
            <pc:docMk/>
            <pc:sldMk cId="3181092365" sldId="706"/>
            <ac:spMk id="8" creationId="{FC998C9B-37C1-CA52-A784-FFF8361C8464}"/>
          </ac:spMkLst>
        </pc:spChg>
      </pc:sldChg>
      <pc:sldChg chg="addSp delSp modSp mod">
        <pc:chgData name="Jeffrey Frisby" userId="10b0c0ed6509c746" providerId="LiveId" clId="{D8EC75EB-C6A1-4B38-BAF9-193E9DC45665}" dt="2024-02-24T04:30:51.077" v="79" actId="6549"/>
        <pc:sldMkLst>
          <pc:docMk/>
          <pc:sldMk cId="728908546" sldId="707"/>
        </pc:sldMkLst>
        <pc:spChg chg="add del mod">
          <ac:chgData name="Jeffrey Frisby" userId="10b0c0ed6509c746" providerId="LiveId" clId="{D8EC75EB-C6A1-4B38-BAF9-193E9DC45665}" dt="2024-02-24T04:30:48.234" v="78" actId="478"/>
          <ac:spMkLst>
            <pc:docMk/>
            <pc:sldMk cId="728908546" sldId="707"/>
            <ac:spMk id="5" creationId="{8F34EF79-4DA1-6665-A0A9-797AFF4BFF3C}"/>
          </ac:spMkLst>
        </pc:spChg>
        <pc:spChg chg="add del mod">
          <ac:chgData name="Jeffrey Frisby" userId="10b0c0ed6509c746" providerId="LiveId" clId="{D8EC75EB-C6A1-4B38-BAF9-193E9DC45665}" dt="2024-02-24T04:30:51.077" v="79" actId="6549"/>
          <ac:spMkLst>
            <pc:docMk/>
            <pc:sldMk cId="728908546" sldId="707"/>
            <ac:spMk id="14" creationId="{00000000-0000-0000-0000-000000000000}"/>
          </ac:spMkLst>
        </pc:spChg>
      </pc:sldChg>
      <pc:sldChg chg="modSp mod">
        <pc:chgData name="Jeffrey Frisby" userId="10b0c0ed6509c746" providerId="LiveId" clId="{D8EC75EB-C6A1-4B38-BAF9-193E9DC45665}" dt="2024-02-24T04:31:00.456" v="81" actId="6549"/>
        <pc:sldMkLst>
          <pc:docMk/>
          <pc:sldMk cId="1582719814" sldId="708"/>
        </pc:sldMkLst>
        <pc:spChg chg="mod">
          <ac:chgData name="Jeffrey Frisby" userId="10b0c0ed6509c746" providerId="LiveId" clId="{D8EC75EB-C6A1-4B38-BAF9-193E9DC45665}" dt="2024-02-24T04:31:00.456" v="81" actId="6549"/>
          <ac:spMkLst>
            <pc:docMk/>
            <pc:sldMk cId="1582719814" sldId="708"/>
            <ac:spMk id="10" creationId="{F7EA961C-FF03-E5D5-3098-E8CA7F67F4CF}"/>
          </ac:spMkLst>
        </pc:spChg>
      </pc:sldChg>
      <pc:sldChg chg="modSp mod">
        <pc:chgData name="Jeffrey Frisby" userId="10b0c0ed6509c746" providerId="LiveId" clId="{D8EC75EB-C6A1-4B38-BAF9-193E9DC45665}" dt="2024-02-24T04:31:22.697" v="103" actId="20577"/>
        <pc:sldMkLst>
          <pc:docMk/>
          <pc:sldMk cId="3942015106" sldId="711"/>
        </pc:sldMkLst>
        <pc:spChg chg="mod">
          <ac:chgData name="Jeffrey Frisby" userId="10b0c0ed6509c746" providerId="LiveId" clId="{D8EC75EB-C6A1-4B38-BAF9-193E9DC45665}" dt="2024-02-24T04:31:22.697" v="103" actId="20577"/>
          <ac:spMkLst>
            <pc:docMk/>
            <pc:sldMk cId="3942015106" sldId="711"/>
            <ac:spMk id="3" creationId="{525886E1-A405-1723-40BF-B047AD4B460D}"/>
          </ac:spMkLst>
        </pc:spChg>
      </pc:sldChg>
      <pc:sldChg chg="del">
        <pc:chgData name="Jeffrey Frisby" userId="10b0c0ed6509c746" providerId="LiveId" clId="{D8EC75EB-C6A1-4B38-BAF9-193E9DC45665}" dt="2024-02-24T04:34:09.780" v="344" actId="47"/>
        <pc:sldMkLst>
          <pc:docMk/>
          <pc:sldMk cId="836555498" sldId="712"/>
        </pc:sldMkLst>
      </pc:sldChg>
      <pc:sldChg chg="del">
        <pc:chgData name="Jeffrey Frisby" userId="10b0c0ed6509c746" providerId="LiveId" clId="{D8EC75EB-C6A1-4B38-BAF9-193E9DC45665}" dt="2024-02-24T04:34:09.780" v="344" actId="47"/>
        <pc:sldMkLst>
          <pc:docMk/>
          <pc:sldMk cId="840715631" sldId="713"/>
        </pc:sldMkLst>
      </pc:sldChg>
      <pc:sldChg chg="del">
        <pc:chgData name="Jeffrey Frisby" userId="10b0c0ed6509c746" providerId="LiveId" clId="{D8EC75EB-C6A1-4B38-BAF9-193E9DC45665}" dt="2024-02-24T04:34:09.780" v="344" actId="47"/>
        <pc:sldMkLst>
          <pc:docMk/>
          <pc:sldMk cId="2192655357" sldId="714"/>
        </pc:sldMkLst>
      </pc:sldChg>
      <pc:sldChg chg="modSp mod">
        <pc:chgData name="Jeffrey Frisby" userId="10b0c0ed6509c746" providerId="LiveId" clId="{D8EC75EB-C6A1-4B38-BAF9-193E9DC45665}" dt="2024-02-24T04:38:16.398" v="439" actId="20577"/>
        <pc:sldMkLst>
          <pc:docMk/>
          <pc:sldMk cId="1135949815" sldId="715"/>
        </pc:sldMkLst>
        <pc:spChg chg="mod">
          <ac:chgData name="Jeffrey Frisby" userId="10b0c0ed6509c746" providerId="LiveId" clId="{D8EC75EB-C6A1-4B38-BAF9-193E9DC45665}" dt="2024-02-24T04:38:16.398" v="439" actId="20577"/>
          <ac:spMkLst>
            <pc:docMk/>
            <pc:sldMk cId="1135949815" sldId="715"/>
            <ac:spMk id="6" creationId="{CAB3D805-3E68-BC2F-7FB3-5E0115317C58}"/>
          </ac:spMkLst>
        </pc:spChg>
      </pc:sldChg>
      <pc:sldChg chg="del">
        <pc:chgData name="Jeffrey Frisby" userId="10b0c0ed6509c746" providerId="LiveId" clId="{D8EC75EB-C6A1-4B38-BAF9-193E9DC45665}" dt="2024-02-24T04:49:48.933" v="855" actId="47"/>
        <pc:sldMkLst>
          <pc:docMk/>
          <pc:sldMk cId="2960009472" sldId="716"/>
        </pc:sldMkLst>
      </pc:sldChg>
      <pc:sldChg chg="del">
        <pc:chgData name="Jeffrey Frisby" userId="10b0c0ed6509c746" providerId="LiveId" clId="{D8EC75EB-C6A1-4B38-BAF9-193E9DC45665}" dt="2024-02-24T04:45:24.954" v="702" actId="47"/>
        <pc:sldMkLst>
          <pc:docMk/>
          <pc:sldMk cId="1657899136" sldId="717"/>
        </pc:sldMkLst>
      </pc:sldChg>
      <pc:sldChg chg="del">
        <pc:chgData name="Jeffrey Frisby" userId="10b0c0ed6509c746" providerId="LiveId" clId="{D8EC75EB-C6A1-4B38-BAF9-193E9DC45665}" dt="2024-02-24T04:49:58.306" v="856" actId="47"/>
        <pc:sldMkLst>
          <pc:docMk/>
          <pc:sldMk cId="252237262" sldId="718"/>
        </pc:sldMkLst>
      </pc:sldChg>
      <pc:sldChg chg="del">
        <pc:chgData name="Jeffrey Frisby" userId="10b0c0ed6509c746" providerId="LiveId" clId="{D8EC75EB-C6A1-4B38-BAF9-193E9DC45665}" dt="2024-02-24T04:49:58.306" v="856" actId="47"/>
        <pc:sldMkLst>
          <pc:docMk/>
          <pc:sldMk cId="2095487088" sldId="719"/>
        </pc:sldMkLst>
      </pc:sldChg>
      <pc:sldChg chg="del">
        <pc:chgData name="Jeffrey Frisby" userId="10b0c0ed6509c746" providerId="LiveId" clId="{D8EC75EB-C6A1-4B38-BAF9-193E9DC45665}" dt="2024-02-24T04:49:58.306" v="856" actId="47"/>
        <pc:sldMkLst>
          <pc:docMk/>
          <pc:sldMk cId="4220822409" sldId="721"/>
        </pc:sldMkLst>
      </pc:sldChg>
      <pc:sldChg chg="modSp mod">
        <pc:chgData name="Jeffrey Frisby" userId="10b0c0ed6509c746" providerId="LiveId" clId="{D8EC75EB-C6A1-4B38-BAF9-193E9DC45665}" dt="2024-02-24T04:50:06.719" v="868" actId="20577"/>
        <pc:sldMkLst>
          <pc:docMk/>
          <pc:sldMk cId="3294296149" sldId="722"/>
        </pc:sldMkLst>
        <pc:spChg chg="mod">
          <ac:chgData name="Jeffrey Frisby" userId="10b0c0ed6509c746" providerId="LiveId" clId="{D8EC75EB-C6A1-4B38-BAF9-193E9DC45665}" dt="2024-02-24T04:50:06.719" v="868" actId="20577"/>
          <ac:spMkLst>
            <pc:docMk/>
            <pc:sldMk cId="3294296149" sldId="722"/>
            <ac:spMk id="6" creationId="{A361EC5E-FCA4-C82E-2D48-D4A4B16A35F2}"/>
          </ac:spMkLst>
        </pc:spChg>
      </pc:sldChg>
      <pc:sldChg chg="add">
        <pc:chgData name="Jeffrey Frisby" userId="10b0c0ed6509c746" providerId="LiveId" clId="{D8EC75EB-C6A1-4B38-BAF9-193E9DC45665}" dt="2024-02-24T04:37:59.406" v="415"/>
        <pc:sldMkLst>
          <pc:docMk/>
          <pc:sldMk cId="511200888" sldId="723"/>
        </pc:sldMkLst>
      </pc:sldChg>
      <pc:sldChg chg="del">
        <pc:chgData name="Jeffrey Frisby" userId="10b0c0ed6509c746" providerId="LiveId" clId="{D8EC75EB-C6A1-4B38-BAF9-193E9DC45665}" dt="2024-02-24T04:37:46.823" v="412" actId="2696"/>
        <pc:sldMkLst>
          <pc:docMk/>
          <pc:sldMk cId="1748686128" sldId="723"/>
        </pc:sldMkLst>
      </pc:sldChg>
      <pc:sldChg chg="add del">
        <pc:chgData name="Jeffrey Frisby" userId="10b0c0ed6509c746" providerId="LiveId" clId="{D8EC75EB-C6A1-4B38-BAF9-193E9DC45665}" dt="2024-02-24T04:37:59.392" v="414"/>
        <pc:sldMkLst>
          <pc:docMk/>
          <pc:sldMk cId="3841251252" sldId="723"/>
        </pc:sldMkLst>
      </pc:sldChg>
      <pc:sldChg chg="del">
        <pc:chgData name="Jeffrey Frisby" userId="10b0c0ed6509c746" providerId="LiveId" clId="{D8EC75EB-C6A1-4B38-BAF9-193E9DC45665}" dt="2024-02-24T04:51:06.071" v="916" actId="47"/>
        <pc:sldMkLst>
          <pc:docMk/>
          <pc:sldMk cId="3560667535" sldId="724"/>
        </pc:sldMkLst>
      </pc:sldChg>
      <pc:sldChg chg="delSp modSp mod">
        <pc:chgData name="Jeffrey Frisby" userId="10b0c0ed6509c746" providerId="LiveId" clId="{D8EC75EB-C6A1-4B38-BAF9-193E9DC45665}" dt="2024-02-24T04:56:00.472" v="1066" actId="478"/>
        <pc:sldMkLst>
          <pc:docMk/>
          <pc:sldMk cId="3801272583" sldId="725"/>
        </pc:sldMkLst>
        <pc:spChg chg="del">
          <ac:chgData name="Jeffrey Frisby" userId="10b0c0ed6509c746" providerId="LiveId" clId="{D8EC75EB-C6A1-4B38-BAF9-193E9DC45665}" dt="2024-02-24T04:56:00.472" v="1066" actId="478"/>
          <ac:spMkLst>
            <pc:docMk/>
            <pc:sldMk cId="3801272583" sldId="725"/>
            <ac:spMk id="4" creationId="{4900B0D9-0EA9-5429-AA7B-39FD9B127318}"/>
          </ac:spMkLst>
        </pc:spChg>
        <pc:spChg chg="mod">
          <ac:chgData name="Jeffrey Frisby" userId="10b0c0ed6509c746" providerId="LiveId" clId="{D8EC75EB-C6A1-4B38-BAF9-193E9DC45665}" dt="2024-02-24T04:31:11.839" v="83" actId="6549"/>
          <ac:spMkLst>
            <pc:docMk/>
            <pc:sldMk cId="3801272583" sldId="725"/>
            <ac:spMk id="9" creationId="{B002DFFC-7111-4B41-76CC-9148A7A28F8C}"/>
          </ac:spMkLst>
        </pc:spChg>
      </pc:sldChg>
      <pc:sldChg chg="modSp mod">
        <pc:chgData name="Jeffrey Frisby" userId="10b0c0ed6509c746" providerId="LiveId" clId="{D8EC75EB-C6A1-4B38-BAF9-193E9DC45665}" dt="2024-02-24T04:30:55.786" v="80" actId="6549"/>
        <pc:sldMkLst>
          <pc:docMk/>
          <pc:sldMk cId="1089937579" sldId="726"/>
        </pc:sldMkLst>
        <pc:spChg chg="mod">
          <ac:chgData name="Jeffrey Frisby" userId="10b0c0ed6509c746" providerId="LiveId" clId="{D8EC75EB-C6A1-4B38-BAF9-193E9DC45665}" dt="2024-02-24T04:30:55.786" v="80" actId="6549"/>
          <ac:spMkLst>
            <pc:docMk/>
            <pc:sldMk cId="1089937579" sldId="726"/>
            <ac:spMk id="8" creationId="{79D1B44B-49F6-7D7D-7AF1-C53B668C4B2C}"/>
          </ac:spMkLst>
        </pc:spChg>
      </pc:sldChg>
      <pc:sldChg chg="del">
        <pc:chgData name="Jeffrey Frisby" userId="10b0c0ed6509c746" providerId="LiveId" clId="{D8EC75EB-C6A1-4B38-BAF9-193E9DC45665}" dt="2024-02-24T04:45:24.954" v="702" actId="47"/>
        <pc:sldMkLst>
          <pc:docMk/>
          <pc:sldMk cId="0" sldId="727"/>
        </pc:sldMkLst>
      </pc:sldChg>
      <pc:sldChg chg="del">
        <pc:chgData name="Jeffrey Frisby" userId="10b0c0ed6509c746" providerId="LiveId" clId="{D8EC75EB-C6A1-4B38-BAF9-193E9DC45665}" dt="2024-02-24T04:45:24.954" v="702" actId="47"/>
        <pc:sldMkLst>
          <pc:docMk/>
          <pc:sldMk cId="0" sldId="728"/>
        </pc:sldMkLst>
      </pc:sldChg>
      <pc:sldChg chg="del">
        <pc:chgData name="Jeffrey Frisby" userId="10b0c0ed6509c746" providerId="LiveId" clId="{D8EC75EB-C6A1-4B38-BAF9-193E9DC45665}" dt="2024-02-24T04:45:24.954" v="702" actId="47"/>
        <pc:sldMkLst>
          <pc:docMk/>
          <pc:sldMk cId="0" sldId="729"/>
        </pc:sldMkLst>
      </pc:sldChg>
      <pc:sldChg chg="del">
        <pc:chgData name="Jeffrey Frisby" userId="10b0c0ed6509c746" providerId="LiveId" clId="{D8EC75EB-C6A1-4B38-BAF9-193E9DC45665}" dt="2024-02-24T04:45:24.954" v="702" actId="47"/>
        <pc:sldMkLst>
          <pc:docMk/>
          <pc:sldMk cId="0" sldId="730"/>
        </pc:sldMkLst>
      </pc:sldChg>
      <pc:sldChg chg="del">
        <pc:chgData name="Jeffrey Frisby" userId="10b0c0ed6509c746" providerId="LiveId" clId="{D8EC75EB-C6A1-4B38-BAF9-193E9DC45665}" dt="2024-02-24T04:51:06.071" v="916" actId="47"/>
        <pc:sldMkLst>
          <pc:docMk/>
          <pc:sldMk cId="918039971" sldId="731"/>
        </pc:sldMkLst>
      </pc:sldChg>
      <pc:sldChg chg="addSp delSp modSp mod">
        <pc:chgData name="Jeffrey Frisby" userId="10b0c0ed6509c746" providerId="LiveId" clId="{D8EC75EB-C6A1-4B38-BAF9-193E9DC45665}" dt="2024-02-24T04:30:08.646" v="76" actId="20577"/>
        <pc:sldMkLst>
          <pc:docMk/>
          <pc:sldMk cId="1966917246" sldId="732"/>
        </pc:sldMkLst>
        <pc:spChg chg="add mod">
          <ac:chgData name="Jeffrey Frisby" userId="10b0c0ed6509c746" providerId="LiveId" clId="{D8EC75EB-C6A1-4B38-BAF9-193E9DC45665}" dt="2024-02-24T04:30:08.646" v="76" actId="20577"/>
          <ac:spMkLst>
            <pc:docMk/>
            <pc:sldMk cId="1966917246" sldId="732"/>
            <ac:spMk id="3" creationId="{8BDEF091-3C50-A506-994F-86303EF4B587}"/>
          </ac:spMkLst>
        </pc:spChg>
        <pc:spChg chg="add del mod">
          <ac:chgData name="Jeffrey Frisby" userId="10b0c0ed6509c746" providerId="LiveId" clId="{D8EC75EB-C6A1-4B38-BAF9-193E9DC45665}" dt="2024-02-24T04:29:38.691" v="51" actId="478"/>
          <ac:spMkLst>
            <pc:docMk/>
            <pc:sldMk cId="1966917246" sldId="732"/>
            <ac:spMk id="5" creationId="{36524FE5-48E3-0A24-876F-37482CD58364}"/>
          </ac:spMkLst>
        </pc:spChg>
        <pc:spChg chg="del">
          <ac:chgData name="Jeffrey Frisby" userId="10b0c0ed6509c746" providerId="LiveId" clId="{D8EC75EB-C6A1-4B38-BAF9-193E9DC45665}" dt="2024-02-24T04:29:36.074" v="50" actId="478"/>
          <ac:spMkLst>
            <pc:docMk/>
            <pc:sldMk cId="1966917246" sldId="732"/>
            <ac:spMk id="9" creationId="{B002DFFC-7111-4B41-76CC-9148A7A28F8C}"/>
          </ac:spMkLst>
        </pc:spChg>
        <pc:spChg chg="del">
          <ac:chgData name="Jeffrey Frisby" userId="10b0c0ed6509c746" providerId="LiveId" clId="{D8EC75EB-C6A1-4B38-BAF9-193E9DC45665}" dt="2024-02-24T04:27:31.089" v="12" actId="478"/>
          <ac:spMkLst>
            <pc:docMk/>
            <pc:sldMk cId="1966917246" sldId="732"/>
            <ac:spMk id="14" creationId="{EA190EEE-0174-958B-13C2-E48F2157EE74}"/>
          </ac:spMkLst>
        </pc:spChg>
      </pc:sldChg>
      <pc:sldChg chg="addSp delSp modSp mod ord">
        <pc:chgData name="Jeffrey Frisby" userId="10b0c0ed6509c746" providerId="LiveId" clId="{D8EC75EB-C6A1-4B38-BAF9-193E9DC45665}" dt="2024-02-24T04:29:07.811" v="36" actId="1035"/>
        <pc:sldMkLst>
          <pc:docMk/>
          <pc:sldMk cId="1018356990" sldId="733"/>
        </pc:sldMkLst>
        <pc:spChg chg="del">
          <ac:chgData name="Jeffrey Frisby" userId="10b0c0ed6509c746" providerId="LiveId" clId="{D8EC75EB-C6A1-4B38-BAF9-193E9DC45665}" dt="2024-02-24T04:27:34.382" v="13" actId="478"/>
          <ac:spMkLst>
            <pc:docMk/>
            <pc:sldMk cId="1018356990" sldId="733"/>
            <ac:spMk id="3" creationId="{8127ABA2-BD3C-E7FA-BBAC-8607FE822E92}"/>
          </ac:spMkLst>
        </pc:spChg>
        <pc:spChg chg="add mod">
          <ac:chgData name="Jeffrey Frisby" userId="10b0c0ed6509c746" providerId="LiveId" clId="{D8EC75EB-C6A1-4B38-BAF9-193E9DC45665}" dt="2024-02-24T04:29:07.811" v="36" actId="1035"/>
          <ac:spMkLst>
            <pc:docMk/>
            <pc:sldMk cId="1018356990" sldId="733"/>
            <ac:spMk id="4" creationId="{3B469735-7D5A-688E-F141-082B8F12D093}"/>
          </ac:spMkLst>
        </pc:spChg>
        <pc:spChg chg="add del mod">
          <ac:chgData name="Jeffrey Frisby" userId="10b0c0ed6509c746" providerId="LiveId" clId="{D8EC75EB-C6A1-4B38-BAF9-193E9DC45665}" dt="2024-02-24T04:27:57.227" v="16" actId="478"/>
          <ac:spMkLst>
            <pc:docMk/>
            <pc:sldMk cId="1018356990" sldId="733"/>
            <ac:spMk id="6" creationId="{6A2B6834-BF07-1EFF-3785-142FDA09D62B}"/>
          </ac:spMkLst>
        </pc:spChg>
        <pc:spChg chg="del">
          <ac:chgData name="Jeffrey Frisby" userId="10b0c0ed6509c746" providerId="LiveId" clId="{D8EC75EB-C6A1-4B38-BAF9-193E9DC45665}" dt="2024-02-24T04:27:54.434" v="15" actId="478"/>
          <ac:spMkLst>
            <pc:docMk/>
            <pc:sldMk cId="1018356990" sldId="733"/>
            <ac:spMk id="9" creationId="{B002DFFC-7111-4B41-76CC-9148A7A28F8C}"/>
          </ac:spMkLst>
        </pc:spChg>
      </pc:sldChg>
      <pc:sldChg chg="delSp modSp mod">
        <pc:chgData name="Jeffrey Frisby" userId="10b0c0ed6509c746" providerId="LiveId" clId="{D8EC75EB-C6A1-4B38-BAF9-193E9DC45665}" dt="2024-02-24T04:36:50.018" v="411" actId="478"/>
        <pc:sldMkLst>
          <pc:docMk/>
          <pc:sldMk cId="1825523368" sldId="894"/>
        </pc:sldMkLst>
        <pc:spChg chg="mod">
          <ac:chgData name="Jeffrey Frisby" userId="10b0c0ed6509c746" providerId="LiveId" clId="{D8EC75EB-C6A1-4B38-BAF9-193E9DC45665}" dt="2024-02-24T04:36:41.162" v="410" actId="1037"/>
          <ac:spMkLst>
            <pc:docMk/>
            <pc:sldMk cId="1825523368" sldId="894"/>
            <ac:spMk id="53" creationId="{13B6D82E-B059-FDBF-EE93-CFF8A559EC78}"/>
          </ac:spMkLst>
        </pc:spChg>
        <pc:spChg chg="mod">
          <ac:chgData name="Jeffrey Frisby" userId="10b0c0ed6509c746" providerId="LiveId" clId="{D8EC75EB-C6A1-4B38-BAF9-193E9DC45665}" dt="2024-02-24T04:36:41.162" v="410" actId="1037"/>
          <ac:spMkLst>
            <pc:docMk/>
            <pc:sldMk cId="1825523368" sldId="894"/>
            <ac:spMk id="54" creationId="{A90EA10F-EB40-3A90-CCAD-DF354F799C6E}"/>
          </ac:spMkLst>
        </pc:spChg>
        <pc:spChg chg="del">
          <ac:chgData name="Jeffrey Frisby" userId="10b0c0ed6509c746" providerId="LiveId" clId="{D8EC75EB-C6A1-4B38-BAF9-193E9DC45665}" dt="2024-02-24T04:36:50.018" v="411" actId="478"/>
          <ac:spMkLst>
            <pc:docMk/>
            <pc:sldMk cId="1825523368" sldId="894"/>
            <ac:spMk id="72" creationId="{DE14B055-B39C-7F6D-E0F0-3163B2D2C055}"/>
          </ac:spMkLst>
        </pc:spChg>
      </pc:sldChg>
      <pc:sldChg chg="addSp delSp modSp add mod">
        <pc:chgData name="Jeffrey Frisby" userId="10b0c0ed6509c746" providerId="LiveId" clId="{D8EC75EB-C6A1-4B38-BAF9-193E9DC45665}" dt="2024-02-24T04:38:58.419" v="455" actId="1076"/>
        <pc:sldMkLst>
          <pc:docMk/>
          <pc:sldMk cId="4014374491" sldId="899"/>
        </pc:sldMkLst>
        <pc:spChg chg="mod">
          <ac:chgData name="Jeffrey Frisby" userId="10b0c0ed6509c746" providerId="LiveId" clId="{D8EC75EB-C6A1-4B38-BAF9-193E9DC45665}" dt="2024-02-24T04:38:38.951" v="451" actId="20577"/>
          <ac:spMkLst>
            <pc:docMk/>
            <pc:sldMk cId="4014374491" sldId="899"/>
            <ac:spMk id="9" creationId="{DD9D4748-E05E-0ED8-581F-1C0652C367E6}"/>
          </ac:spMkLst>
        </pc:spChg>
        <pc:picChg chg="add mod">
          <ac:chgData name="Jeffrey Frisby" userId="10b0c0ed6509c746" providerId="LiveId" clId="{D8EC75EB-C6A1-4B38-BAF9-193E9DC45665}" dt="2024-02-24T04:38:58.419" v="455" actId="1076"/>
          <ac:picMkLst>
            <pc:docMk/>
            <pc:sldMk cId="4014374491" sldId="899"/>
            <ac:picMk id="2" creationId="{3E2C65D6-59A3-43ED-A301-CF3599A95618}"/>
          </ac:picMkLst>
        </pc:picChg>
        <pc:picChg chg="del">
          <ac:chgData name="Jeffrey Frisby" userId="10b0c0ed6509c746" providerId="LiveId" clId="{D8EC75EB-C6A1-4B38-BAF9-193E9DC45665}" dt="2024-02-24T04:38:41.052" v="452" actId="478"/>
          <ac:picMkLst>
            <pc:docMk/>
            <pc:sldMk cId="4014374491" sldId="899"/>
            <ac:picMk id="3074" creationId="{B9C71019-5E92-D6D7-3245-E3214E8C34F1}"/>
          </ac:picMkLst>
        </pc:picChg>
      </pc:sldChg>
      <pc:sldChg chg="modSp add mod">
        <pc:chgData name="Jeffrey Frisby" userId="10b0c0ed6509c746" providerId="LiveId" clId="{D8EC75EB-C6A1-4B38-BAF9-193E9DC45665}" dt="2024-02-24T04:41:21.675" v="622" actId="20577"/>
        <pc:sldMkLst>
          <pc:docMk/>
          <pc:sldMk cId="4100934699" sldId="902"/>
        </pc:sldMkLst>
        <pc:spChg chg="mod">
          <ac:chgData name="Jeffrey Frisby" userId="10b0c0ed6509c746" providerId="LiveId" clId="{D8EC75EB-C6A1-4B38-BAF9-193E9DC45665}" dt="2024-02-24T04:41:21.675" v="622" actId="20577"/>
          <ac:spMkLst>
            <pc:docMk/>
            <pc:sldMk cId="4100934699" sldId="902"/>
            <ac:spMk id="3" creationId="{00000000-0000-0000-0000-000000000000}"/>
          </ac:spMkLst>
        </pc:spChg>
      </pc:sldChg>
      <pc:sldChg chg="modSp add mod">
        <pc:chgData name="Jeffrey Frisby" userId="10b0c0ed6509c746" providerId="LiveId" clId="{D8EC75EB-C6A1-4B38-BAF9-193E9DC45665}" dt="2024-02-24T04:43:38.640" v="641" actId="1076"/>
        <pc:sldMkLst>
          <pc:docMk/>
          <pc:sldMk cId="4042962758" sldId="903"/>
        </pc:sldMkLst>
        <pc:spChg chg="mod">
          <ac:chgData name="Jeffrey Frisby" userId="10b0c0ed6509c746" providerId="LiveId" clId="{D8EC75EB-C6A1-4B38-BAF9-193E9DC45665}" dt="2024-02-24T04:43:38.640" v="641" actId="1076"/>
          <ac:spMkLst>
            <pc:docMk/>
            <pc:sldMk cId="4042962758" sldId="903"/>
            <ac:spMk id="3" creationId="{00000000-0000-0000-0000-000000000000}"/>
          </ac:spMkLst>
        </pc:spChg>
      </pc:sldChg>
      <pc:sldChg chg="add">
        <pc:chgData name="Jeffrey Frisby" userId="10b0c0ed6509c746" providerId="LiveId" clId="{D8EC75EB-C6A1-4B38-BAF9-193E9DC45665}" dt="2024-02-24T04:44:01.560" v="642"/>
        <pc:sldMkLst>
          <pc:docMk/>
          <pc:sldMk cId="4243716525" sldId="904"/>
        </pc:sldMkLst>
      </pc:sldChg>
      <pc:sldChg chg="add">
        <pc:chgData name="Jeffrey Frisby" userId="10b0c0ed6509c746" providerId="LiveId" clId="{D8EC75EB-C6A1-4B38-BAF9-193E9DC45665}" dt="2024-02-24T04:44:19.312" v="643"/>
        <pc:sldMkLst>
          <pc:docMk/>
          <pc:sldMk cId="477183747" sldId="905"/>
        </pc:sldMkLst>
      </pc:sldChg>
      <pc:sldChg chg="modSp add mod">
        <pc:chgData name="Jeffrey Frisby" userId="10b0c0ed6509c746" providerId="LiveId" clId="{D8EC75EB-C6A1-4B38-BAF9-193E9DC45665}" dt="2024-02-24T04:44:59.410" v="701" actId="1036"/>
        <pc:sldMkLst>
          <pc:docMk/>
          <pc:sldMk cId="395189318" sldId="906"/>
        </pc:sldMkLst>
        <pc:spChg chg="mod">
          <ac:chgData name="Jeffrey Frisby" userId="10b0c0ed6509c746" providerId="LiveId" clId="{D8EC75EB-C6A1-4B38-BAF9-193E9DC45665}" dt="2024-02-24T04:44:59.410" v="701" actId="1036"/>
          <ac:spMkLst>
            <pc:docMk/>
            <pc:sldMk cId="395189318" sldId="906"/>
            <ac:spMk id="3" creationId="{00000000-0000-0000-0000-000000000000}"/>
          </ac:spMkLst>
        </pc:spChg>
      </pc:sldChg>
      <pc:sldChg chg="delSp modSp add mod">
        <pc:chgData name="Jeffrey Frisby" userId="10b0c0ed6509c746" providerId="LiveId" clId="{D8EC75EB-C6A1-4B38-BAF9-193E9DC45665}" dt="2024-02-24T04:49:30.433" v="854" actId="478"/>
        <pc:sldMkLst>
          <pc:docMk/>
          <pc:sldMk cId="2219749118" sldId="907"/>
        </pc:sldMkLst>
        <pc:spChg chg="mod">
          <ac:chgData name="Jeffrey Frisby" userId="10b0c0ed6509c746" providerId="LiveId" clId="{D8EC75EB-C6A1-4B38-BAF9-193E9DC45665}" dt="2024-02-24T04:48:27.710" v="812" actId="20577"/>
          <ac:spMkLst>
            <pc:docMk/>
            <pc:sldMk cId="2219749118" sldId="907"/>
            <ac:spMk id="3" creationId="{00000000-0000-0000-0000-000000000000}"/>
          </ac:spMkLst>
        </pc:spChg>
        <pc:picChg chg="del">
          <ac:chgData name="Jeffrey Frisby" userId="10b0c0ed6509c746" providerId="LiveId" clId="{D8EC75EB-C6A1-4B38-BAF9-193E9DC45665}" dt="2024-02-24T04:49:30.433" v="854" actId="478"/>
          <ac:picMkLst>
            <pc:docMk/>
            <pc:sldMk cId="2219749118" sldId="907"/>
            <ac:picMk id="5" creationId="{00000000-0000-0000-0000-000000000000}"/>
          </ac:picMkLst>
        </pc:picChg>
      </pc:sldChg>
      <pc:sldChg chg="addSp delSp modSp add mod">
        <pc:chgData name="Jeffrey Frisby" userId="10b0c0ed6509c746" providerId="LiveId" clId="{D8EC75EB-C6A1-4B38-BAF9-193E9DC45665}" dt="2024-02-24T04:49:26.367" v="853" actId="1076"/>
        <pc:sldMkLst>
          <pc:docMk/>
          <pc:sldMk cId="3807356041" sldId="908"/>
        </pc:sldMkLst>
        <pc:spChg chg="mod">
          <ac:chgData name="Jeffrey Frisby" userId="10b0c0ed6509c746" providerId="LiveId" clId="{D8EC75EB-C6A1-4B38-BAF9-193E9DC45665}" dt="2024-02-24T04:49:00.899" v="849" actId="20577"/>
          <ac:spMkLst>
            <pc:docMk/>
            <pc:sldMk cId="3807356041" sldId="908"/>
            <ac:spMk id="3" creationId="{00000000-0000-0000-0000-000000000000}"/>
          </ac:spMkLst>
        </pc:spChg>
        <pc:picChg chg="add mod">
          <ac:chgData name="Jeffrey Frisby" userId="10b0c0ed6509c746" providerId="LiveId" clId="{D8EC75EB-C6A1-4B38-BAF9-193E9DC45665}" dt="2024-02-24T04:49:26.367" v="853" actId="1076"/>
          <ac:picMkLst>
            <pc:docMk/>
            <pc:sldMk cId="3807356041" sldId="908"/>
            <ac:picMk id="2" creationId="{A5463B66-E810-DA2C-5A0B-0DBAA7B80942}"/>
          </ac:picMkLst>
        </pc:picChg>
        <pc:picChg chg="del">
          <ac:chgData name="Jeffrey Frisby" userId="10b0c0ed6509c746" providerId="LiveId" clId="{D8EC75EB-C6A1-4B38-BAF9-193E9DC45665}" dt="2024-02-24T04:49:23.286" v="852" actId="478"/>
          <ac:picMkLst>
            <pc:docMk/>
            <pc:sldMk cId="3807356041" sldId="908"/>
            <ac:picMk id="5" creationId="{00000000-0000-0000-0000-000000000000}"/>
          </ac:picMkLst>
        </pc:picChg>
      </pc:sldChg>
      <pc:sldChg chg="modSp add mod">
        <pc:chgData name="Jeffrey Frisby" userId="10b0c0ed6509c746" providerId="LiveId" clId="{D8EC75EB-C6A1-4B38-BAF9-193E9DC45665}" dt="2024-02-24T04:50:51.938" v="915" actId="20577"/>
        <pc:sldMkLst>
          <pc:docMk/>
          <pc:sldMk cId="3711635814" sldId="909"/>
        </pc:sldMkLst>
        <pc:spChg chg="mod">
          <ac:chgData name="Jeffrey Frisby" userId="10b0c0ed6509c746" providerId="LiveId" clId="{D8EC75EB-C6A1-4B38-BAF9-193E9DC45665}" dt="2024-02-24T04:50:51.938" v="915" actId="20577"/>
          <ac:spMkLst>
            <pc:docMk/>
            <pc:sldMk cId="3711635814" sldId="909"/>
            <ac:spMk id="3" creationId="{00000000-0000-0000-0000-000000000000}"/>
          </ac:spMkLst>
        </pc:spChg>
      </pc:sldChg>
      <pc:sldChg chg="addSp delSp modSp add mod">
        <pc:chgData name="Jeffrey Frisby" userId="10b0c0ed6509c746" providerId="LiveId" clId="{D8EC75EB-C6A1-4B38-BAF9-193E9DC45665}" dt="2024-02-24T04:53:05.269" v="941" actId="1036"/>
        <pc:sldMkLst>
          <pc:docMk/>
          <pc:sldMk cId="2048832557" sldId="910"/>
        </pc:sldMkLst>
        <pc:spChg chg="del">
          <ac:chgData name="Jeffrey Frisby" userId="10b0c0ed6509c746" providerId="LiveId" clId="{D8EC75EB-C6A1-4B38-BAF9-193E9DC45665}" dt="2024-02-24T04:51:14.568" v="918" actId="478"/>
          <ac:spMkLst>
            <pc:docMk/>
            <pc:sldMk cId="2048832557" sldId="910"/>
            <ac:spMk id="3" creationId="{00000000-0000-0000-0000-000000000000}"/>
          </ac:spMkLst>
        </pc:spChg>
        <pc:spChg chg="add del mod">
          <ac:chgData name="Jeffrey Frisby" userId="10b0c0ed6509c746" providerId="LiveId" clId="{D8EC75EB-C6A1-4B38-BAF9-193E9DC45665}" dt="2024-02-24T04:51:17.168" v="919" actId="478"/>
          <ac:spMkLst>
            <pc:docMk/>
            <pc:sldMk cId="2048832557" sldId="910"/>
            <ac:spMk id="6" creationId="{BAB8B8FF-EA08-847A-126C-2287B0EE04A7}"/>
          </ac:spMkLst>
        </pc:spChg>
        <pc:picChg chg="del">
          <ac:chgData name="Jeffrey Frisby" userId="10b0c0ed6509c746" providerId="LiveId" clId="{D8EC75EB-C6A1-4B38-BAF9-193E9DC45665}" dt="2024-02-24T04:51:17.865" v="920" actId="478"/>
          <ac:picMkLst>
            <pc:docMk/>
            <pc:sldMk cId="2048832557" sldId="910"/>
            <ac:picMk id="5" creationId="{00000000-0000-0000-0000-000000000000}"/>
          </ac:picMkLst>
        </pc:picChg>
        <pc:picChg chg="add mod">
          <ac:chgData name="Jeffrey Frisby" userId="10b0c0ed6509c746" providerId="LiveId" clId="{D8EC75EB-C6A1-4B38-BAF9-193E9DC45665}" dt="2024-02-24T04:53:05.269" v="941" actId="1036"/>
          <ac:picMkLst>
            <pc:docMk/>
            <pc:sldMk cId="2048832557" sldId="910"/>
            <ac:picMk id="8" creationId="{DA83E7B4-26C2-0EC0-B5F1-62E20B22F75A}"/>
          </ac:picMkLst>
        </pc:picChg>
      </pc:sldChg>
      <pc:sldChg chg="addSp delSp modSp add mod">
        <pc:chgData name="Jeffrey Frisby" userId="10b0c0ed6509c746" providerId="LiveId" clId="{D8EC75EB-C6A1-4B38-BAF9-193E9DC45665}" dt="2024-02-25T02:03:22.810" v="1137" actId="1037"/>
        <pc:sldMkLst>
          <pc:docMk/>
          <pc:sldMk cId="1719911305" sldId="911"/>
        </pc:sldMkLst>
        <pc:picChg chg="add mod">
          <ac:chgData name="Jeffrey Frisby" userId="10b0c0ed6509c746" providerId="LiveId" clId="{D8EC75EB-C6A1-4B38-BAF9-193E9DC45665}" dt="2024-02-25T02:03:22.810" v="1137" actId="1037"/>
          <ac:picMkLst>
            <pc:docMk/>
            <pc:sldMk cId="1719911305" sldId="911"/>
            <ac:picMk id="3" creationId="{043AF7AD-13A1-0113-DABD-EC7516D172DB}"/>
          </ac:picMkLst>
        </pc:picChg>
        <pc:picChg chg="del">
          <ac:chgData name="Jeffrey Frisby" userId="10b0c0ed6509c746" providerId="LiveId" clId="{D8EC75EB-C6A1-4B38-BAF9-193E9DC45665}" dt="2024-02-24T04:52:22.728" v="927" actId="478"/>
          <ac:picMkLst>
            <pc:docMk/>
            <pc:sldMk cId="1719911305" sldId="911"/>
            <ac:picMk id="8" creationId="{DA83E7B4-26C2-0EC0-B5F1-62E20B22F75A}"/>
          </ac:picMkLst>
        </pc:picChg>
      </pc:sldChg>
      <pc:sldChg chg="addSp delSp modSp add mod">
        <pc:chgData name="Jeffrey Frisby" userId="10b0c0ed6509c746" providerId="LiveId" clId="{D8EC75EB-C6A1-4B38-BAF9-193E9DC45665}" dt="2024-02-25T02:03:47.808" v="1146" actId="1035"/>
        <pc:sldMkLst>
          <pc:docMk/>
          <pc:sldMk cId="1793396946" sldId="912"/>
        </pc:sldMkLst>
        <pc:picChg chg="del">
          <ac:chgData name="Jeffrey Frisby" userId="10b0c0ed6509c746" providerId="LiveId" clId="{D8EC75EB-C6A1-4B38-BAF9-193E9DC45665}" dt="2024-02-24T04:53:21.350" v="943" actId="478"/>
          <ac:picMkLst>
            <pc:docMk/>
            <pc:sldMk cId="1793396946" sldId="912"/>
            <ac:picMk id="3" creationId="{043AF7AD-13A1-0113-DABD-EC7516D172DB}"/>
          </ac:picMkLst>
        </pc:picChg>
        <pc:picChg chg="add mod">
          <ac:chgData name="Jeffrey Frisby" userId="10b0c0ed6509c746" providerId="LiveId" clId="{D8EC75EB-C6A1-4B38-BAF9-193E9DC45665}" dt="2024-02-25T02:03:47.808" v="1146" actId="1035"/>
          <ac:picMkLst>
            <pc:docMk/>
            <pc:sldMk cId="1793396946" sldId="912"/>
            <ac:picMk id="5" creationId="{B5E14115-1515-DBB0-07F4-1271742BA987}"/>
          </ac:picMkLst>
        </pc:picChg>
      </pc:sldChg>
      <pc:sldChg chg="addSp modSp add mod">
        <pc:chgData name="Jeffrey Frisby" userId="10b0c0ed6509c746" providerId="LiveId" clId="{D8EC75EB-C6A1-4B38-BAF9-193E9DC45665}" dt="2024-02-25T02:04:04.074" v="1155" actId="1035"/>
        <pc:sldMkLst>
          <pc:docMk/>
          <pc:sldMk cId="2063883141" sldId="913"/>
        </pc:sldMkLst>
        <pc:picChg chg="add mod">
          <ac:chgData name="Jeffrey Frisby" userId="10b0c0ed6509c746" providerId="LiveId" clId="{D8EC75EB-C6A1-4B38-BAF9-193E9DC45665}" dt="2024-02-25T02:04:04.074" v="1155" actId="1035"/>
          <ac:picMkLst>
            <pc:docMk/>
            <pc:sldMk cId="2063883141" sldId="913"/>
            <ac:picMk id="3" creationId="{889B87B6-9177-7826-35C3-63A9F02CABEE}"/>
          </ac:picMkLst>
        </pc:picChg>
      </pc:sldChg>
      <pc:sldChg chg="addSp modSp add mod">
        <pc:chgData name="Jeffrey Frisby" userId="10b0c0ed6509c746" providerId="LiveId" clId="{D8EC75EB-C6A1-4B38-BAF9-193E9DC45665}" dt="2024-02-25T02:04:18.956" v="1169" actId="1035"/>
        <pc:sldMkLst>
          <pc:docMk/>
          <pc:sldMk cId="2797168938" sldId="914"/>
        </pc:sldMkLst>
        <pc:picChg chg="add mod">
          <ac:chgData name="Jeffrey Frisby" userId="10b0c0ed6509c746" providerId="LiveId" clId="{D8EC75EB-C6A1-4B38-BAF9-193E9DC45665}" dt="2024-02-25T02:04:18.956" v="1169" actId="1035"/>
          <ac:picMkLst>
            <pc:docMk/>
            <pc:sldMk cId="2797168938" sldId="914"/>
            <ac:picMk id="3" creationId="{74C7B481-9DC3-CF58-FEE6-3A0A4FD9FF8D}"/>
          </ac:picMkLst>
        </pc:picChg>
      </pc:sldChg>
      <pc:sldChg chg="modSp add mod">
        <pc:chgData name="Jeffrey Frisby" userId="10b0c0ed6509c746" providerId="LiveId" clId="{D8EC75EB-C6A1-4B38-BAF9-193E9DC45665}" dt="2024-02-24T18:20:27.523" v="1082" actId="20577"/>
        <pc:sldMkLst>
          <pc:docMk/>
          <pc:sldMk cId="3045164389" sldId="915"/>
        </pc:sldMkLst>
        <pc:spChg chg="mod">
          <ac:chgData name="Jeffrey Frisby" userId="10b0c0ed6509c746" providerId="LiveId" clId="{D8EC75EB-C6A1-4B38-BAF9-193E9DC45665}" dt="2024-02-24T18:20:27.523" v="1082" actId="20577"/>
          <ac:spMkLst>
            <pc:docMk/>
            <pc:sldMk cId="3045164389" sldId="915"/>
            <ac:spMk id="6" creationId="{00000000-0000-0000-0000-000000000000}"/>
          </ac:spMkLst>
        </pc:spChg>
      </pc:sldChg>
      <pc:sldChg chg="modSp add mod">
        <pc:chgData name="Jeffrey Frisby" userId="10b0c0ed6509c746" providerId="LiveId" clId="{D8EC75EB-C6A1-4B38-BAF9-193E9DC45665}" dt="2024-02-25T02:05:12.221" v="1225" actId="1036"/>
        <pc:sldMkLst>
          <pc:docMk/>
          <pc:sldMk cId="447585615" sldId="916"/>
        </pc:sldMkLst>
        <pc:spChg chg="mod">
          <ac:chgData name="Jeffrey Frisby" userId="10b0c0ed6509c746" providerId="LiveId" clId="{D8EC75EB-C6A1-4B38-BAF9-193E9DC45665}" dt="2024-02-25T02:05:12.221" v="1225" actId="1036"/>
          <ac:spMkLst>
            <pc:docMk/>
            <pc:sldMk cId="447585615" sldId="916"/>
            <ac:spMk id="3" creationId="{00000000-0000-0000-0000-000000000000}"/>
          </ac:spMkLst>
        </pc:spChg>
      </pc:sldChg>
      <pc:sldChg chg="del">
        <pc:chgData name="Jeffrey Frisby" userId="10b0c0ed6509c746" providerId="LiveId" clId="{D8EC75EB-C6A1-4B38-BAF9-193E9DC45665}" dt="2024-02-26T20:29:22.113" v="1277" actId="47"/>
        <pc:sldMkLst>
          <pc:docMk/>
          <pc:sldMk cId="0" sldId="917"/>
        </pc:sldMkLst>
      </pc:sldChg>
      <pc:sldChg chg="delSp del mod">
        <pc:chgData name="Jeffrey Frisby" userId="10b0c0ed6509c746" providerId="LiveId" clId="{D8EC75EB-C6A1-4B38-BAF9-193E9DC45665}" dt="2024-02-26T20:29:22.113" v="1277" actId="47"/>
        <pc:sldMkLst>
          <pc:docMk/>
          <pc:sldMk cId="0" sldId="918"/>
        </pc:sldMkLst>
        <pc:spChg chg="del">
          <ac:chgData name="Jeffrey Frisby" userId="10b0c0ed6509c746" providerId="LiveId" clId="{D8EC75EB-C6A1-4B38-BAF9-193E9DC45665}" dt="2024-02-25T03:44:27.687" v="1231" actId="478"/>
          <ac:spMkLst>
            <pc:docMk/>
            <pc:sldMk cId="0" sldId="918"/>
            <ac:spMk id="6" creationId="{00000000-0000-0000-0000-000000000000}"/>
          </ac:spMkLst>
        </pc:spChg>
      </pc:sldChg>
      <pc:sldChg chg="modSp mod">
        <pc:chgData name="Jeffrey Frisby" userId="10b0c0ed6509c746" providerId="LiveId" clId="{D8EC75EB-C6A1-4B38-BAF9-193E9DC45665}" dt="2024-02-25T13:01:05.014" v="1233" actId="27636"/>
        <pc:sldMkLst>
          <pc:docMk/>
          <pc:sldMk cId="2128536031" sldId="920"/>
        </pc:sldMkLst>
        <pc:spChg chg="mod">
          <ac:chgData name="Jeffrey Frisby" userId="10b0c0ed6509c746" providerId="LiveId" clId="{D8EC75EB-C6A1-4B38-BAF9-193E9DC45665}" dt="2024-02-25T13:01:05.014" v="1233" actId="27636"/>
          <ac:spMkLst>
            <pc:docMk/>
            <pc:sldMk cId="2128536031" sldId="920"/>
            <ac:spMk id="14" creationId="{00000000-0000-0000-0000-000000000000}"/>
          </ac:spMkLst>
        </pc:spChg>
      </pc:sldChg>
      <pc:sldChg chg="modSp mod">
        <pc:chgData name="Jeffrey Frisby" userId="10b0c0ed6509c746" providerId="LiveId" clId="{D8EC75EB-C6A1-4B38-BAF9-193E9DC45665}" dt="2024-02-26T12:49:05.419" v="1262" actId="20577"/>
        <pc:sldMkLst>
          <pc:docMk/>
          <pc:sldMk cId="2370263820" sldId="922"/>
        </pc:sldMkLst>
        <pc:spChg chg="mod">
          <ac:chgData name="Jeffrey Frisby" userId="10b0c0ed6509c746" providerId="LiveId" clId="{D8EC75EB-C6A1-4B38-BAF9-193E9DC45665}" dt="2024-02-26T12:49:05.419" v="1262" actId="20577"/>
          <ac:spMkLst>
            <pc:docMk/>
            <pc:sldMk cId="2370263820" sldId="922"/>
            <ac:spMk id="3" creationId="{3627A355-7347-7F3F-22C6-4280C9069B90}"/>
          </ac:spMkLst>
        </pc:spChg>
      </pc:sldChg>
      <pc:sldChg chg="modSp mod">
        <pc:chgData name="Jeffrey Frisby" userId="10b0c0ed6509c746" providerId="LiveId" clId="{D8EC75EB-C6A1-4B38-BAF9-193E9DC45665}" dt="2024-02-26T00:11:08.717" v="1245" actId="2711"/>
        <pc:sldMkLst>
          <pc:docMk/>
          <pc:sldMk cId="0" sldId="927"/>
        </pc:sldMkLst>
        <pc:spChg chg="mod">
          <ac:chgData name="Jeffrey Frisby" userId="10b0c0ed6509c746" providerId="LiveId" clId="{D8EC75EB-C6A1-4B38-BAF9-193E9DC45665}" dt="2024-02-26T00:11:08.717" v="1245" actId="2711"/>
          <ac:spMkLst>
            <pc:docMk/>
            <pc:sldMk cId="0" sldId="927"/>
            <ac:spMk id="2" creationId="{00000000-0000-0000-0000-000000000000}"/>
          </ac:spMkLst>
        </pc:spChg>
      </pc:sldChg>
      <pc:sldMasterChg chg="del delSldLayout">
        <pc:chgData name="Jeffrey Frisby" userId="10b0c0ed6509c746" providerId="LiveId" clId="{D8EC75EB-C6A1-4B38-BAF9-193E9DC45665}" dt="2024-02-24T04:34:09.780" v="344" actId="47"/>
        <pc:sldMasterMkLst>
          <pc:docMk/>
          <pc:sldMasterMk cId="2425325432" sldId="2147483660"/>
        </pc:sldMasterMkLst>
        <pc:sldLayoutChg chg="del">
          <pc:chgData name="Jeffrey Frisby" userId="10b0c0ed6509c746" providerId="LiveId" clId="{D8EC75EB-C6A1-4B38-BAF9-193E9DC45665}" dt="2024-02-24T04:34:09.780" v="344" actId="47"/>
          <pc:sldLayoutMkLst>
            <pc:docMk/>
            <pc:sldMasterMk cId="2425325432" sldId="2147483660"/>
            <pc:sldLayoutMk cId="1321486736" sldId="2147483661"/>
          </pc:sldLayoutMkLst>
        </pc:sldLayoutChg>
        <pc:sldLayoutChg chg="del">
          <pc:chgData name="Jeffrey Frisby" userId="10b0c0ed6509c746" providerId="LiveId" clId="{D8EC75EB-C6A1-4B38-BAF9-193E9DC45665}" dt="2024-02-24T04:34:09.780" v="344" actId="47"/>
          <pc:sldLayoutMkLst>
            <pc:docMk/>
            <pc:sldMasterMk cId="2425325432" sldId="2147483660"/>
            <pc:sldLayoutMk cId="2476231073" sldId="2147483662"/>
          </pc:sldLayoutMkLst>
        </pc:sldLayoutChg>
      </pc:sldMasterChg>
      <pc:sldMasterChg chg="del delSldLayout">
        <pc:chgData name="Jeffrey Frisby" userId="10b0c0ed6509c746" providerId="LiveId" clId="{D8EC75EB-C6A1-4B38-BAF9-193E9DC45665}" dt="2024-02-24T04:45:24.954" v="702" actId="47"/>
        <pc:sldMasterMkLst>
          <pc:docMk/>
          <pc:sldMasterMk cId="2725300647" sldId="2147483676"/>
        </pc:sldMasterMkLst>
        <pc:sldLayoutChg chg="del">
          <pc:chgData name="Jeffrey Frisby" userId="10b0c0ed6509c746" providerId="LiveId" clId="{D8EC75EB-C6A1-4B38-BAF9-193E9DC45665}" dt="2024-02-24T04:45:24.954" v="702" actId="47"/>
          <pc:sldLayoutMkLst>
            <pc:docMk/>
            <pc:sldMasterMk cId="2725300647" sldId="2147483676"/>
            <pc:sldLayoutMk cId="4144064101" sldId="2147483677"/>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127393337" sldId="2147483678"/>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618046188" sldId="2147483679"/>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4038440443" sldId="2147483680"/>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205587965" sldId="2147483681"/>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456093394" sldId="2147483682"/>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804943437" sldId="2147483683"/>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27707776" sldId="2147483684"/>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4019899702" sldId="2147483685"/>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812411903" sldId="2147483686"/>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114946054" sldId="2147483687"/>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845777784" sldId="2147483688"/>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4223365273" sldId="2147483689"/>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175623908" sldId="2147483690"/>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224905537" sldId="2147483691"/>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43498162" sldId="2147483692"/>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505232006" sldId="2147483693"/>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736551979" sldId="2147483694"/>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003231218" sldId="2147483695"/>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290629126" sldId="2147483696"/>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015476806" sldId="2147483697"/>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858949091" sldId="2147483698"/>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2850081627" sldId="2147483699"/>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751143764" sldId="2147483700"/>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994133694" sldId="2147483701"/>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3837565698" sldId="2147483702"/>
          </pc:sldLayoutMkLst>
        </pc:sldLayoutChg>
        <pc:sldLayoutChg chg="del">
          <pc:chgData name="Jeffrey Frisby" userId="10b0c0ed6509c746" providerId="LiveId" clId="{D8EC75EB-C6A1-4B38-BAF9-193E9DC45665}" dt="2024-02-24T04:45:24.954" v="702" actId="47"/>
          <pc:sldLayoutMkLst>
            <pc:docMk/>
            <pc:sldMasterMk cId="2725300647" sldId="2147483676"/>
            <pc:sldLayoutMk cId="1638222283" sldId="2147483703"/>
          </pc:sldLayoutMkLst>
        </pc:sldLayoutChg>
      </pc:sldMasterChg>
      <pc:sldMasterChg chg="del delSldLayout">
        <pc:chgData name="Jeffrey Frisby" userId="10b0c0ed6509c746" providerId="LiveId" clId="{D8EC75EB-C6A1-4B38-BAF9-193E9DC45665}" dt="2024-02-26T20:29:22.113" v="1277" actId="47"/>
        <pc:sldMasterMkLst>
          <pc:docMk/>
          <pc:sldMasterMk cId="3845180139" sldId="2147483727"/>
        </pc:sldMasterMkLst>
        <pc:sldLayoutChg chg="del">
          <pc:chgData name="Jeffrey Frisby" userId="10b0c0ed6509c746" providerId="LiveId" clId="{D8EC75EB-C6A1-4B38-BAF9-193E9DC45665}" dt="2024-02-26T20:29:22.113" v="1277" actId="47"/>
          <pc:sldLayoutMkLst>
            <pc:docMk/>
            <pc:sldMasterMk cId="3845180139" sldId="2147483727"/>
            <pc:sldLayoutMk cId="3509145309" sldId="2147483728"/>
          </pc:sldLayoutMkLst>
        </pc:sldLayoutChg>
        <pc:sldLayoutChg chg="del">
          <pc:chgData name="Jeffrey Frisby" userId="10b0c0ed6509c746" providerId="LiveId" clId="{D8EC75EB-C6A1-4B38-BAF9-193E9DC45665}" dt="2024-02-26T20:29:22.113" v="1277" actId="47"/>
          <pc:sldLayoutMkLst>
            <pc:docMk/>
            <pc:sldMasterMk cId="3845180139" sldId="2147483727"/>
            <pc:sldLayoutMk cId="2485730251" sldId="2147483729"/>
          </pc:sldLayoutMkLst>
        </pc:sldLayoutChg>
        <pc:sldLayoutChg chg="del">
          <pc:chgData name="Jeffrey Frisby" userId="10b0c0ed6509c746" providerId="LiveId" clId="{D8EC75EB-C6A1-4B38-BAF9-193E9DC45665}" dt="2024-02-26T20:29:22.113" v="1277" actId="47"/>
          <pc:sldLayoutMkLst>
            <pc:docMk/>
            <pc:sldMasterMk cId="3845180139" sldId="2147483727"/>
            <pc:sldLayoutMk cId="1424029620" sldId="2147483730"/>
          </pc:sldLayoutMkLst>
        </pc:sldLayoutChg>
        <pc:sldLayoutChg chg="del">
          <pc:chgData name="Jeffrey Frisby" userId="10b0c0ed6509c746" providerId="LiveId" clId="{D8EC75EB-C6A1-4B38-BAF9-193E9DC45665}" dt="2024-02-26T20:29:22.113" v="1277" actId="47"/>
          <pc:sldLayoutMkLst>
            <pc:docMk/>
            <pc:sldMasterMk cId="3845180139" sldId="2147483727"/>
            <pc:sldLayoutMk cId="4056072093" sldId="2147483731"/>
          </pc:sldLayoutMkLst>
        </pc:sldLayoutChg>
        <pc:sldLayoutChg chg="del">
          <pc:chgData name="Jeffrey Frisby" userId="10b0c0ed6509c746" providerId="LiveId" clId="{D8EC75EB-C6A1-4B38-BAF9-193E9DC45665}" dt="2024-02-26T20:29:22.113" v="1277" actId="47"/>
          <pc:sldLayoutMkLst>
            <pc:docMk/>
            <pc:sldMasterMk cId="3845180139" sldId="2147483727"/>
            <pc:sldLayoutMk cId="2546192990" sldId="2147483732"/>
          </pc:sldLayoutMkLst>
        </pc:sldLayoutChg>
      </pc:sldMasterChg>
    </pc:docChg>
  </pc:docChgLst>
  <pc:docChgLst>
    <pc:chgData name="Jeffrey Frisby" userId="10b0c0ed6509c746" providerId="LiveId" clId="{A86D7668-6052-4324-9BC8-F7503B626739}"/>
    <pc:docChg chg="custSel modSld">
      <pc:chgData name="Jeffrey Frisby" userId="10b0c0ed6509c746" providerId="LiveId" clId="{A86D7668-6052-4324-9BC8-F7503B626739}" dt="2024-02-27T12:53:53.702" v="1" actId="27636"/>
      <pc:docMkLst>
        <pc:docMk/>
      </pc:docMkLst>
      <pc:sldChg chg="modSp mod">
        <pc:chgData name="Jeffrey Frisby" userId="10b0c0ed6509c746" providerId="LiveId" clId="{A86D7668-6052-4324-9BC8-F7503B626739}" dt="2024-02-27T12:53:53.692" v="0" actId="27636"/>
        <pc:sldMkLst>
          <pc:docMk/>
          <pc:sldMk cId="0" sldId="939"/>
        </pc:sldMkLst>
        <pc:spChg chg="mod">
          <ac:chgData name="Jeffrey Frisby" userId="10b0c0ed6509c746" providerId="LiveId" clId="{A86D7668-6052-4324-9BC8-F7503B626739}" dt="2024-02-27T12:53:53.692" v="0" actId="27636"/>
          <ac:spMkLst>
            <pc:docMk/>
            <pc:sldMk cId="0" sldId="939"/>
            <ac:spMk id="99" creationId="{00000000-0000-0000-0000-000000000000}"/>
          </ac:spMkLst>
        </pc:spChg>
      </pc:sldChg>
      <pc:sldChg chg="modSp mod">
        <pc:chgData name="Jeffrey Frisby" userId="10b0c0ed6509c746" providerId="LiveId" clId="{A86D7668-6052-4324-9BC8-F7503B626739}" dt="2024-02-27T12:53:53.702" v="1" actId="27636"/>
        <pc:sldMkLst>
          <pc:docMk/>
          <pc:sldMk cId="0" sldId="940"/>
        </pc:sldMkLst>
        <pc:spChg chg="mod">
          <ac:chgData name="Jeffrey Frisby" userId="10b0c0ed6509c746" providerId="LiveId" clId="{A86D7668-6052-4324-9BC8-F7503B626739}" dt="2024-02-27T12:53:53.702" v="1" actId="27636"/>
          <ac:spMkLst>
            <pc:docMk/>
            <pc:sldMk cId="0" sldId="940"/>
            <ac:spMk id="10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167C1-AE93-47A6-91CD-8EE91CBE00E6}" type="doc">
      <dgm:prSet loTypeId="urn:microsoft.com/office/officeart/2005/8/layout/process5" loCatId="process" qsTypeId="urn:microsoft.com/office/officeart/2005/8/quickstyle/3d3" qsCatId="3D" csTypeId="urn:microsoft.com/office/officeart/2005/8/colors/accent2_2" csCatId="accent2" phldr="1"/>
      <dgm:spPr/>
      <dgm:t>
        <a:bodyPr/>
        <a:lstStyle/>
        <a:p>
          <a:endParaRPr lang="en-US"/>
        </a:p>
      </dgm:t>
    </dgm:pt>
    <dgm:pt modelId="{00506443-119F-49E2-AFD7-CC130DAA1DC3}">
      <dgm:prSet phldrT="[Text]"/>
      <dgm:spPr/>
      <dgm:t>
        <a:bodyPr/>
        <a:lstStyle/>
        <a:p>
          <a:r>
            <a:rPr lang="en-US" dirty="0"/>
            <a:t>Submitter from State Submits </a:t>
          </a:r>
        </a:p>
      </dgm:t>
    </dgm:pt>
    <dgm:pt modelId="{68BA9947-59D7-4E14-8A54-33D4F7D22EA5}" type="parTrans" cxnId="{CFF2ED96-0E04-41FE-976C-C73E5FF0B2A2}">
      <dgm:prSet/>
      <dgm:spPr/>
      <dgm:t>
        <a:bodyPr/>
        <a:lstStyle/>
        <a:p>
          <a:endParaRPr lang="en-US"/>
        </a:p>
      </dgm:t>
    </dgm:pt>
    <dgm:pt modelId="{1E22139C-2DA1-46C6-9EBE-C4F9B79A94BA}" type="sibTrans" cxnId="{CFF2ED96-0E04-41FE-976C-C73E5FF0B2A2}">
      <dgm:prSet/>
      <dgm:spPr/>
      <dgm:t>
        <a:bodyPr/>
        <a:lstStyle/>
        <a:p>
          <a:endParaRPr lang="en-US"/>
        </a:p>
      </dgm:t>
    </dgm:pt>
    <dgm:pt modelId="{61FD3F65-6AD1-4A05-AE61-3CDD573960D5}">
      <dgm:prSet phldrT="[Text]"/>
      <dgm:spPr/>
      <dgm:t>
        <a:bodyPr/>
        <a:lstStyle/>
        <a:p>
          <a:r>
            <a:rPr lang="en-US" dirty="0"/>
            <a:t>Submitter gets an email confirmation w/ PDF copy of their submission</a:t>
          </a:r>
        </a:p>
      </dgm:t>
    </dgm:pt>
    <dgm:pt modelId="{1F90412A-BE77-4B3B-ADF8-B5C042368FF1}" type="parTrans" cxnId="{F2E2D228-34D3-414B-B379-7280367C19D5}">
      <dgm:prSet/>
      <dgm:spPr/>
      <dgm:t>
        <a:bodyPr/>
        <a:lstStyle/>
        <a:p>
          <a:endParaRPr lang="en-US"/>
        </a:p>
      </dgm:t>
    </dgm:pt>
    <dgm:pt modelId="{A0DE0CC6-07EB-43E0-A050-FB716F663744}" type="sibTrans" cxnId="{F2E2D228-34D3-414B-B379-7280367C19D5}">
      <dgm:prSet/>
      <dgm:spPr/>
      <dgm:t>
        <a:bodyPr/>
        <a:lstStyle/>
        <a:p>
          <a:endParaRPr lang="en-US"/>
        </a:p>
      </dgm:t>
    </dgm:pt>
    <dgm:pt modelId="{35A63EFB-0E26-46C4-838B-7B379DD67ED3}">
      <dgm:prSet phldrT="[Text]"/>
      <dgm:spPr/>
      <dgm:t>
        <a:bodyPr/>
        <a:lstStyle/>
        <a:p>
          <a:r>
            <a:rPr lang="en-US" dirty="0"/>
            <a:t>Resolutions will get a notification that something has been submitted</a:t>
          </a:r>
        </a:p>
      </dgm:t>
    </dgm:pt>
    <dgm:pt modelId="{B817364A-C245-491C-828F-AB8242546384}" type="parTrans" cxnId="{91598094-683A-4542-AE57-F3B11DF83396}">
      <dgm:prSet/>
      <dgm:spPr/>
      <dgm:t>
        <a:bodyPr/>
        <a:lstStyle/>
        <a:p>
          <a:endParaRPr lang="en-US"/>
        </a:p>
      </dgm:t>
    </dgm:pt>
    <dgm:pt modelId="{B7BA7116-7174-45B9-81C8-F8D610A1CFB5}" type="sibTrans" cxnId="{91598094-683A-4542-AE57-F3B11DF83396}">
      <dgm:prSet/>
      <dgm:spPr/>
      <dgm:t>
        <a:bodyPr/>
        <a:lstStyle/>
        <a:p>
          <a:endParaRPr lang="en-US"/>
        </a:p>
      </dgm:t>
    </dgm:pt>
    <dgm:pt modelId="{AAC09A95-C0D1-4DD9-89A9-2D142A426EB9}">
      <dgm:prSet phldrT="[Text]"/>
      <dgm:spPr/>
      <dgm:t>
        <a:bodyPr/>
        <a:lstStyle/>
        <a:p>
          <a:r>
            <a:rPr lang="en-US" dirty="0"/>
            <a:t>If area has not approved within 7 days, the system will send a reminder to the area email address</a:t>
          </a:r>
        </a:p>
      </dgm:t>
    </dgm:pt>
    <dgm:pt modelId="{8EDD5D95-271A-4501-BCA8-F4212AE4DB57}" type="parTrans" cxnId="{758DD82C-74B5-473C-AD8B-023FC86E8CB2}">
      <dgm:prSet/>
      <dgm:spPr/>
      <dgm:t>
        <a:bodyPr/>
        <a:lstStyle/>
        <a:p>
          <a:endParaRPr lang="en-US"/>
        </a:p>
      </dgm:t>
    </dgm:pt>
    <dgm:pt modelId="{C0D7D846-FF75-4D9F-9D63-C2C52C273003}" type="sibTrans" cxnId="{758DD82C-74B5-473C-AD8B-023FC86E8CB2}">
      <dgm:prSet/>
      <dgm:spPr/>
      <dgm:t>
        <a:bodyPr/>
        <a:lstStyle/>
        <a:p>
          <a:endParaRPr lang="en-US"/>
        </a:p>
      </dgm:t>
    </dgm:pt>
    <dgm:pt modelId="{CCDB64A6-A81D-48A3-99B3-D4F1290DD469}">
      <dgm:prSet phldrT="[Text]"/>
      <dgm:spPr/>
      <dgm:t>
        <a:bodyPr/>
        <a:lstStyle/>
        <a:p>
          <a:r>
            <a:rPr lang="en-US" dirty="0"/>
            <a:t>Once approved by area, resolutions will get a notification for final approval and assign draft resolution number</a:t>
          </a:r>
        </a:p>
      </dgm:t>
    </dgm:pt>
    <dgm:pt modelId="{64FAC1B1-488E-49D1-B345-A19490E14799}" type="parTrans" cxnId="{8070F8CE-F63E-4E66-99CF-7FFF9D3C2511}">
      <dgm:prSet/>
      <dgm:spPr/>
      <dgm:t>
        <a:bodyPr/>
        <a:lstStyle/>
        <a:p>
          <a:endParaRPr lang="en-US"/>
        </a:p>
      </dgm:t>
    </dgm:pt>
    <dgm:pt modelId="{07DAD448-5226-4C95-A14D-F09522BF974D}" type="sibTrans" cxnId="{8070F8CE-F63E-4E66-99CF-7FFF9D3C2511}">
      <dgm:prSet/>
      <dgm:spPr/>
      <dgm:t>
        <a:bodyPr/>
        <a:lstStyle/>
        <a:p>
          <a:endParaRPr lang="en-US"/>
        </a:p>
      </dgm:t>
    </dgm:pt>
    <dgm:pt modelId="{B4F01BF4-AA82-4A09-9688-AF7510E2A23B}">
      <dgm:prSet phldrT="[Text]"/>
      <dgm:spPr/>
      <dgm:t>
        <a:bodyPr/>
        <a:lstStyle/>
        <a:p>
          <a:r>
            <a:rPr lang="en-US" dirty="0"/>
            <a:t>Draft resolution will  appear on the website public view </a:t>
          </a:r>
        </a:p>
      </dgm:t>
    </dgm:pt>
    <dgm:pt modelId="{4D0AD190-87CA-4FC4-8172-4B50C8BD3984}" type="parTrans" cxnId="{C08A53E3-3B3D-48E7-B439-5DC099849D80}">
      <dgm:prSet/>
      <dgm:spPr/>
      <dgm:t>
        <a:bodyPr/>
        <a:lstStyle/>
        <a:p>
          <a:endParaRPr lang="en-US"/>
        </a:p>
      </dgm:t>
    </dgm:pt>
    <dgm:pt modelId="{DAD6188D-4E14-4211-BDBB-53BEEA52FC8A}" type="sibTrans" cxnId="{C08A53E3-3B3D-48E7-B439-5DC099849D80}">
      <dgm:prSet/>
      <dgm:spPr/>
      <dgm:t>
        <a:bodyPr/>
        <a:lstStyle/>
        <a:p>
          <a:endParaRPr lang="en-US"/>
        </a:p>
      </dgm:t>
    </dgm:pt>
    <dgm:pt modelId="{56AB66CA-1DEC-43B2-A9E3-8561EE28B242}" type="pres">
      <dgm:prSet presAssocID="{0BA167C1-AE93-47A6-91CD-8EE91CBE00E6}" presName="diagram" presStyleCnt="0">
        <dgm:presLayoutVars>
          <dgm:dir/>
          <dgm:resizeHandles val="exact"/>
        </dgm:presLayoutVars>
      </dgm:prSet>
      <dgm:spPr/>
    </dgm:pt>
    <dgm:pt modelId="{DEF6C0C4-6AA8-4BEA-86EB-7EE4C7D345AE}" type="pres">
      <dgm:prSet presAssocID="{00506443-119F-49E2-AFD7-CC130DAA1DC3}" presName="node" presStyleLbl="node1" presStyleIdx="0" presStyleCnt="6">
        <dgm:presLayoutVars>
          <dgm:bulletEnabled val="1"/>
        </dgm:presLayoutVars>
      </dgm:prSet>
      <dgm:spPr/>
    </dgm:pt>
    <dgm:pt modelId="{852AD934-E89D-49DB-8504-3A87273B2FCB}" type="pres">
      <dgm:prSet presAssocID="{1E22139C-2DA1-46C6-9EBE-C4F9B79A94BA}" presName="sibTrans" presStyleLbl="sibTrans2D1" presStyleIdx="0" presStyleCnt="5"/>
      <dgm:spPr/>
    </dgm:pt>
    <dgm:pt modelId="{DB97DF51-34EC-4D56-A44B-8E35DFCE9834}" type="pres">
      <dgm:prSet presAssocID="{1E22139C-2DA1-46C6-9EBE-C4F9B79A94BA}" presName="connectorText" presStyleLbl="sibTrans2D1" presStyleIdx="0" presStyleCnt="5"/>
      <dgm:spPr/>
    </dgm:pt>
    <dgm:pt modelId="{B71ADBE6-A97B-449A-98E4-7EAED3E38D3B}" type="pres">
      <dgm:prSet presAssocID="{61FD3F65-6AD1-4A05-AE61-3CDD573960D5}" presName="node" presStyleLbl="node1" presStyleIdx="1" presStyleCnt="6">
        <dgm:presLayoutVars>
          <dgm:bulletEnabled val="1"/>
        </dgm:presLayoutVars>
      </dgm:prSet>
      <dgm:spPr/>
    </dgm:pt>
    <dgm:pt modelId="{9A4B945F-90DB-41B6-873A-80A4858FCEBA}" type="pres">
      <dgm:prSet presAssocID="{A0DE0CC6-07EB-43E0-A050-FB716F663744}" presName="sibTrans" presStyleLbl="sibTrans2D1" presStyleIdx="1" presStyleCnt="5"/>
      <dgm:spPr/>
    </dgm:pt>
    <dgm:pt modelId="{3ECFD783-9762-4CD3-B64D-A9F2B1E9B5A8}" type="pres">
      <dgm:prSet presAssocID="{A0DE0CC6-07EB-43E0-A050-FB716F663744}" presName="connectorText" presStyleLbl="sibTrans2D1" presStyleIdx="1" presStyleCnt="5"/>
      <dgm:spPr/>
    </dgm:pt>
    <dgm:pt modelId="{BD98A9E0-5994-4463-ACFE-D443C1836FAA}" type="pres">
      <dgm:prSet presAssocID="{35A63EFB-0E26-46C4-838B-7B379DD67ED3}" presName="node" presStyleLbl="node1" presStyleIdx="2" presStyleCnt="6">
        <dgm:presLayoutVars>
          <dgm:bulletEnabled val="1"/>
        </dgm:presLayoutVars>
      </dgm:prSet>
      <dgm:spPr/>
    </dgm:pt>
    <dgm:pt modelId="{4E7E86B3-968A-41D7-ACDD-2DB3F19B7053}" type="pres">
      <dgm:prSet presAssocID="{B7BA7116-7174-45B9-81C8-F8D610A1CFB5}" presName="sibTrans" presStyleLbl="sibTrans2D1" presStyleIdx="2" presStyleCnt="5"/>
      <dgm:spPr/>
    </dgm:pt>
    <dgm:pt modelId="{866F9816-6310-4A31-8E67-9233E1271A13}" type="pres">
      <dgm:prSet presAssocID="{B7BA7116-7174-45B9-81C8-F8D610A1CFB5}" presName="connectorText" presStyleLbl="sibTrans2D1" presStyleIdx="2" presStyleCnt="5"/>
      <dgm:spPr/>
    </dgm:pt>
    <dgm:pt modelId="{6BEF0C76-5B15-4E9C-8F27-A66D4D809189}" type="pres">
      <dgm:prSet presAssocID="{AAC09A95-C0D1-4DD9-89A9-2D142A426EB9}" presName="node" presStyleLbl="node1" presStyleIdx="3" presStyleCnt="6">
        <dgm:presLayoutVars>
          <dgm:bulletEnabled val="1"/>
        </dgm:presLayoutVars>
      </dgm:prSet>
      <dgm:spPr/>
    </dgm:pt>
    <dgm:pt modelId="{7345858D-5B4A-4A48-9875-049FFF80B0FC}" type="pres">
      <dgm:prSet presAssocID="{C0D7D846-FF75-4D9F-9D63-C2C52C273003}" presName="sibTrans" presStyleLbl="sibTrans2D1" presStyleIdx="3" presStyleCnt="5"/>
      <dgm:spPr/>
    </dgm:pt>
    <dgm:pt modelId="{DF45F2BA-EB7E-4E7F-AAE4-1B42D8B3D5FE}" type="pres">
      <dgm:prSet presAssocID="{C0D7D846-FF75-4D9F-9D63-C2C52C273003}" presName="connectorText" presStyleLbl="sibTrans2D1" presStyleIdx="3" presStyleCnt="5"/>
      <dgm:spPr/>
    </dgm:pt>
    <dgm:pt modelId="{32D01F40-AF68-4F51-BF9D-9CCB32E83FE1}" type="pres">
      <dgm:prSet presAssocID="{CCDB64A6-A81D-48A3-99B3-D4F1290DD469}" presName="node" presStyleLbl="node1" presStyleIdx="4" presStyleCnt="6">
        <dgm:presLayoutVars>
          <dgm:bulletEnabled val="1"/>
        </dgm:presLayoutVars>
      </dgm:prSet>
      <dgm:spPr/>
    </dgm:pt>
    <dgm:pt modelId="{3391EC63-BC22-451E-8D5A-23D6B74E5E9A}" type="pres">
      <dgm:prSet presAssocID="{07DAD448-5226-4C95-A14D-F09522BF974D}" presName="sibTrans" presStyleLbl="sibTrans2D1" presStyleIdx="4" presStyleCnt="5"/>
      <dgm:spPr/>
    </dgm:pt>
    <dgm:pt modelId="{21A2AF25-F9B9-45B1-88E3-A42F2DB5268C}" type="pres">
      <dgm:prSet presAssocID="{07DAD448-5226-4C95-A14D-F09522BF974D}" presName="connectorText" presStyleLbl="sibTrans2D1" presStyleIdx="4" presStyleCnt="5"/>
      <dgm:spPr/>
    </dgm:pt>
    <dgm:pt modelId="{C15404F4-648B-48FE-93F5-EB4699FDDA95}" type="pres">
      <dgm:prSet presAssocID="{B4F01BF4-AA82-4A09-9688-AF7510E2A23B}" presName="node" presStyleLbl="node1" presStyleIdx="5" presStyleCnt="6">
        <dgm:presLayoutVars>
          <dgm:bulletEnabled val="1"/>
        </dgm:presLayoutVars>
      </dgm:prSet>
      <dgm:spPr/>
    </dgm:pt>
  </dgm:ptLst>
  <dgm:cxnLst>
    <dgm:cxn modelId="{F2E2D228-34D3-414B-B379-7280367C19D5}" srcId="{0BA167C1-AE93-47A6-91CD-8EE91CBE00E6}" destId="{61FD3F65-6AD1-4A05-AE61-3CDD573960D5}" srcOrd="1" destOrd="0" parTransId="{1F90412A-BE77-4B3B-ADF8-B5C042368FF1}" sibTransId="{A0DE0CC6-07EB-43E0-A050-FB716F663744}"/>
    <dgm:cxn modelId="{758DD82C-74B5-473C-AD8B-023FC86E8CB2}" srcId="{0BA167C1-AE93-47A6-91CD-8EE91CBE00E6}" destId="{AAC09A95-C0D1-4DD9-89A9-2D142A426EB9}" srcOrd="3" destOrd="0" parTransId="{8EDD5D95-271A-4501-BCA8-F4212AE4DB57}" sibTransId="{C0D7D846-FF75-4D9F-9D63-C2C52C273003}"/>
    <dgm:cxn modelId="{5D2F9738-8724-4AF0-A5FA-E59D12FDF9DF}" type="presOf" srcId="{1E22139C-2DA1-46C6-9EBE-C4F9B79A94BA}" destId="{852AD934-E89D-49DB-8504-3A87273B2FCB}" srcOrd="0" destOrd="0" presId="urn:microsoft.com/office/officeart/2005/8/layout/process5"/>
    <dgm:cxn modelId="{B524EB3F-B237-4239-A98F-CCC41BE338E1}" type="presOf" srcId="{07DAD448-5226-4C95-A14D-F09522BF974D}" destId="{3391EC63-BC22-451E-8D5A-23D6B74E5E9A}" srcOrd="0" destOrd="0" presId="urn:microsoft.com/office/officeart/2005/8/layout/process5"/>
    <dgm:cxn modelId="{B35EC95F-25C8-4F11-89C2-0FD7F60BBA9C}" type="presOf" srcId="{00506443-119F-49E2-AFD7-CC130DAA1DC3}" destId="{DEF6C0C4-6AA8-4BEA-86EB-7EE4C7D345AE}" srcOrd="0" destOrd="0" presId="urn:microsoft.com/office/officeart/2005/8/layout/process5"/>
    <dgm:cxn modelId="{C84CAF63-1CE6-4C65-92C8-406E490A742F}" type="presOf" srcId="{CCDB64A6-A81D-48A3-99B3-D4F1290DD469}" destId="{32D01F40-AF68-4F51-BF9D-9CCB32E83FE1}" srcOrd="0" destOrd="0" presId="urn:microsoft.com/office/officeart/2005/8/layout/process5"/>
    <dgm:cxn modelId="{AA754A4D-E658-4CEB-B045-B123DFAC2B07}" type="presOf" srcId="{A0DE0CC6-07EB-43E0-A050-FB716F663744}" destId="{3ECFD783-9762-4CD3-B64D-A9F2B1E9B5A8}" srcOrd="1" destOrd="0" presId="urn:microsoft.com/office/officeart/2005/8/layout/process5"/>
    <dgm:cxn modelId="{CD74AE4D-DEAD-47D3-9453-257EB2021E6B}" type="presOf" srcId="{35A63EFB-0E26-46C4-838B-7B379DD67ED3}" destId="{BD98A9E0-5994-4463-ACFE-D443C1836FAA}" srcOrd="0" destOrd="0" presId="urn:microsoft.com/office/officeart/2005/8/layout/process5"/>
    <dgm:cxn modelId="{7B88A270-EEEF-4AB0-9CAF-B3A188801EA4}" type="presOf" srcId="{C0D7D846-FF75-4D9F-9D63-C2C52C273003}" destId="{DF45F2BA-EB7E-4E7F-AAE4-1B42D8B3D5FE}" srcOrd="1" destOrd="0" presId="urn:microsoft.com/office/officeart/2005/8/layout/process5"/>
    <dgm:cxn modelId="{9A68AD71-F0B5-462E-BC74-9DB8353A7589}" type="presOf" srcId="{61FD3F65-6AD1-4A05-AE61-3CDD573960D5}" destId="{B71ADBE6-A97B-449A-98E4-7EAED3E38D3B}" srcOrd="0" destOrd="0" presId="urn:microsoft.com/office/officeart/2005/8/layout/process5"/>
    <dgm:cxn modelId="{6C31CD56-0F5A-46FA-8C53-C1AFC074A02D}" type="presOf" srcId="{0BA167C1-AE93-47A6-91CD-8EE91CBE00E6}" destId="{56AB66CA-1DEC-43B2-A9E3-8561EE28B242}" srcOrd="0" destOrd="0" presId="urn:microsoft.com/office/officeart/2005/8/layout/process5"/>
    <dgm:cxn modelId="{1C12EE78-7463-477F-80CD-012794BCA743}" type="presOf" srcId="{07DAD448-5226-4C95-A14D-F09522BF974D}" destId="{21A2AF25-F9B9-45B1-88E3-A42F2DB5268C}" srcOrd="1" destOrd="0" presId="urn:microsoft.com/office/officeart/2005/8/layout/process5"/>
    <dgm:cxn modelId="{9BE1E991-8BF7-4F78-98EB-F8DBDAD658EA}" type="presOf" srcId="{B7BA7116-7174-45B9-81C8-F8D610A1CFB5}" destId="{866F9816-6310-4A31-8E67-9233E1271A13}" srcOrd="1" destOrd="0" presId="urn:microsoft.com/office/officeart/2005/8/layout/process5"/>
    <dgm:cxn modelId="{91598094-683A-4542-AE57-F3B11DF83396}" srcId="{0BA167C1-AE93-47A6-91CD-8EE91CBE00E6}" destId="{35A63EFB-0E26-46C4-838B-7B379DD67ED3}" srcOrd="2" destOrd="0" parTransId="{B817364A-C245-491C-828F-AB8242546384}" sibTransId="{B7BA7116-7174-45B9-81C8-F8D610A1CFB5}"/>
    <dgm:cxn modelId="{CFF2ED96-0E04-41FE-976C-C73E5FF0B2A2}" srcId="{0BA167C1-AE93-47A6-91CD-8EE91CBE00E6}" destId="{00506443-119F-49E2-AFD7-CC130DAA1DC3}" srcOrd="0" destOrd="0" parTransId="{68BA9947-59D7-4E14-8A54-33D4F7D22EA5}" sibTransId="{1E22139C-2DA1-46C6-9EBE-C4F9B79A94BA}"/>
    <dgm:cxn modelId="{C5052999-3D46-4C6C-BC63-B80401F1A301}" type="presOf" srcId="{C0D7D846-FF75-4D9F-9D63-C2C52C273003}" destId="{7345858D-5B4A-4A48-9875-049FFF80B0FC}" srcOrd="0" destOrd="0" presId="urn:microsoft.com/office/officeart/2005/8/layout/process5"/>
    <dgm:cxn modelId="{02B502A6-CFD0-4D02-AEBE-17B0AC437210}" type="presOf" srcId="{B4F01BF4-AA82-4A09-9688-AF7510E2A23B}" destId="{C15404F4-648B-48FE-93F5-EB4699FDDA95}" srcOrd="0" destOrd="0" presId="urn:microsoft.com/office/officeart/2005/8/layout/process5"/>
    <dgm:cxn modelId="{C5C2D7AF-33D5-472D-8556-0136299BE286}" type="presOf" srcId="{AAC09A95-C0D1-4DD9-89A9-2D142A426EB9}" destId="{6BEF0C76-5B15-4E9C-8F27-A66D4D809189}" srcOrd="0" destOrd="0" presId="urn:microsoft.com/office/officeart/2005/8/layout/process5"/>
    <dgm:cxn modelId="{B699D1C4-7FBC-44C5-929E-4116CC06EAEA}" type="presOf" srcId="{A0DE0CC6-07EB-43E0-A050-FB716F663744}" destId="{9A4B945F-90DB-41B6-873A-80A4858FCEBA}" srcOrd="0" destOrd="0" presId="urn:microsoft.com/office/officeart/2005/8/layout/process5"/>
    <dgm:cxn modelId="{2E76A6C6-18C7-43D7-9178-F672B26F2123}" type="presOf" srcId="{1E22139C-2DA1-46C6-9EBE-C4F9B79A94BA}" destId="{DB97DF51-34EC-4D56-A44B-8E35DFCE9834}" srcOrd="1" destOrd="0" presId="urn:microsoft.com/office/officeart/2005/8/layout/process5"/>
    <dgm:cxn modelId="{8070F8CE-F63E-4E66-99CF-7FFF9D3C2511}" srcId="{0BA167C1-AE93-47A6-91CD-8EE91CBE00E6}" destId="{CCDB64A6-A81D-48A3-99B3-D4F1290DD469}" srcOrd="4" destOrd="0" parTransId="{64FAC1B1-488E-49D1-B345-A19490E14799}" sibTransId="{07DAD448-5226-4C95-A14D-F09522BF974D}"/>
    <dgm:cxn modelId="{C08A53E3-3B3D-48E7-B439-5DC099849D80}" srcId="{0BA167C1-AE93-47A6-91CD-8EE91CBE00E6}" destId="{B4F01BF4-AA82-4A09-9688-AF7510E2A23B}" srcOrd="5" destOrd="0" parTransId="{4D0AD190-87CA-4FC4-8172-4B50C8BD3984}" sibTransId="{DAD6188D-4E14-4211-BDBB-53BEEA52FC8A}"/>
    <dgm:cxn modelId="{031E29E5-6F8A-4CCF-B9F6-A0FFF32427D3}" type="presOf" srcId="{B7BA7116-7174-45B9-81C8-F8D610A1CFB5}" destId="{4E7E86B3-968A-41D7-ACDD-2DB3F19B7053}" srcOrd="0" destOrd="0" presId="urn:microsoft.com/office/officeart/2005/8/layout/process5"/>
    <dgm:cxn modelId="{96EF6AF2-54C1-4488-AAAF-EC7E3D865907}" type="presParOf" srcId="{56AB66CA-1DEC-43B2-A9E3-8561EE28B242}" destId="{DEF6C0C4-6AA8-4BEA-86EB-7EE4C7D345AE}" srcOrd="0" destOrd="0" presId="urn:microsoft.com/office/officeart/2005/8/layout/process5"/>
    <dgm:cxn modelId="{4036B332-2CAF-4628-877A-77AF8AFFE04F}" type="presParOf" srcId="{56AB66CA-1DEC-43B2-A9E3-8561EE28B242}" destId="{852AD934-E89D-49DB-8504-3A87273B2FCB}" srcOrd="1" destOrd="0" presId="urn:microsoft.com/office/officeart/2005/8/layout/process5"/>
    <dgm:cxn modelId="{3F60497E-6CBC-49AA-BF34-5839F3809194}" type="presParOf" srcId="{852AD934-E89D-49DB-8504-3A87273B2FCB}" destId="{DB97DF51-34EC-4D56-A44B-8E35DFCE9834}" srcOrd="0" destOrd="0" presId="urn:microsoft.com/office/officeart/2005/8/layout/process5"/>
    <dgm:cxn modelId="{7A60E558-FA2D-43A7-9DE9-A824960B4D50}" type="presParOf" srcId="{56AB66CA-1DEC-43B2-A9E3-8561EE28B242}" destId="{B71ADBE6-A97B-449A-98E4-7EAED3E38D3B}" srcOrd="2" destOrd="0" presId="urn:microsoft.com/office/officeart/2005/8/layout/process5"/>
    <dgm:cxn modelId="{ECF9A113-6016-4DFA-AB0E-B86CBE17761C}" type="presParOf" srcId="{56AB66CA-1DEC-43B2-A9E3-8561EE28B242}" destId="{9A4B945F-90DB-41B6-873A-80A4858FCEBA}" srcOrd="3" destOrd="0" presId="urn:microsoft.com/office/officeart/2005/8/layout/process5"/>
    <dgm:cxn modelId="{C8C8624D-0CD4-46C6-8365-FFA5CAC32939}" type="presParOf" srcId="{9A4B945F-90DB-41B6-873A-80A4858FCEBA}" destId="{3ECFD783-9762-4CD3-B64D-A9F2B1E9B5A8}" srcOrd="0" destOrd="0" presId="urn:microsoft.com/office/officeart/2005/8/layout/process5"/>
    <dgm:cxn modelId="{429437CC-EC1F-4B70-9B1F-CCE4EC441D7E}" type="presParOf" srcId="{56AB66CA-1DEC-43B2-A9E3-8561EE28B242}" destId="{BD98A9E0-5994-4463-ACFE-D443C1836FAA}" srcOrd="4" destOrd="0" presId="urn:microsoft.com/office/officeart/2005/8/layout/process5"/>
    <dgm:cxn modelId="{2109A4EF-3BD1-4891-9049-1B453A511B14}" type="presParOf" srcId="{56AB66CA-1DEC-43B2-A9E3-8561EE28B242}" destId="{4E7E86B3-968A-41D7-ACDD-2DB3F19B7053}" srcOrd="5" destOrd="0" presId="urn:microsoft.com/office/officeart/2005/8/layout/process5"/>
    <dgm:cxn modelId="{5E242271-A496-4E47-AF6A-947D5614C00B}" type="presParOf" srcId="{4E7E86B3-968A-41D7-ACDD-2DB3F19B7053}" destId="{866F9816-6310-4A31-8E67-9233E1271A13}" srcOrd="0" destOrd="0" presId="urn:microsoft.com/office/officeart/2005/8/layout/process5"/>
    <dgm:cxn modelId="{6EBEF20C-BB31-49A8-AC8A-7686B25DDB59}" type="presParOf" srcId="{56AB66CA-1DEC-43B2-A9E3-8561EE28B242}" destId="{6BEF0C76-5B15-4E9C-8F27-A66D4D809189}" srcOrd="6" destOrd="0" presId="urn:microsoft.com/office/officeart/2005/8/layout/process5"/>
    <dgm:cxn modelId="{D11BF1A9-73C7-4CFB-A375-F85BB2E7C16E}" type="presParOf" srcId="{56AB66CA-1DEC-43B2-A9E3-8561EE28B242}" destId="{7345858D-5B4A-4A48-9875-049FFF80B0FC}" srcOrd="7" destOrd="0" presId="urn:microsoft.com/office/officeart/2005/8/layout/process5"/>
    <dgm:cxn modelId="{E42AE852-4AC1-492F-B53E-FF95FCA508D9}" type="presParOf" srcId="{7345858D-5B4A-4A48-9875-049FFF80B0FC}" destId="{DF45F2BA-EB7E-4E7F-AAE4-1B42D8B3D5FE}" srcOrd="0" destOrd="0" presId="urn:microsoft.com/office/officeart/2005/8/layout/process5"/>
    <dgm:cxn modelId="{B87AA4EF-0942-42D1-BE34-2A114D6F125C}" type="presParOf" srcId="{56AB66CA-1DEC-43B2-A9E3-8561EE28B242}" destId="{32D01F40-AF68-4F51-BF9D-9CCB32E83FE1}" srcOrd="8" destOrd="0" presId="urn:microsoft.com/office/officeart/2005/8/layout/process5"/>
    <dgm:cxn modelId="{1A466E9E-37A7-4FC7-AF8B-1991616250C4}" type="presParOf" srcId="{56AB66CA-1DEC-43B2-A9E3-8561EE28B242}" destId="{3391EC63-BC22-451E-8D5A-23D6B74E5E9A}" srcOrd="9" destOrd="0" presId="urn:microsoft.com/office/officeart/2005/8/layout/process5"/>
    <dgm:cxn modelId="{81863EC6-00A6-4EEC-AB07-4C957735ED0B}" type="presParOf" srcId="{3391EC63-BC22-451E-8D5A-23D6B74E5E9A}" destId="{21A2AF25-F9B9-45B1-88E3-A42F2DB5268C}" srcOrd="0" destOrd="0" presId="urn:microsoft.com/office/officeart/2005/8/layout/process5"/>
    <dgm:cxn modelId="{D9C23425-4474-4C8E-951E-F9DA21BB64DF}" type="presParOf" srcId="{56AB66CA-1DEC-43B2-A9E3-8561EE28B242}" destId="{C15404F4-648B-48FE-93F5-EB4699FDDA95}"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6C0C4-6AA8-4BEA-86EB-7EE4C7D345AE}">
      <dsp:nvSpPr>
        <dsp:cNvPr id="0" name=""/>
        <dsp:cNvSpPr/>
      </dsp:nvSpPr>
      <dsp:spPr>
        <a:xfrm>
          <a:off x="9744" y="717976"/>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Submitter from State Submits </a:t>
          </a:r>
        </a:p>
      </dsp:txBody>
      <dsp:txXfrm>
        <a:off x="60927" y="769159"/>
        <a:ext cx="2810163" cy="1645151"/>
      </dsp:txXfrm>
    </dsp:sp>
    <dsp:sp modelId="{852AD934-E89D-49DB-8504-3A87273B2FCB}">
      <dsp:nvSpPr>
        <dsp:cNvPr id="0" name=""/>
        <dsp:cNvSpPr/>
      </dsp:nvSpPr>
      <dsp:spPr>
        <a:xfrm>
          <a:off x="3178576" y="1230581"/>
          <a:ext cx="617456" cy="722307"/>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78576" y="1375042"/>
        <a:ext cx="432219" cy="433385"/>
      </dsp:txXfrm>
    </dsp:sp>
    <dsp:sp modelId="{B71ADBE6-A97B-449A-98E4-7EAED3E38D3B}">
      <dsp:nvSpPr>
        <dsp:cNvPr id="0" name=""/>
        <dsp:cNvSpPr/>
      </dsp:nvSpPr>
      <dsp:spPr>
        <a:xfrm>
          <a:off x="4087285" y="717976"/>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Submitter gets an email confirmation w/ PDF copy of their submission</a:t>
          </a:r>
        </a:p>
      </dsp:txBody>
      <dsp:txXfrm>
        <a:off x="4138468" y="769159"/>
        <a:ext cx="2810163" cy="1645151"/>
      </dsp:txXfrm>
    </dsp:sp>
    <dsp:sp modelId="{9A4B945F-90DB-41B6-873A-80A4858FCEBA}">
      <dsp:nvSpPr>
        <dsp:cNvPr id="0" name=""/>
        <dsp:cNvSpPr/>
      </dsp:nvSpPr>
      <dsp:spPr>
        <a:xfrm>
          <a:off x="7256117" y="1230581"/>
          <a:ext cx="617456" cy="722307"/>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256117" y="1375042"/>
        <a:ext cx="432219" cy="433385"/>
      </dsp:txXfrm>
    </dsp:sp>
    <dsp:sp modelId="{BD98A9E0-5994-4463-ACFE-D443C1836FAA}">
      <dsp:nvSpPr>
        <dsp:cNvPr id="0" name=""/>
        <dsp:cNvSpPr/>
      </dsp:nvSpPr>
      <dsp:spPr>
        <a:xfrm>
          <a:off x="8164826" y="717976"/>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Resolutions will get a notification that something has been submitted</a:t>
          </a:r>
        </a:p>
      </dsp:txBody>
      <dsp:txXfrm>
        <a:off x="8216009" y="769159"/>
        <a:ext cx="2810163" cy="1645151"/>
      </dsp:txXfrm>
    </dsp:sp>
    <dsp:sp modelId="{4E7E86B3-968A-41D7-ACDD-2DB3F19B7053}">
      <dsp:nvSpPr>
        <dsp:cNvPr id="0" name=""/>
        <dsp:cNvSpPr/>
      </dsp:nvSpPr>
      <dsp:spPr>
        <a:xfrm rot="5400000">
          <a:off x="9312362" y="2669371"/>
          <a:ext cx="617456" cy="722307"/>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9404398" y="2721797"/>
        <a:ext cx="433385" cy="432219"/>
      </dsp:txXfrm>
    </dsp:sp>
    <dsp:sp modelId="{6BEF0C76-5B15-4E9C-8F27-A66D4D809189}">
      <dsp:nvSpPr>
        <dsp:cNvPr id="0" name=""/>
        <dsp:cNvSpPr/>
      </dsp:nvSpPr>
      <dsp:spPr>
        <a:xfrm>
          <a:off x="8164826" y="3630505"/>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If area has not approved within 7 days, the system will send a reminder to the area email address</a:t>
          </a:r>
        </a:p>
      </dsp:txBody>
      <dsp:txXfrm>
        <a:off x="8216009" y="3681688"/>
        <a:ext cx="2810163" cy="1645151"/>
      </dsp:txXfrm>
    </dsp:sp>
    <dsp:sp modelId="{7345858D-5B4A-4A48-9875-049FFF80B0FC}">
      <dsp:nvSpPr>
        <dsp:cNvPr id="0" name=""/>
        <dsp:cNvSpPr/>
      </dsp:nvSpPr>
      <dsp:spPr>
        <a:xfrm rot="10800000">
          <a:off x="7291067" y="4143110"/>
          <a:ext cx="617456" cy="722307"/>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7476304" y="4287571"/>
        <a:ext cx="432219" cy="433385"/>
      </dsp:txXfrm>
    </dsp:sp>
    <dsp:sp modelId="{32D01F40-AF68-4F51-BF9D-9CCB32E83FE1}">
      <dsp:nvSpPr>
        <dsp:cNvPr id="0" name=""/>
        <dsp:cNvSpPr/>
      </dsp:nvSpPr>
      <dsp:spPr>
        <a:xfrm>
          <a:off x="4087285" y="3630505"/>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Once approved by area, resolutions will get a notification for final approval and assign draft resolution number</a:t>
          </a:r>
        </a:p>
      </dsp:txBody>
      <dsp:txXfrm>
        <a:off x="4138468" y="3681688"/>
        <a:ext cx="2810163" cy="1645151"/>
      </dsp:txXfrm>
    </dsp:sp>
    <dsp:sp modelId="{3391EC63-BC22-451E-8D5A-23D6B74E5E9A}">
      <dsp:nvSpPr>
        <dsp:cNvPr id="0" name=""/>
        <dsp:cNvSpPr/>
      </dsp:nvSpPr>
      <dsp:spPr>
        <a:xfrm rot="10800000">
          <a:off x="3213526" y="4143110"/>
          <a:ext cx="617456" cy="722307"/>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398763" y="4287571"/>
        <a:ext cx="432219" cy="433385"/>
      </dsp:txXfrm>
    </dsp:sp>
    <dsp:sp modelId="{C15404F4-648B-48FE-93F5-EB4699FDDA95}">
      <dsp:nvSpPr>
        <dsp:cNvPr id="0" name=""/>
        <dsp:cNvSpPr/>
      </dsp:nvSpPr>
      <dsp:spPr>
        <a:xfrm>
          <a:off x="9744" y="3630505"/>
          <a:ext cx="2912529" cy="17475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Draft resolution will  appear on the website public view </a:t>
          </a:r>
        </a:p>
      </dsp:txBody>
      <dsp:txXfrm>
        <a:off x="60927" y="3681688"/>
        <a:ext cx="2810163" cy="16451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003E04-3E4C-4DBD-884B-594377152D51}"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697C5-630A-4810-8468-904B4FF03BBE}" type="slidenum">
              <a:rPr lang="en-US" smtClean="0"/>
              <a:t>‹#›</a:t>
            </a:fld>
            <a:endParaRPr lang="en-US"/>
          </a:p>
        </p:txBody>
      </p:sp>
    </p:spTree>
    <p:extLst>
      <p:ext uri="{BB962C8B-B14F-4D97-AF65-F5344CB8AC3E}">
        <p14:creationId xmlns:p14="http://schemas.microsoft.com/office/powerpoint/2010/main" val="353555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1580-0C92-A140-036A-DB04E4AF36A2}"/>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30E4ED-3B90-169F-20C5-D78477AF8DB3}"/>
              </a:ext>
            </a:extLst>
          </p:cNvPr>
          <p:cNvSpPr>
            <a:spLocks noGrp="1" noRot="1" noChangeAspect="1" noChangeArrowheads="1" noTextEdit="1"/>
          </p:cNvSpPr>
          <p:nvPr>
            <p:ph type="sldImg"/>
          </p:nvPr>
        </p:nvSpPr>
        <p:spPr>
          <a:xfrm>
            <a:off x="422275" y="703263"/>
            <a:ext cx="6257925" cy="3521075"/>
          </a:xfrm>
          <a:ln/>
        </p:spPr>
      </p:sp>
      <p:sp>
        <p:nvSpPr>
          <p:cNvPr id="43011" name="Notes Placeholder 2">
            <a:extLst>
              <a:ext uri="{FF2B5EF4-FFF2-40B4-BE49-F238E27FC236}">
                <a16:creationId xmlns:a16="http://schemas.microsoft.com/office/drawing/2014/main" id="{D1C8BFEE-ADB9-87E8-E78A-AC928A4212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People Mover: $1.50 per person, per day, unlimited rides</a:t>
            </a:r>
          </a:p>
          <a:p>
            <a:r>
              <a:rPr lang="en-US" altLang="en-US">
                <a:latin typeface="Arial" panose="020B0604020202020204" pitchFamily="34" charset="0"/>
                <a:ea typeface="ＭＳ Ｐゴシック" panose="020B0600070205080204" pitchFamily="34" charset="-128"/>
              </a:rPr>
              <a:t>Q-Line: </a:t>
            </a:r>
          </a:p>
          <a:p>
            <a:r>
              <a:rPr lang="en-US" altLang="en-US">
                <a:latin typeface="Arial" panose="020B0604020202020204" pitchFamily="34" charset="0"/>
                <a:ea typeface="ＭＳ Ｐゴシック" panose="020B0600070205080204" pitchFamily="34" charset="-128"/>
              </a:rPr>
              <a:t>Fast Bus: $2.00 per person, per ride</a:t>
            </a:r>
          </a:p>
        </p:txBody>
      </p:sp>
      <p:sp>
        <p:nvSpPr>
          <p:cNvPr id="43012" name="Slide Number Placeholder 3">
            <a:extLst>
              <a:ext uri="{FF2B5EF4-FFF2-40B4-BE49-F238E27FC236}">
                <a16:creationId xmlns:a16="http://schemas.microsoft.com/office/drawing/2014/main" id="{EEAA27B9-54C0-6BC0-32BC-15C2B498549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A79E1-B9D4-4F36-9A2C-B9AC2005C2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3476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d0b3d75ae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bd0b3d75ae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bd0b3d75ae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bd0b3d75a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bd0b3d75ae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bd0b3d75a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bd0b3d75ae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bd0b3d75a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d0b3d75a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d0b3d75a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bd0b3d75ae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bd0b3d75a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d0b3d75ae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d0b3d75ae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d0b3d75ae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d0b3d75a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bd0b3d75ae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bd0b3d75ae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19" descr="Botton_1">
            <a:extLst>
              <a:ext uri="{FF2B5EF4-FFF2-40B4-BE49-F238E27FC236}">
                <a16:creationId xmlns:a16="http://schemas.microsoft.com/office/drawing/2014/main" id="{B2DA56C9-8409-C7ED-723B-2E16AEB0DE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9458325"/>
            <a:ext cx="18288000" cy="866775"/>
          </a:xfrm>
          <a:prstGeom prst="rect">
            <a:avLst/>
          </a:prstGeom>
          <a:noFill/>
          <a:ln w="9525">
            <a:noFill/>
            <a:miter lim="800000"/>
            <a:headEnd/>
            <a:tailEnd/>
          </a:ln>
        </p:spPr>
      </p:pic>
      <p:pic>
        <p:nvPicPr>
          <p:cNvPr id="8" name="Picture 21" descr="Header_1">
            <a:extLst>
              <a:ext uri="{FF2B5EF4-FFF2-40B4-BE49-F238E27FC236}">
                <a16:creationId xmlns:a16="http://schemas.microsoft.com/office/drawing/2014/main" id="{8D17F959-D5EA-205C-8D28-AB1CD1A8AEA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3"/>
            <a:ext cx="18288000" cy="866775"/>
          </a:xfrm>
          <a:prstGeom prst="rect">
            <a:avLst/>
          </a:prstGeom>
          <a:noFill/>
          <a:ln w="9525">
            <a:noFill/>
            <a:miter lim="800000"/>
            <a:headEnd/>
            <a:tailEnd/>
          </a:ln>
        </p:spPr>
      </p:pic>
      <p:pic>
        <p:nvPicPr>
          <p:cNvPr id="9" name="Picture 11" descr="mm.png">
            <a:extLst>
              <a:ext uri="{FF2B5EF4-FFF2-40B4-BE49-F238E27FC236}">
                <a16:creationId xmlns:a16="http://schemas.microsoft.com/office/drawing/2014/main" id="{C7C7F802-1CC0-3274-E256-D84CB3C1EBD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1558925"/>
            <a:ext cx="4750777" cy="7165975"/>
          </a:xfrm>
          <a:prstGeom prst="rect">
            <a:avLst/>
          </a:prstGeom>
          <a:noFill/>
          <a:ln w="9525">
            <a:noFill/>
            <a:miter lim="800000"/>
            <a:headEnd/>
            <a:tailEnd/>
          </a:ln>
        </p:spPr>
      </p:pic>
      <p:sp>
        <p:nvSpPr>
          <p:cNvPr id="10" name="TextBox 9">
            <a:extLst>
              <a:ext uri="{FF2B5EF4-FFF2-40B4-BE49-F238E27FC236}">
                <a16:creationId xmlns:a16="http://schemas.microsoft.com/office/drawing/2014/main" id="{7DB1BDED-9E3C-70C9-A227-B01AD242C759}"/>
              </a:ext>
            </a:extLst>
          </p:cNvPr>
          <p:cNvSpPr txBox="1"/>
          <p:nvPr userDrawn="1"/>
        </p:nvSpPr>
        <p:spPr>
          <a:xfrm>
            <a:off x="3048000" y="80546"/>
            <a:ext cx="12192000" cy="400110"/>
          </a:xfrm>
          <a:prstGeom prst="rect">
            <a:avLst/>
          </a:prstGeom>
          <a:noFill/>
        </p:spPr>
        <p:txBody>
          <a:bodyPr wrap="square" rtlCol="0">
            <a:spAutoFit/>
          </a:bodyPr>
          <a:lstStyle/>
          <a:p>
            <a:pPr algn="ctr"/>
            <a:r>
              <a:rPr lang="en-US" sz="2000" b="1" dirty="0">
                <a:solidFill>
                  <a:schemeClr val="bg1"/>
                </a:solidFill>
                <a:latin typeface="Copperplate Gothic Light" panose="020E0507020206020404" pitchFamily="34" charset="0"/>
              </a:rPr>
              <a:t>ENLISTED</a:t>
            </a:r>
            <a:r>
              <a:rPr lang="en-US" sz="2000" b="1" baseline="0" dirty="0">
                <a:solidFill>
                  <a:schemeClr val="bg1"/>
                </a:solidFill>
                <a:latin typeface="Copperplate Gothic Light" panose="020E0507020206020404" pitchFamily="34" charset="0"/>
              </a:rPr>
              <a:t> ASSOCIATION OF THE NATIONAL GUARD OF THE UNITED STATES</a:t>
            </a:r>
            <a:endParaRPr lang="en-US" sz="2000" b="1" dirty="0">
              <a:solidFill>
                <a:schemeClr val="bg1"/>
              </a:solidFill>
              <a:latin typeface="Copperplate Gothic Light" panose="020E0507020206020404" pitchFamily="34" charset="0"/>
            </a:endParaRPr>
          </a:p>
        </p:txBody>
      </p:sp>
      <p:sp>
        <p:nvSpPr>
          <p:cNvPr id="11" name="TextBox 10">
            <a:extLst>
              <a:ext uri="{FF2B5EF4-FFF2-40B4-BE49-F238E27FC236}">
                <a16:creationId xmlns:a16="http://schemas.microsoft.com/office/drawing/2014/main" id="{C13FD71D-A1C5-D631-A08E-5854BA326406}"/>
              </a:ext>
            </a:extLst>
          </p:cNvPr>
          <p:cNvSpPr txBox="1"/>
          <p:nvPr userDrawn="1"/>
        </p:nvSpPr>
        <p:spPr>
          <a:xfrm>
            <a:off x="3048000" y="9791700"/>
            <a:ext cx="12192000" cy="400110"/>
          </a:xfrm>
          <a:prstGeom prst="rect">
            <a:avLst/>
          </a:prstGeom>
          <a:noFill/>
        </p:spPr>
        <p:txBody>
          <a:bodyPr wrap="square" rtlCol="0">
            <a:spAutoFit/>
          </a:bodyPr>
          <a:lstStyle/>
          <a:p>
            <a:pPr algn="ctr"/>
            <a:r>
              <a:rPr lang="en-US" sz="2000" b="1" dirty="0">
                <a:solidFill>
                  <a:schemeClr val="bg1"/>
                </a:solidFill>
                <a:latin typeface="Copperplate Gothic Light" panose="020E0507020206020404" pitchFamily="34" charset="0"/>
              </a:rPr>
              <a:t>WHERE</a:t>
            </a:r>
            <a:r>
              <a:rPr lang="en-US" sz="2000" b="1" baseline="0" dirty="0">
                <a:solidFill>
                  <a:schemeClr val="bg1"/>
                </a:solidFill>
                <a:latin typeface="Copperplate Gothic Light" panose="020E0507020206020404" pitchFamily="34" charset="0"/>
              </a:rPr>
              <a:t> MEMBERSHIP MATTERS</a:t>
            </a:r>
            <a:endParaRPr lang="en-US" sz="2000" b="1" dirty="0">
              <a:solidFill>
                <a:schemeClr val="bg1"/>
              </a:solidFill>
              <a:latin typeface="Copperplate Gothic Light" panose="020E05070202060204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38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15544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371600" y="2171700"/>
            <a:ext cx="15544800" cy="6743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FEB87408-0606-446F-9341-B0EAA9630FE4}" type="slidenum">
              <a:rPr lang="en-US"/>
              <a:pPr>
                <a:defRPr/>
              </a:pPr>
              <a:t>‹#›</a:t>
            </a:fld>
            <a:endParaRPr lang="en-US">
              <a:solidFill>
                <a:schemeClr val="tx1"/>
              </a:solidFill>
            </a:endParaRPr>
          </a:p>
        </p:txBody>
      </p:sp>
    </p:spTree>
    <p:extLst>
      <p:ext uri="{BB962C8B-B14F-4D97-AF65-F5344CB8AC3E}">
        <p14:creationId xmlns:p14="http://schemas.microsoft.com/office/powerpoint/2010/main" val="605920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a:prstGeom prst="rect">
            <a:avLst/>
          </a:prstGeo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Slide Number Placeholder 3"/>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5EA4DD73-6181-4A2E-9A1B-E8311B9779FE}" type="slidenum">
              <a:rPr lang="en-US"/>
              <a:pPr>
                <a:defRPr/>
              </a:pPr>
              <a:t>‹#›</a:t>
            </a:fld>
            <a:endParaRPr lang="en-US">
              <a:solidFill>
                <a:schemeClr val="tx1"/>
              </a:solidFill>
            </a:endParaRPr>
          </a:p>
        </p:txBody>
      </p:sp>
    </p:spTree>
    <p:extLst>
      <p:ext uri="{BB962C8B-B14F-4D97-AF65-F5344CB8AC3E}">
        <p14:creationId xmlns:p14="http://schemas.microsoft.com/office/powerpoint/2010/main" val="2600481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15544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71600" y="2171700"/>
            <a:ext cx="7620000" cy="6743700"/>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171700"/>
            <a:ext cx="7620000" cy="6743700"/>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B4388F37-9C70-4325-B547-AF3528504630}" type="slidenum">
              <a:rPr lang="en-US"/>
              <a:pPr>
                <a:defRPr/>
              </a:pPr>
              <a:t>‹#›</a:t>
            </a:fld>
            <a:endParaRPr lang="en-US">
              <a:solidFill>
                <a:schemeClr val="tx1"/>
              </a:solidFill>
            </a:endParaRPr>
          </a:p>
        </p:txBody>
      </p:sp>
    </p:spTree>
    <p:extLst>
      <p:ext uri="{BB962C8B-B14F-4D97-AF65-F5344CB8AC3E}">
        <p14:creationId xmlns:p14="http://schemas.microsoft.com/office/powerpoint/2010/main" val="396580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2"/>
            <a:ext cx="8083550" cy="959645"/>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F5BBD266-EE96-4F83-9A40-C504A88B058C}" type="slidenum">
              <a:rPr lang="en-US"/>
              <a:pPr>
                <a:defRPr/>
              </a:pPr>
              <a:t>‹#›</a:t>
            </a:fld>
            <a:endParaRPr lang="en-US">
              <a:solidFill>
                <a:schemeClr val="tx1"/>
              </a:solidFill>
            </a:endParaRPr>
          </a:p>
        </p:txBody>
      </p:sp>
    </p:spTree>
    <p:extLst>
      <p:ext uri="{BB962C8B-B14F-4D97-AF65-F5344CB8AC3E}">
        <p14:creationId xmlns:p14="http://schemas.microsoft.com/office/powerpoint/2010/main" val="3057365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155448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24BC8F8C-4E06-4A84-A460-E007E3BA2A32}" type="slidenum">
              <a:rPr lang="en-US"/>
              <a:pPr>
                <a:defRPr/>
              </a:pPr>
              <a:t>‹#›</a:t>
            </a:fld>
            <a:endParaRPr lang="en-US">
              <a:solidFill>
                <a:schemeClr val="tx1"/>
              </a:solidFill>
            </a:endParaRPr>
          </a:p>
        </p:txBody>
      </p:sp>
    </p:spTree>
    <p:extLst>
      <p:ext uri="{BB962C8B-B14F-4D97-AF65-F5344CB8AC3E}">
        <p14:creationId xmlns:p14="http://schemas.microsoft.com/office/powerpoint/2010/main" val="3468886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8FDF88BB-5B2C-41A1-91B7-5CD8A6F23C0C}" type="slidenum">
              <a:rPr lang="en-US"/>
              <a:pPr>
                <a:defRPr/>
              </a:pPr>
              <a:t>‹#›</a:t>
            </a:fld>
            <a:endParaRPr lang="en-US">
              <a:solidFill>
                <a:schemeClr val="tx1"/>
              </a:solidFill>
            </a:endParaRPr>
          </a:p>
        </p:txBody>
      </p:sp>
    </p:spTree>
    <p:extLst>
      <p:ext uri="{BB962C8B-B14F-4D97-AF65-F5344CB8AC3E}">
        <p14:creationId xmlns:p14="http://schemas.microsoft.com/office/powerpoint/2010/main" val="14270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6"/>
            <a:ext cx="6016626" cy="1743077"/>
          </a:xfrm>
          <a:prstGeom prst="rect">
            <a:avLst/>
          </a:prstGeo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Slide Number Placeholder 4"/>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4946BAB3-5E20-480C-9507-0B9550CBCD01}" type="slidenum">
              <a:rPr lang="en-US"/>
              <a:pPr>
                <a:defRPr/>
              </a:pPr>
              <a:t>‹#›</a:t>
            </a:fld>
            <a:endParaRPr lang="en-US">
              <a:solidFill>
                <a:schemeClr val="tx1"/>
              </a:solidFill>
            </a:endParaRPr>
          </a:p>
        </p:txBody>
      </p:sp>
    </p:spTree>
    <p:extLst>
      <p:ext uri="{BB962C8B-B14F-4D97-AF65-F5344CB8AC3E}">
        <p14:creationId xmlns:p14="http://schemas.microsoft.com/office/powerpoint/2010/main" val="1904890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a:prstGeom prst="rect">
            <a:avLst/>
          </a:prstGeo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9"/>
            <a:ext cx="10972800" cy="1207295"/>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Slide Number Placeholder 4"/>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89D166CB-8888-47C0-A58F-47C7411FC409}" type="slidenum">
              <a:rPr lang="en-US"/>
              <a:pPr>
                <a:defRPr/>
              </a:pPr>
              <a:t>‹#›</a:t>
            </a:fld>
            <a:endParaRPr lang="en-US">
              <a:solidFill>
                <a:schemeClr val="tx1"/>
              </a:solidFill>
            </a:endParaRPr>
          </a:p>
        </p:txBody>
      </p:sp>
    </p:spTree>
    <p:extLst>
      <p:ext uri="{BB962C8B-B14F-4D97-AF65-F5344CB8AC3E}">
        <p14:creationId xmlns:p14="http://schemas.microsoft.com/office/powerpoint/2010/main" val="52306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15544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371600" y="2171700"/>
            <a:ext cx="15544800" cy="67437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F54433C2-B7A1-43EB-A3D6-AACFCFB1DA6F}" type="slidenum">
              <a:rPr lang="en-US"/>
              <a:pPr>
                <a:defRPr/>
              </a:pPr>
              <a:t>‹#›</a:t>
            </a:fld>
            <a:endParaRPr lang="en-US">
              <a:solidFill>
                <a:schemeClr val="tx1"/>
              </a:solidFill>
            </a:endParaRPr>
          </a:p>
        </p:txBody>
      </p:sp>
    </p:spTree>
    <p:extLst>
      <p:ext uri="{BB962C8B-B14F-4D97-AF65-F5344CB8AC3E}">
        <p14:creationId xmlns:p14="http://schemas.microsoft.com/office/powerpoint/2010/main" val="3164708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30200" y="914400"/>
            <a:ext cx="3886200" cy="8001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914400"/>
            <a:ext cx="11353800" cy="8001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17373600" y="9829800"/>
            <a:ext cx="762000" cy="114300"/>
          </a:xfrm>
          <a:prstGeom prst="rect">
            <a:avLst/>
          </a:prstGeom>
        </p:spPr>
        <p:txBody>
          <a:bodyPr/>
          <a:lstStyle>
            <a:lvl1pPr>
              <a:defRPr/>
            </a:lvl1pPr>
          </a:lstStyle>
          <a:p>
            <a:pPr>
              <a:defRPr/>
            </a:pPr>
            <a:fld id="{EC5C9F69-D273-4811-8227-026A12859E49}" type="slidenum">
              <a:rPr lang="en-US"/>
              <a:pPr>
                <a:defRPr/>
              </a:pPr>
              <a:t>‹#›</a:t>
            </a:fld>
            <a:endParaRPr lang="en-US">
              <a:solidFill>
                <a:schemeClr val="tx1"/>
              </a:solidFill>
            </a:endParaRPr>
          </a:p>
        </p:txBody>
      </p:sp>
    </p:spTree>
    <p:extLst>
      <p:ext uri="{BB962C8B-B14F-4D97-AF65-F5344CB8AC3E}">
        <p14:creationId xmlns:p14="http://schemas.microsoft.com/office/powerpoint/2010/main" val="2208469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4"/>
            <a:ext cx="15544800" cy="220503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14400" y="9534530"/>
            <a:ext cx="4267200" cy="547688"/>
          </a:xfrm>
          <a:prstGeom prst="rect">
            <a:avLst/>
          </a:prstGeom>
        </p:spPr>
        <p:txBody>
          <a:bodyPr/>
          <a:lstStyle/>
          <a:p>
            <a:fld id="{470983B6-B612-4A70-B1D3-FCF217BC7E57}" type="datetimeFigureOut">
              <a:rPr lang="en-US" smtClean="0"/>
              <a:t>2/27/2024</a:t>
            </a:fld>
            <a:endParaRPr lang="en-US"/>
          </a:p>
        </p:txBody>
      </p:sp>
      <p:sp>
        <p:nvSpPr>
          <p:cNvPr id="5" name="Footer Placeholder 4"/>
          <p:cNvSpPr>
            <a:spLocks noGrp="1"/>
          </p:cNvSpPr>
          <p:nvPr>
            <p:ph type="ftr" sz="quarter" idx="11"/>
          </p:nvPr>
        </p:nvSpPr>
        <p:spPr>
          <a:xfrm>
            <a:off x="6248400" y="9534530"/>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30"/>
            <a:ext cx="4267200" cy="547688"/>
          </a:xfrm>
          <a:prstGeom prst="rect">
            <a:avLst/>
          </a:prstGeom>
        </p:spPr>
        <p:txBody>
          <a:bodyPr/>
          <a:lstStyle/>
          <a:p>
            <a:fld id="{AB44B8C7-856B-4A4A-8C45-2CC3FC64279A}" type="slidenum">
              <a:rPr lang="en-US" smtClean="0"/>
              <a:t>‹#›</a:t>
            </a:fld>
            <a:endParaRPr lang="en-US"/>
          </a:p>
        </p:txBody>
      </p:sp>
    </p:spTree>
    <p:extLst>
      <p:ext uri="{BB962C8B-B14F-4D97-AF65-F5344CB8AC3E}">
        <p14:creationId xmlns:p14="http://schemas.microsoft.com/office/powerpoint/2010/main" val="3965509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214388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800990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2466453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592417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CUI</a:t>
            </a:r>
          </a:p>
        </p:txBody>
      </p:sp>
      <p:sp>
        <p:nvSpPr>
          <p:cNvPr id="9" name="Slide Number Placeholder 8"/>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952657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CUI</a:t>
            </a:r>
          </a:p>
        </p:txBody>
      </p:sp>
      <p:sp>
        <p:nvSpPr>
          <p:cNvPr id="5" name="Slide Number Placeholder 4"/>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06190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CUI</a:t>
            </a:r>
          </a:p>
        </p:txBody>
      </p:sp>
      <p:sp>
        <p:nvSpPr>
          <p:cNvPr id="4" name="Slide Number Placeholder 3"/>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2241790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282068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3391447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764766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446889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Rectangle 8"/>
          <p:cNvSpPr/>
          <p:nvPr userDrawn="1"/>
        </p:nvSpPr>
        <p:spPr>
          <a:xfrm>
            <a:off x="5" y="960120"/>
            <a:ext cx="18287998" cy="41148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0" name="Rectangle 9"/>
          <p:cNvSpPr/>
          <p:nvPr userDrawn="1"/>
        </p:nvSpPr>
        <p:spPr>
          <a:xfrm>
            <a:off x="5" y="214551"/>
            <a:ext cx="18287998" cy="6858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   </a:t>
            </a:r>
            <a:r>
              <a:rPr lang="en-US" sz="2700" b="1">
                <a:latin typeface="Arial" panose="020B0604020202020204" pitchFamily="34" charset="0"/>
                <a:cs typeface="Arial" panose="020B0604020202020204" pitchFamily="34" charset="0"/>
              </a:rPr>
              <a:t> </a:t>
            </a:r>
          </a:p>
        </p:txBody>
      </p:sp>
      <p:sp>
        <p:nvSpPr>
          <p:cNvPr id="11" name="Right Triangle 10"/>
          <p:cNvSpPr/>
          <p:nvPr userDrawn="1"/>
        </p:nvSpPr>
        <p:spPr bwMode="auto">
          <a:xfrm flipH="1">
            <a:off x="15179040" y="1"/>
            <a:ext cx="3108960" cy="2161676"/>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spAutoFit/>
          </a:bodyPr>
          <a:lstStyle/>
          <a:p>
            <a:pPr marL="0" marR="0" indent="0" algn="r" defTabSz="1028700" rtl="0" eaLnBrk="0" fontAlgn="base" latinLnBrk="0" hangingPunct="0">
              <a:lnSpc>
                <a:spcPct val="100000"/>
              </a:lnSpc>
              <a:spcBef>
                <a:spcPct val="0"/>
              </a:spcBef>
              <a:spcAft>
                <a:spcPct val="0"/>
              </a:spcAft>
              <a:buClrTx/>
              <a:buSzTx/>
              <a:buFontTx/>
              <a:buNone/>
              <a:tabLst/>
            </a:pPr>
            <a:endParaRPr kumimoji="0" lang="en-US" sz="405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12" name="Title 2"/>
          <p:cNvSpPr txBox="1">
            <a:spLocks/>
          </p:cNvSpPr>
          <p:nvPr userDrawn="1"/>
        </p:nvSpPr>
        <p:spPr>
          <a:xfrm>
            <a:off x="3228982" y="1079630"/>
            <a:ext cx="11830052" cy="583943"/>
          </a:xfrm>
          <a:prstGeom prst="rect">
            <a:avLst/>
          </a:prstGeom>
        </p:spPr>
        <p:txBody>
          <a:bodyPr vert="horz" lIns="102870" tIns="51435" rIns="102870" bIns="51435"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14" algn="ctr" rtl="0" eaLnBrk="0" fontAlgn="base" hangingPunct="0">
              <a:spcBef>
                <a:spcPct val="0"/>
              </a:spcBef>
              <a:spcAft>
                <a:spcPct val="0"/>
              </a:spcAft>
              <a:defRPr sz="4400">
                <a:solidFill>
                  <a:schemeClr val="tx2"/>
                </a:solidFill>
                <a:latin typeface="Times New Roman" pitchFamily="18" charset="0"/>
              </a:defRPr>
            </a:lvl6pPr>
            <a:lvl7pPr marL="914428" algn="ctr" rtl="0" eaLnBrk="0" fontAlgn="base" hangingPunct="0">
              <a:spcBef>
                <a:spcPct val="0"/>
              </a:spcBef>
              <a:spcAft>
                <a:spcPct val="0"/>
              </a:spcAft>
              <a:defRPr sz="4400">
                <a:solidFill>
                  <a:schemeClr val="tx2"/>
                </a:solidFill>
                <a:latin typeface="Times New Roman" pitchFamily="18" charset="0"/>
              </a:defRPr>
            </a:lvl7pPr>
            <a:lvl8pPr marL="1371643" algn="ctr" rtl="0" eaLnBrk="0" fontAlgn="base" hangingPunct="0">
              <a:spcBef>
                <a:spcPct val="0"/>
              </a:spcBef>
              <a:spcAft>
                <a:spcPct val="0"/>
              </a:spcAft>
              <a:defRPr sz="4400">
                <a:solidFill>
                  <a:schemeClr val="tx2"/>
                </a:solidFill>
                <a:latin typeface="Times New Roman" pitchFamily="18" charset="0"/>
              </a:defRPr>
            </a:lvl8pPr>
            <a:lvl9pPr marL="1828857" algn="ctr" rtl="0" eaLnBrk="0" fontAlgn="base" hangingPunct="0">
              <a:spcBef>
                <a:spcPct val="0"/>
              </a:spcBef>
              <a:spcAft>
                <a:spcPct val="0"/>
              </a:spcAft>
              <a:defRPr sz="4400">
                <a:solidFill>
                  <a:schemeClr val="tx2"/>
                </a:solidFill>
                <a:latin typeface="Times New Roman" pitchFamily="18" charset="0"/>
              </a:defRPr>
            </a:lvl9pPr>
          </a:lstStyle>
          <a:p>
            <a:pPr algn="r"/>
            <a:r>
              <a:rPr lang="en-US" sz="1575" b="1" i="1" kern="0">
                <a:solidFill>
                  <a:schemeClr val="bg1"/>
                </a:solidFill>
                <a:effectLst>
                  <a:outerShdw blurRad="38100" dist="38100" dir="2700000" algn="tl">
                    <a:srgbClr val="000000">
                      <a:alpha val="43137"/>
                    </a:srgbClr>
                  </a:outerShdw>
                </a:effectLst>
                <a:latin typeface="+mn-lt"/>
              </a:rPr>
              <a:t>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7381" y="137159"/>
            <a:ext cx="1649194" cy="1234440"/>
          </a:xfrm>
          <a:prstGeom prst="rect">
            <a:avLst/>
          </a:prstGeom>
          <a:ln w="38100">
            <a:noFill/>
          </a:ln>
          <a:effectLst/>
        </p:spPr>
      </p:pic>
    </p:spTree>
    <p:extLst>
      <p:ext uri="{BB962C8B-B14F-4D97-AF65-F5344CB8AC3E}">
        <p14:creationId xmlns:p14="http://schemas.microsoft.com/office/powerpoint/2010/main" val="75258881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1034181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7931A-46AD-425D-B7E4-0D496A1D6D63}" type="slidenum">
              <a:rPr lang="en-US" smtClean="0"/>
              <a:t>‹#›</a:t>
            </a:fld>
            <a:endParaRPr lang="en-US"/>
          </a:p>
        </p:txBody>
      </p:sp>
    </p:spTree>
    <p:extLst>
      <p:ext uri="{BB962C8B-B14F-4D97-AF65-F5344CB8AC3E}">
        <p14:creationId xmlns:p14="http://schemas.microsoft.com/office/powerpoint/2010/main" val="3686461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xfrm>
            <a:off x="14173200" y="9739313"/>
            <a:ext cx="4114800" cy="547688"/>
          </a:xfrm>
          <a:prstGeom prst="rect">
            <a:avLst/>
          </a:prstGeom>
        </p:spPr>
        <p:txBody>
          <a:bodyPr/>
          <a:lstStyle/>
          <a:p>
            <a:fld id="{86CB4B4D-7CA3-9044-876B-883B54F8677D}" type="slidenum">
              <a:t>‹#›</a:t>
            </a:fld>
            <a:endParaRPr/>
          </a:p>
        </p:txBody>
      </p:sp>
      <p:sp>
        <p:nvSpPr>
          <p:cNvPr id="9" name="Rectangle 8"/>
          <p:cNvSpPr/>
          <p:nvPr userDrawn="1"/>
        </p:nvSpPr>
        <p:spPr>
          <a:xfrm>
            <a:off x="5" y="960120"/>
            <a:ext cx="18287998" cy="41148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0" name="Rectangle 9"/>
          <p:cNvSpPr/>
          <p:nvPr userDrawn="1"/>
        </p:nvSpPr>
        <p:spPr>
          <a:xfrm>
            <a:off x="5" y="214551"/>
            <a:ext cx="18287998" cy="6858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   </a:t>
            </a:r>
            <a:r>
              <a:rPr lang="en-US" sz="2700" b="1">
                <a:latin typeface="Arial" panose="020B0604020202020204" pitchFamily="34" charset="0"/>
                <a:cs typeface="Arial" panose="020B0604020202020204" pitchFamily="34" charset="0"/>
              </a:rPr>
              <a:t> </a:t>
            </a:r>
          </a:p>
        </p:txBody>
      </p:sp>
      <p:sp>
        <p:nvSpPr>
          <p:cNvPr id="11" name="Right Triangle 10"/>
          <p:cNvSpPr/>
          <p:nvPr userDrawn="1"/>
        </p:nvSpPr>
        <p:spPr bwMode="auto">
          <a:xfrm flipH="1">
            <a:off x="15179040" y="1"/>
            <a:ext cx="3108960" cy="2161676"/>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102870" tIns="51435" rIns="102870" bIns="51435" numCol="1" rtlCol="0" anchor="t" anchorCtr="0" compatLnSpc="1">
            <a:prstTxWarp prst="textNoShape">
              <a:avLst/>
            </a:prstTxWarp>
            <a:spAutoFit/>
          </a:bodyPr>
          <a:lstStyle/>
          <a:p>
            <a:pPr marL="0" marR="0" indent="0" algn="r" defTabSz="1028700" rtl="0" eaLnBrk="0" fontAlgn="base" latinLnBrk="0" hangingPunct="0">
              <a:lnSpc>
                <a:spcPct val="100000"/>
              </a:lnSpc>
              <a:spcBef>
                <a:spcPct val="0"/>
              </a:spcBef>
              <a:spcAft>
                <a:spcPct val="0"/>
              </a:spcAft>
              <a:buClrTx/>
              <a:buSzTx/>
              <a:buFontTx/>
              <a:buNone/>
              <a:tabLst/>
            </a:pPr>
            <a:endParaRPr kumimoji="0" lang="en-US" sz="405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12" name="Title 2"/>
          <p:cNvSpPr txBox="1">
            <a:spLocks/>
          </p:cNvSpPr>
          <p:nvPr userDrawn="1"/>
        </p:nvSpPr>
        <p:spPr>
          <a:xfrm>
            <a:off x="3228982" y="1079630"/>
            <a:ext cx="11830052" cy="583943"/>
          </a:xfrm>
          <a:prstGeom prst="rect">
            <a:avLst/>
          </a:prstGeom>
        </p:spPr>
        <p:txBody>
          <a:bodyPr vert="horz" lIns="102870" tIns="51435" rIns="102870" bIns="51435"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14" algn="ctr" rtl="0" eaLnBrk="0" fontAlgn="base" hangingPunct="0">
              <a:spcBef>
                <a:spcPct val="0"/>
              </a:spcBef>
              <a:spcAft>
                <a:spcPct val="0"/>
              </a:spcAft>
              <a:defRPr sz="4400">
                <a:solidFill>
                  <a:schemeClr val="tx2"/>
                </a:solidFill>
                <a:latin typeface="Times New Roman" pitchFamily="18" charset="0"/>
              </a:defRPr>
            </a:lvl6pPr>
            <a:lvl7pPr marL="914428" algn="ctr" rtl="0" eaLnBrk="0" fontAlgn="base" hangingPunct="0">
              <a:spcBef>
                <a:spcPct val="0"/>
              </a:spcBef>
              <a:spcAft>
                <a:spcPct val="0"/>
              </a:spcAft>
              <a:defRPr sz="4400">
                <a:solidFill>
                  <a:schemeClr val="tx2"/>
                </a:solidFill>
                <a:latin typeface="Times New Roman" pitchFamily="18" charset="0"/>
              </a:defRPr>
            </a:lvl7pPr>
            <a:lvl8pPr marL="1371643" algn="ctr" rtl="0" eaLnBrk="0" fontAlgn="base" hangingPunct="0">
              <a:spcBef>
                <a:spcPct val="0"/>
              </a:spcBef>
              <a:spcAft>
                <a:spcPct val="0"/>
              </a:spcAft>
              <a:defRPr sz="4400">
                <a:solidFill>
                  <a:schemeClr val="tx2"/>
                </a:solidFill>
                <a:latin typeface="Times New Roman" pitchFamily="18" charset="0"/>
              </a:defRPr>
            </a:lvl8pPr>
            <a:lvl9pPr marL="1828857" algn="ctr" rtl="0" eaLnBrk="0" fontAlgn="base" hangingPunct="0">
              <a:spcBef>
                <a:spcPct val="0"/>
              </a:spcBef>
              <a:spcAft>
                <a:spcPct val="0"/>
              </a:spcAft>
              <a:defRPr sz="4400">
                <a:solidFill>
                  <a:schemeClr val="tx2"/>
                </a:solidFill>
                <a:latin typeface="Times New Roman" pitchFamily="18" charset="0"/>
              </a:defRPr>
            </a:lvl9pPr>
          </a:lstStyle>
          <a:p>
            <a:pPr algn="r"/>
            <a:r>
              <a:rPr lang="en-US" sz="1575" b="1" i="1" kern="0">
                <a:solidFill>
                  <a:schemeClr val="bg1"/>
                </a:solidFill>
                <a:effectLst>
                  <a:outerShdw blurRad="38100" dist="38100" dir="2700000" algn="tl">
                    <a:srgbClr val="000000">
                      <a:alpha val="43137"/>
                    </a:srgbClr>
                  </a:outerShdw>
                </a:effectLst>
                <a:latin typeface="+mn-lt"/>
              </a:rPr>
              <a:t>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7381" y="137159"/>
            <a:ext cx="1649194" cy="1234440"/>
          </a:xfrm>
          <a:prstGeom prst="rect">
            <a:avLst/>
          </a:prstGeom>
          <a:ln w="38100">
            <a:noFill/>
          </a:ln>
          <a:effectLst/>
        </p:spPr>
      </p:pic>
      <p:sp>
        <p:nvSpPr>
          <p:cNvPr id="3" name="Text Box 59">
            <a:extLst>
              <a:ext uri="{FF2B5EF4-FFF2-40B4-BE49-F238E27FC236}">
                <a16:creationId xmlns:a16="http://schemas.microsoft.com/office/drawing/2014/main" id="{732028EA-40E1-07EB-CAEE-E350111BC705}"/>
              </a:ext>
            </a:extLst>
          </p:cNvPr>
          <p:cNvSpPr txBox="1">
            <a:spLocks noChangeArrowheads="1"/>
          </p:cNvSpPr>
          <p:nvPr userDrawn="1"/>
        </p:nvSpPr>
        <p:spPr bwMode="auto">
          <a:xfrm>
            <a:off x="-5" y="1376608"/>
            <a:ext cx="18287998" cy="253916"/>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latin typeface="Arial" panose="020B0604020202020204" pitchFamily="34" charset="0"/>
                <a:cs typeface="Arial" panose="020B0604020202020204" pitchFamily="34" charset="0"/>
              </a:defRPr>
            </a:lvl1pPr>
          </a:lstStyle>
          <a:p>
            <a:pPr marL="0" marR="0" lvl="0" indent="0" algn="ctr" defTabSz="1371642" rtl="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CUI</a:t>
            </a:r>
          </a:p>
        </p:txBody>
      </p:sp>
      <p:sp>
        <p:nvSpPr>
          <p:cNvPr id="4" name="Text Box 59">
            <a:extLst>
              <a:ext uri="{FF2B5EF4-FFF2-40B4-BE49-F238E27FC236}">
                <a16:creationId xmlns:a16="http://schemas.microsoft.com/office/drawing/2014/main" id="{472A28F0-8D21-FC48-0544-D20F888C5446}"/>
              </a:ext>
            </a:extLst>
          </p:cNvPr>
          <p:cNvSpPr txBox="1">
            <a:spLocks noChangeArrowheads="1"/>
          </p:cNvSpPr>
          <p:nvPr userDrawn="1"/>
        </p:nvSpPr>
        <p:spPr bwMode="auto">
          <a:xfrm>
            <a:off x="-3" y="10013156"/>
            <a:ext cx="18287998" cy="253916"/>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latin typeface="Arial" panose="020B0604020202020204" pitchFamily="34" charset="0"/>
                <a:cs typeface="Arial" panose="020B0604020202020204" pitchFamily="34" charset="0"/>
              </a:defRPr>
            </a:lvl1pPr>
          </a:lstStyle>
          <a:p>
            <a:pPr marL="0" marR="0" lvl="0" indent="0" algn="ctr" defTabSz="1371642" rtl="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CUI</a:t>
            </a:r>
          </a:p>
        </p:txBody>
      </p:sp>
    </p:spTree>
    <p:extLst>
      <p:ext uri="{BB962C8B-B14F-4D97-AF65-F5344CB8AC3E}">
        <p14:creationId xmlns:p14="http://schemas.microsoft.com/office/powerpoint/2010/main" val="298848278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5409" y="2157915"/>
            <a:ext cx="13583031" cy="1015663"/>
          </a:xfrm>
          <a:prstGeom prst="rect">
            <a:avLst/>
          </a:prstGeom>
        </p:spPr>
        <p:txBody>
          <a:bodyPr wrap="square" lIns="0" tIns="0" rIns="0" bIns="0">
            <a:spAutoFit/>
          </a:bodyPr>
          <a:lstStyle>
            <a:lvl1pPr>
              <a:defRPr sz="6600" b="1" i="0">
                <a:solidFill>
                  <a:schemeClr val="bg1"/>
                </a:solidFill>
                <a:latin typeface="Industry Black"/>
                <a:cs typeface="Industry Black"/>
              </a:defRPr>
            </a:lvl1pPr>
          </a:lstStyle>
          <a:p>
            <a:endParaRPr/>
          </a:p>
        </p:txBody>
      </p:sp>
      <p:sp>
        <p:nvSpPr>
          <p:cNvPr id="3" name="Holder 3"/>
          <p:cNvSpPr>
            <a:spLocks noGrp="1"/>
          </p:cNvSpPr>
          <p:nvPr>
            <p:ph type="subTitle" idx="4"/>
          </p:nvPr>
        </p:nvSpPr>
        <p:spPr>
          <a:xfrm>
            <a:off x="1445933" y="6116444"/>
            <a:ext cx="9124950" cy="461665"/>
          </a:xfrm>
          <a:prstGeom prst="rect">
            <a:avLst/>
          </a:prstGeom>
        </p:spPr>
        <p:txBody>
          <a:bodyPr wrap="square" lIns="0" tIns="0" rIns="0" bIns="0">
            <a:spAutoFit/>
          </a:bodyPr>
          <a:lstStyle>
            <a:lvl1pPr>
              <a:defRPr sz="3000" b="0" i="0">
                <a:solidFill>
                  <a:schemeClr val="bg1"/>
                </a:solidFill>
                <a:latin typeface="Industry Book"/>
                <a:cs typeface="Industry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064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75409" y="1006174"/>
            <a:ext cx="15017115" cy="1015663"/>
          </a:xfrm>
        </p:spPr>
        <p:txBody>
          <a:bodyPr lIns="0" tIns="0" rIns="0" bIns="0"/>
          <a:lstStyle>
            <a:lvl1pPr>
              <a:defRPr sz="6600" b="1" i="0">
                <a:solidFill>
                  <a:schemeClr val="bg1"/>
                </a:solidFill>
                <a:latin typeface="Industry Black"/>
                <a:cs typeface="Industry Black"/>
              </a:defRPr>
            </a:lvl1pPr>
          </a:lstStyle>
          <a:p>
            <a:endParaRPr/>
          </a:p>
        </p:txBody>
      </p:sp>
      <p:sp>
        <p:nvSpPr>
          <p:cNvPr id="3" name="Holder 3"/>
          <p:cNvSpPr>
            <a:spLocks noGrp="1"/>
          </p:cNvSpPr>
          <p:nvPr>
            <p:ph type="body" idx="1"/>
          </p:nvPr>
        </p:nvSpPr>
        <p:spPr>
          <a:xfrm>
            <a:off x="2745611" y="2343914"/>
            <a:ext cx="10788968" cy="461665"/>
          </a:xfrm>
        </p:spPr>
        <p:txBody>
          <a:bodyPr lIns="0" tIns="0" rIns="0" bIns="0"/>
          <a:lstStyle>
            <a:lvl1pPr>
              <a:defRPr sz="3000" b="0" i="0">
                <a:solidFill>
                  <a:schemeClr val="bg1"/>
                </a:solidFill>
                <a:latin typeface="Industry Book"/>
                <a:cs typeface="Industry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7236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75409" y="1006174"/>
            <a:ext cx="15017115" cy="1015663"/>
          </a:xfrm>
        </p:spPr>
        <p:txBody>
          <a:bodyPr lIns="0" tIns="0" rIns="0" bIns="0"/>
          <a:lstStyle>
            <a:lvl1pPr>
              <a:defRPr sz="6600" b="1" i="0">
                <a:solidFill>
                  <a:schemeClr val="bg1"/>
                </a:solidFill>
                <a:latin typeface="Industry Black"/>
                <a:cs typeface="Industry Black"/>
              </a:defRPr>
            </a:lvl1pPr>
          </a:lstStyle>
          <a:p>
            <a:endParaRPr/>
          </a:p>
        </p:txBody>
      </p:sp>
      <p:sp>
        <p:nvSpPr>
          <p:cNvPr id="3" name="Holder 3"/>
          <p:cNvSpPr>
            <a:spLocks noGrp="1"/>
          </p:cNvSpPr>
          <p:nvPr>
            <p:ph sz="half" idx="2"/>
          </p:nvPr>
        </p:nvSpPr>
        <p:spPr>
          <a:xfrm>
            <a:off x="914400" y="2366010"/>
            <a:ext cx="79552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1926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75409" y="1006174"/>
            <a:ext cx="15017115" cy="1015663"/>
          </a:xfrm>
        </p:spPr>
        <p:txBody>
          <a:bodyPr lIns="0" tIns="0" rIns="0" bIns="0"/>
          <a:lstStyle>
            <a:lvl1pPr>
              <a:defRPr sz="6600" b="1" i="0">
                <a:solidFill>
                  <a:schemeClr val="bg1"/>
                </a:solidFill>
                <a:latin typeface="Industry Black"/>
                <a:cs typeface="Industry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4326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715767" y="964711"/>
            <a:ext cx="12856464" cy="835759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6789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4214" y="2857500"/>
            <a:ext cx="13719573" cy="4000500"/>
          </a:xfrm>
        </p:spPr>
        <p:txBody>
          <a:bodyPr>
            <a:noAutofit/>
          </a:bodyPr>
          <a:lstStyle>
            <a:lvl1pPr>
              <a:defRPr sz="8100"/>
            </a:lvl1pPr>
          </a:lstStyle>
          <a:p>
            <a:r>
              <a:rPr lang="en-US"/>
              <a:t>Click to edit Master title style</a:t>
            </a:r>
            <a:endParaRPr/>
          </a:p>
        </p:txBody>
      </p:sp>
      <p:grpSp>
        <p:nvGrpSpPr>
          <p:cNvPr id="256" name="line" descr="Line graphic"/>
          <p:cNvGrpSpPr/>
          <p:nvPr/>
        </p:nvGrpSpPr>
        <p:grpSpPr bwMode="invGray">
          <a:xfrm>
            <a:off x="2377963" y="7086600"/>
            <a:ext cx="12951277" cy="96012"/>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grpSp>
      <p:sp>
        <p:nvSpPr>
          <p:cNvPr id="3" name="Subtitle 2"/>
          <p:cNvSpPr>
            <a:spLocks noGrp="1"/>
          </p:cNvSpPr>
          <p:nvPr>
            <p:ph type="subTitle" idx="1"/>
          </p:nvPr>
        </p:nvSpPr>
        <p:spPr>
          <a:xfrm>
            <a:off x="2284215" y="7658100"/>
            <a:ext cx="13719571" cy="1600200"/>
          </a:xfrm>
        </p:spPr>
        <p:txBody>
          <a:bodyPr/>
          <a:lstStyle>
            <a:lvl1pPr marL="0" indent="0" algn="l">
              <a:spcBef>
                <a:spcPts val="0"/>
              </a:spcBef>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1882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4216" y="411957"/>
            <a:ext cx="13719570" cy="1531143"/>
          </a:xfrm>
        </p:spPr>
        <p:txBody>
          <a:bodyPr/>
          <a:lstStyle/>
          <a:p>
            <a:r>
              <a:rPr lang="en-US"/>
              <a:t>Click to edit Master title style</a:t>
            </a:r>
            <a:endParaRPr/>
          </a:p>
        </p:txBody>
      </p:sp>
      <p:grpSp>
        <p:nvGrpSpPr>
          <p:cNvPr id="167" name="line" descr="Line graphic"/>
          <p:cNvGrpSpPr/>
          <p:nvPr/>
        </p:nvGrpSpPr>
        <p:grpSpPr bwMode="invGray">
          <a:xfrm>
            <a:off x="2284215" y="2271713"/>
            <a:ext cx="15858492" cy="96012"/>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3" name="Content Placeholder 2"/>
          <p:cNvSpPr>
            <a:spLocks noGrp="1"/>
          </p:cNvSpPr>
          <p:nvPr>
            <p:ph idx="1"/>
          </p:nvPr>
        </p:nvSpPr>
        <p:spPr/>
        <p:txBody>
          <a:bodyPr/>
          <a:lstStyle>
            <a:lvl2pPr marL="822960">
              <a:defRPr/>
            </a:lvl2pPr>
            <a:lvl3pPr marL="1165860">
              <a:defRPr/>
            </a:lvl3pPr>
            <a:lvl4pPr marL="1508760">
              <a:defRPr/>
            </a:lvl4pPr>
            <a:lvl5pPr marL="1851660">
              <a:defRPr/>
            </a:lvl5pPr>
            <a:lvl6pPr marL="2194560">
              <a:defRPr baseline="0"/>
            </a:lvl6pPr>
            <a:lvl7pPr marL="2537460">
              <a:defRPr baseline="0"/>
            </a:lvl7pPr>
            <a:lvl8pPr marL="2880360">
              <a:defRPr baseline="0"/>
            </a:lvl8pPr>
            <a:lvl9pPr marL="322326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2/27/2024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3270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4214" y="2857500"/>
            <a:ext cx="13719573" cy="4000500"/>
          </a:xfrm>
        </p:spPr>
        <p:txBody>
          <a:bodyPr anchor="b">
            <a:noAutofit/>
          </a:bodyPr>
          <a:lstStyle>
            <a:lvl1pPr algn="l">
              <a:defRPr sz="6600" b="0" cap="none" baseline="0"/>
            </a:lvl1pPr>
          </a:lstStyle>
          <a:p>
            <a:r>
              <a:rPr lang="en-US"/>
              <a:t>Click to edit Master title style</a:t>
            </a:r>
            <a:endParaRPr/>
          </a:p>
        </p:txBody>
      </p:sp>
      <p:grpSp>
        <p:nvGrpSpPr>
          <p:cNvPr id="255" name="line" descr="Line graphic"/>
          <p:cNvGrpSpPr/>
          <p:nvPr/>
        </p:nvGrpSpPr>
        <p:grpSpPr bwMode="invGray">
          <a:xfrm>
            <a:off x="2377963" y="7086600"/>
            <a:ext cx="12951277" cy="96012"/>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p>
          </p:txBody>
        </p:sp>
      </p:grpSp>
      <p:sp>
        <p:nvSpPr>
          <p:cNvPr id="3" name="Text Placeholder 2"/>
          <p:cNvSpPr>
            <a:spLocks noGrp="1"/>
          </p:cNvSpPr>
          <p:nvPr>
            <p:ph type="body" idx="1"/>
          </p:nvPr>
        </p:nvSpPr>
        <p:spPr>
          <a:xfrm>
            <a:off x="2284215" y="7653788"/>
            <a:ext cx="13719571" cy="1604513"/>
          </a:xfrm>
        </p:spPr>
        <p:txBody>
          <a:bodyPr anchor="t">
            <a:normAutofit/>
          </a:bodyPr>
          <a:lstStyle>
            <a:lvl1pPr marL="0" indent="0">
              <a:spcBef>
                <a:spcPts val="0"/>
              </a:spcBef>
              <a:buNone/>
              <a:defRPr sz="36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2/27/2024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4769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4216" y="411957"/>
            <a:ext cx="13719570" cy="1531143"/>
          </a:xfrm>
        </p:spPr>
        <p:txBody>
          <a:bodyPr/>
          <a:lstStyle/>
          <a:p>
            <a:r>
              <a:rPr lang="en-US"/>
              <a:t>Click to edit Master title style</a:t>
            </a:r>
            <a:endParaRPr/>
          </a:p>
        </p:txBody>
      </p:sp>
      <p:grpSp>
        <p:nvGrpSpPr>
          <p:cNvPr id="158" name="line" descr="Line graphic"/>
          <p:cNvGrpSpPr/>
          <p:nvPr/>
        </p:nvGrpSpPr>
        <p:grpSpPr bwMode="invGray">
          <a:xfrm>
            <a:off x="2284215" y="2271713"/>
            <a:ext cx="15858492" cy="96012"/>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3" name="Content Placeholder 2"/>
          <p:cNvSpPr>
            <a:spLocks noGrp="1"/>
          </p:cNvSpPr>
          <p:nvPr>
            <p:ph sz="half" idx="1"/>
          </p:nvPr>
        </p:nvSpPr>
        <p:spPr>
          <a:xfrm>
            <a:off x="2284215" y="2857500"/>
            <a:ext cx="6631125" cy="6400800"/>
          </a:xfrm>
        </p:spPr>
        <p:txBody>
          <a:bodyPr>
            <a:normAutofit/>
          </a:bodyPr>
          <a:lstStyle>
            <a:lvl1pPr>
              <a:defRPr sz="3600"/>
            </a:lvl1pPr>
            <a:lvl2pPr>
              <a:defRPr sz="3000"/>
            </a:lvl2pPr>
            <a:lvl3pPr>
              <a:defRPr sz="2700"/>
            </a:lvl3pPr>
            <a:lvl4pPr>
              <a:defRPr sz="2400"/>
            </a:lvl4pPr>
            <a:lvl5pPr>
              <a:defRPr sz="2400"/>
            </a:lvl5pPr>
            <a:lvl6pPr marL="2935224">
              <a:defRPr sz="2400"/>
            </a:lvl6pPr>
            <a:lvl7pPr marL="2935224">
              <a:defRPr sz="2400" baseline="0"/>
            </a:lvl7pPr>
            <a:lvl8pPr marL="2935224">
              <a:defRPr sz="2400" baseline="0"/>
            </a:lvl8pPr>
            <a:lvl9pPr marL="2935224">
              <a:defRPr sz="2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9372663" y="2857500"/>
            <a:ext cx="6631124" cy="6400800"/>
          </a:xfrm>
        </p:spPr>
        <p:txBody>
          <a:bodyPr>
            <a:normAutofit/>
          </a:bodyPr>
          <a:lstStyle>
            <a:lvl1pPr>
              <a:defRPr sz="3600"/>
            </a:lvl1pPr>
            <a:lvl2pPr>
              <a:defRPr sz="3000"/>
            </a:lvl2pPr>
            <a:lvl3pPr>
              <a:defRPr sz="2700"/>
            </a:lvl3pPr>
            <a:lvl4pPr>
              <a:defRPr sz="2400"/>
            </a:lvl4pPr>
            <a:lvl5pPr>
              <a:defRPr sz="2400"/>
            </a:lvl5pPr>
            <a:lvl6pPr marL="2935224">
              <a:defRPr sz="2400"/>
            </a:lvl6pPr>
            <a:lvl7pPr marL="2935224">
              <a:defRPr sz="2400"/>
            </a:lvl7pPr>
            <a:lvl8pPr marL="2935224">
              <a:defRPr sz="2400" baseline="0"/>
            </a:lvl8pPr>
            <a:lvl9pPr marL="2935224">
              <a:defRPr sz="2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2/27/2024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24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4216" y="411957"/>
            <a:ext cx="13719570" cy="1531143"/>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2284215" y="2271713"/>
            <a:ext cx="15858492" cy="96012"/>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3" name="Text Placeholder 2"/>
          <p:cNvSpPr>
            <a:spLocks noGrp="1"/>
          </p:cNvSpPr>
          <p:nvPr>
            <p:ph type="body" idx="1"/>
          </p:nvPr>
        </p:nvSpPr>
        <p:spPr>
          <a:xfrm>
            <a:off x="2284214" y="2857500"/>
            <a:ext cx="6626554" cy="1143000"/>
          </a:xfrm>
        </p:spPr>
        <p:txBody>
          <a:bodyPr anchor="ctr"/>
          <a:lstStyle>
            <a:lvl1pPr marL="0" indent="0">
              <a:spcBef>
                <a:spcPts val="0"/>
              </a:spcBef>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284214" y="4229099"/>
            <a:ext cx="6626554" cy="5029202"/>
          </a:xfrm>
        </p:spPr>
        <p:txBody>
          <a:bodyPr/>
          <a:lstStyle>
            <a:lvl1pPr>
              <a:defRPr sz="3600"/>
            </a:lvl1pPr>
            <a:lvl2pPr>
              <a:defRPr sz="3000"/>
            </a:lvl2pPr>
            <a:lvl3pPr>
              <a:defRPr sz="2700"/>
            </a:lvl3pPr>
            <a:lvl4pPr>
              <a:defRPr sz="2400"/>
            </a:lvl4pPr>
            <a:lvl5pPr>
              <a:defRPr sz="2400"/>
            </a:lvl5pPr>
            <a:lvl6pPr marL="2935224">
              <a:defRPr sz="2400"/>
            </a:lvl6pPr>
            <a:lvl7pPr marL="2935224">
              <a:defRPr sz="2400" baseline="0"/>
            </a:lvl7pPr>
            <a:lvl8pPr marL="2935224">
              <a:defRPr sz="2400" baseline="0"/>
            </a:lvl8pPr>
            <a:lvl9pPr marL="2935224">
              <a:defRPr sz="2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9377232" y="2857500"/>
            <a:ext cx="6626554" cy="1143000"/>
          </a:xfrm>
        </p:spPr>
        <p:txBody>
          <a:bodyPr anchor="ctr"/>
          <a:lstStyle>
            <a:lvl1pPr marL="0" indent="0">
              <a:spcBef>
                <a:spcPts val="0"/>
              </a:spcBef>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77232" y="4229099"/>
            <a:ext cx="6626554" cy="5029202"/>
          </a:xfrm>
        </p:spPr>
        <p:txBody>
          <a:bodyPr/>
          <a:lstStyle>
            <a:lvl1pPr>
              <a:defRPr sz="3600"/>
            </a:lvl1pPr>
            <a:lvl2pPr>
              <a:defRPr sz="3000"/>
            </a:lvl2pPr>
            <a:lvl3pPr>
              <a:defRPr sz="2700"/>
            </a:lvl3pPr>
            <a:lvl4pPr>
              <a:defRPr sz="2400"/>
            </a:lvl4pPr>
            <a:lvl5pPr marL="2935224">
              <a:defRPr sz="2400"/>
            </a:lvl5pPr>
            <a:lvl6pPr marL="2935224">
              <a:defRPr sz="2400"/>
            </a:lvl6pPr>
            <a:lvl7pPr marL="2935224">
              <a:defRPr sz="2400"/>
            </a:lvl7pPr>
            <a:lvl8pPr marL="2935224">
              <a:defRPr sz="2400"/>
            </a:lvl8pPr>
            <a:lvl9pPr marL="2935224">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2/27/2024</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2356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2284215" y="2271713"/>
            <a:ext cx="15858492" cy="96012"/>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2/27/2024</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5323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2/27/2024</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80854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4216" y="411957"/>
            <a:ext cx="13719570" cy="1531143"/>
          </a:xfrm>
        </p:spPr>
        <p:txBody>
          <a:bodyPr anchor="b">
            <a:noAutofit/>
          </a:bodyPr>
          <a:lstStyle>
            <a:lvl1pPr algn="l">
              <a:defRPr sz="4800" b="0"/>
            </a:lvl1pPr>
          </a:lstStyle>
          <a:p>
            <a:r>
              <a:rPr lang="en-US"/>
              <a:t>Click to edit Master title style</a:t>
            </a:r>
            <a:endParaRPr/>
          </a:p>
        </p:txBody>
      </p:sp>
      <p:sp>
        <p:nvSpPr>
          <p:cNvPr id="4" name="Text Placeholder 3"/>
          <p:cNvSpPr>
            <a:spLocks noGrp="1"/>
          </p:cNvSpPr>
          <p:nvPr>
            <p:ph type="body" sz="half" idx="2"/>
          </p:nvPr>
        </p:nvSpPr>
        <p:spPr>
          <a:xfrm>
            <a:off x="2284214" y="5143500"/>
            <a:ext cx="4115872" cy="4114800"/>
          </a:xfrm>
        </p:spPr>
        <p:txBody>
          <a:bodyPr anchor="b">
            <a:normAutofit/>
          </a:bodyPr>
          <a:lstStyle>
            <a:lvl1pPr marL="0" indent="0">
              <a:spcBef>
                <a:spcPts val="18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Content Placeholder 2"/>
          <p:cNvSpPr>
            <a:spLocks noGrp="1"/>
          </p:cNvSpPr>
          <p:nvPr>
            <p:ph idx="1"/>
          </p:nvPr>
        </p:nvSpPr>
        <p:spPr>
          <a:xfrm>
            <a:off x="7066873" y="2857500"/>
            <a:ext cx="8506135" cy="6057900"/>
          </a:xfrm>
        </p:spPr>
        <p:txBody>
          <a:bodyPr>
            <a:normAutofit/>
          </a:bodyPr>
          <a:lstStyle>
            <a:lvl1pPr>
              <a:defRPr sz="3600"/>
            </a:lvl1pPr>
            <a:lvl2pPr>
              <a:defRPr sz="3000"/>
            </a:lvl2pPr>
            <a:lvl3pPr>
              <a:defRPr sz="2700"/>
            </a:lvl3pPr>
            <a:lvl4pPr>
              <a:defRPr sz="2400"/>
            </a:lvl4pPr>
            <a:lvl5pPr>
              <a:defRPr sz="2400"/>
            </a:lvl5pPr>
            <a:lvl6pPr>
              <a:defRPr sz="2400"/>
            </a:lvl6pPr>
            <a:lvl7pPr>
              <a:defRPr sz="2400" baseline="0"/>
            </a:lvl7pPr>
            <a:lvl8pPr>
              <a:defRPr sz="2400" baseline="0"/>
            </a:lvl8pPr>
            <a:lvl9pPr>
              <a:defRPr sz="2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6628485" y="2446232"/>
            <a:ext cx="9439000" cy="6863828"/>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2/27/2024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5258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4216" y="411957"/>
            <a:ext cx="13719570" cy="1531143"/>
          </a:xfrm>
        </p:spPr>
        <p:txBody>
          <a:bodyPr anchor="b">
            <a:noAutofit/>
          </a:bodyPr>
          <a:lstStyle>
            <a:lvl1pPr algn="l">
              <a:defRPr sz="48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619439" y="2826467"/>
            <a:ext cx="8506135" cy="6062472"/>
          </a:xfrm>
          <a:solidFill>
            <a:schemeClr val="bg1"/>
          </a:solidFill>
        </p:spPr>
        <p:txBody>
          <a:bodyPr tIns="914400">
            <a:normAutofit/>
          </a:bodyPr>
          <a:lstStyle>
            <a:lvl1pPr marL="0" indent="0" algn="ctr">
              <a:buNone/>
              <a:defRPr sz="36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a:p>
        </p:txBody>
      </p:sp>
      <p:grpSp>
        <p:nvGrpSpPr>
          <p:cNvPr id="614" name="frame" descr="Box graphic"/>
          <p:cNvGrpSpPr/>
          <p:nvPr/>
        </p:nvGrpSpPr>
        <p:grpSpPr bwMode="invGray">
          <a:xfrm flipH="1">
            <a:off x="2171816" y="2446232"/>
            <a:ext cx="9439000" cy="6863828"/>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grpSp>
      </p:grpSp>
      <p:sp>
        <p:nvSpPr>
          <p:cNvPr id="4" name="Text Placeholder 3"/>
          <p:cNvSpPr>
            <a:spLocks noGrp="1"/>
          </p:cNvSpPr>
          <p:nvPr>
            <p:ph type="body" sz="half" idx="2"/>
          </p:nvPr>
        </p:nvSpPr>
        <p:spPr>
          <a:xfrm>
            <a:off x="11862027" y="5117622"/>
            <a:ext cx="4115872" cy="4114800"/>
          </a:xfrm>
        </p:spPr>
        <p:txBody>
          <a:bodyPr anchor="b">
            <a:normAutofit/>
          </a:bodyPr>
          <a:lstStyle>
            <a:lvl1pPr marL="0" indent="0">
              <a:spcBef>
                <a:spcPts val="18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2/27/2024</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4648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2284215" y="2271713"/>
            <a:ext cx="15858492" cy="96012"/>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3" name="Vertical Text Placeholder 2"/>
          <p:cNvSpPr>
            <a:spLocks noGrp="1"/>
          </p:cNvSpPr>
          <p:nvPr>
            <p:ph type="body" orient="vert" idx="1"/>
          </p:nvPr>
        </p:nvSpPr>
        <p:spPr/>
        <p:txBody>
          <a:bodyPr vert="eaVert"/>
          <a:lstStyle>
            <a:lvl5pPr>
              <a:defRPr/>
            </a:lvl5pPr>
            <a:lvl6pPr marL="2935224">
              <a:defRPr/>
            </a:lvl6pPr>
            <a:lvl7pPr marL="2935224">
              <a:defRPr/>
            </a:lvl7pPr>
            <a:lvl8pPr marL="2935224">
              <a:defRPr/>
            </a:lvl8pPr>
            <a:lvl9pPr marL="2935224">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2/27/2024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201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46467" y="411959"/>
            <a:ext cx="2057936" cy="8852621"/>
          </a:xfrm>
        </p:spPr>
        <p:txBody>
          <a:bodyPr vert="eaVert"/>
          <a:lstStyle/>
          <a:p>
            <a:r>
              <a:rPr lang="en-US"/>
              <a:t>Click to edit Master title style</a:t>
            </a:r>
            <a:endParaRPr/>
          </a:p>
        </p:txBody>
      </p:sp>
      <p:grpSp>
        <p:nvGrpSpPr>
          <p:cNvPr id="7" name="line" descr="Line graphic"/>
          <p:cNvGrpSpPr/>
          <p:nvPr/>
        </p:nvGrpSpPr>
        <p:grpSpPr bwMode="invGray">
          <a:xfrm rot="5400000">
            <a:off x="10300568" y="5208885"/>
            <a:ext cx="9738360" cy="96037"/>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2700">
                <a:ln>
                  <a:noFill/>
                </a:ln>
              </a:endParaRPr>
            </a:p>
          </p:txBody>
        </p:sp>
      </p:grpSp>
      <p:sp>
        <p:nvSpPr>
          <p:cNvPr id="3" name="Vertical Text Placeholder 2"/>
          <p:cNvSpPr>
            <a:spLocks noGrp="1"/>
          </p:cNvSpPr>
          <p:nvPr>
            <p:ph type="body" orient="vert" idx="1" hasCustomPrompt="1"/>
          </p:nvPr>
        </p:nvSpPr>
        <p:spPr>
          <a:xfrm>
            <a:off x="912256" y="416720"/>
            <a:ext cx="13719574" cy="8847860"/>
          </a:xfrm>
        </p:spPr>
        <p:txBody>
          <a:bodyPr vert="eaVert"/>
          <a:lstStyle>
            <a:lvl5pPr>
              <a:defRPr/>
            </a:lvl5pPr>
            <a:lvl6pPr marL="1892808"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2/27/2024</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8320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16FDC"/>
          </a:solidFill>
        </p:spPr>
        <p:txBody>
          <a:bodyPr wrap="square" lIns="0" tIns="0" rIns="0" bIns="0" rtlCol="0"/>
          <a:lstStyle/>
          <a:p>
            <a:endParaRPr sz="2700"/>
          </a:p>
        </p:txBody>
      </p:sp>
      <p:sp>
        <p:nvSpPr>
          <p:cNvPr id="17" name="bg object 17"/>
          <p:cNvSpPr/>
          <p:nvPr/>
        </p:nvSpPr>
        <p:spPr>
          <a:xfrm>
            <a:off x="14962947" y="0"/>
            <a:ext cx="1021080" cy="1661160"/>
          </a:xfrm>
          <a:custGeom>
            <a:avLst/>
            <a:gdLst/>
            <a:ahLst/>
            <a:cxnLst/>
            <a:rect l="l" t="t" r="r" b="b"/>
            <a:pathLst>
              <a:path w="680720" h="1107440">
                <a:moveTo>
                  <a:pt x="339802" y="1107371"/>
                </a:moveTo>
                <a:lnTo>
                  <a:pt x="284651" y="1103288"/>
                </a:lnTo>
                <a:lnTo>
                  <a:pt x="233638" y="1091609"/>
                </a:lnTo>
                <a:lnTo>
                  <a:pt x="188001" y="1073184"/>
                </a:lnTo>
                <a:lnTo>
                  <a:pt x="148981" y="1048865"/>
                </a:lnTo>
                <a:lnTo>
                  <a:pt x="117815" y="1019503"/>
                </a:lnTo>
                <a:lnTo>
                  <a:pt x="95742" y="985951"/>
                </a:lnTo>
                <a:lnTo>
                  <a:pt x="84002" y="949059"/>
                </a:lnTo>
                <a:lnTo>
                  <a:pt x="0" y="0"/>
                </a:lnTo>
                <a:lnTo>
                  <a:pt x="680104" y="0"/>
                </a:lnTo>
                <a:lnTo>
                  <a:pt x="596236" y="949059"/>
                </a:lnTo>
                <a:lnTo>
                  <a:pt x="584328" y="985951"/>
                </a:lnTo>
                <a:lnTo>
                  <a:pt x="562113" y="1019503"/>
                </a:lnTo>
                <a:lnTo>
                  <a:pt x="530831" y="1048865"/>
                </a:lnTo>
                <a:lnTo>
                  <a:pt x="491719" y="1073184"/>
                </a:lnTo>
                <a:lnTo>
                  <a:pt x="446018" y="1091609"/>
                </a:lnTo>
                <a:lnTo>
                  <a:pt x="394966" y="1103288"/>
                </a:lnTo>
                <a:lnTo>
                  <a:pt x="339802" y="1107371"/>
                </a:lnTo>
                <a:close/>
              </a:path>
            </a:pathLst>
          </a:custGeom>
          <a:solidFill>
            <a:srgbClr val="041E41">
              <a:alpha val="12940"/>
            </a:srgbClr>
          </a:solidFill>
        </p:spPr>
        <p:txBody>
          <a:bodyPr wrap="square" lIns="0" tIns="0" rIns="0" bIns="0" rtlCol="0"/>
          <a:lstStyle/>
          <a:p>
            <a:endParaRPr sz="2700"/>
          </a:p>
        </p:txBody>
      </p:sp>
      <p:sp>
        <p:nvSpPr>
          <p:cNvPr id="18" name="bg object 18"/>
          <p:cNvSpPr/>
          <p:nvPr/>
        </p:nvSpPr>
        <p:spPr>
          <a:xfrm>
            <a:off x="11689889" y="583472"/>
            <a:ext cx="2651759" cy="1999298"/>
          </a:xfrm>
          <a:custGeom>
            <a:avLst/>
            <a:gdLst/>
            <a:ahLst/>
            <a:cxnLst/>
            <a:rect l="l" t="t" r="r" b="b"/>
            <a:pathLst>
              <a:path w="1767840" h="1332864">
                <a:moveTo>
                  <a:pt x="1493710" y="1332569"/>
                </a:moveTo>
                <a:lnTo>
                  <a:pt x="1455939" y="1324545"/>
                </a:lnTo>
                <a:lnTo>
                  <a:pt x="107600" y="695955"/>
                </a:lnTo>
                <a:lnTo>
                  <a:pt x="75813" y="672743"/>
                </a:lnTo>
                <a:lnTo>
                  <a:pt x="49462" y="643523"/>
                </a:lnTo>
                <a:lnTo>
                  <a:pt x="28626" y="609005"/>
                </a:lnTo>
                <a:lnTo>
                  <a:pt x="13385" y="569896"/>
                </a:lnTo>
                <a:lnTo>
                  <a:pt x="3816" y="526906"/>
                </a:lnTo>
                <a:lnTo>
                  <a:pt x="0" y="480744"/>
                </a:lnTo>
                <a:lnTo>
                  <a:pt x="2014" y="432118"/>
                </a:lnTo>
                <a:lnTo>
                  <a:pt x="9940" y="381737"/>
                </a:lnTo>
                <a:lnTo>
                  <a:pt x="23855" y="330312"/>
                </a:lnTo>
                <a:lnTo>
                  <a:pt x="43838" y="278549"/>
                </a:lnTo>
                <a:lnTo>
                  <a:pt x="69970" y="227158"/>
                </a:lnTo>
                <a:lnTo>
                  <a:pt x="101151" y="178678"/>
                </a:lnTo>
                <a:lnTo>
                  <a:pt x="135792" y="135363"/>
                </a:lnTo>
                <a:lnTo>
                  <a:pt x="173231" y="97502"/>
                </a:lnTo>
                <a:lnTo>
                  <a:pt x="212809" y="65379"/>
                </a:lnTo>
                <a:lnTo>
                  <a:pt x="253865" y="39281"/>
                </a:lnTo>
                <a:lnTo>
                  <a:pt x="295739" y="19494"/>
                </a:lnTo>
                <a:lnTo>
                  <a:pt x="337770" y="6305"/>
                </a:lnTo>
                <a:lnTo>
                  <a:pt x="379298" y="0"/>
                </a:lnTo>
                <a:lnTo>
                  <a:pt x="419663" y="864"/>
                </a:lnTo>
                <a:lnTo>
                  <a:pt x="458203" y="9184"/>
                </a:lnTo>
                <a:lnTo>
                  <a:pt x="494259" y="25247"/>
                </a:lnTo>
                <a:lnTo>
                  <a:pt x="1712161" y="880299"/>
                </a:lnTo>
                <a:lnTo>
                  <a:pt x="1738158" y="909000"/>
                </a:lnTo>
                <a:lnTo>
                  <a:pt x="1756097" y="944950"/>
                </a:lnTo>
                <a:lnTo>
                  <a:pt x="1765868" y="986664"/>
                </a:lnTo>
                <a:lnTo>
                  <a:pt x="1767358" y="1032658"/>
                </a:lnTo>
                <a:lnTo>
                  <a:pt x="1760457" y="1081447"/>
                </a:lnTo>
                <a:lnTo>
                  <a:pt x="1745055" y="1131547"/>
                </a:lnTo>
                <a:lnTo>
                  <a:pt x="1721040" y="1181472"/>
                </a:lnTo>
                <a:lnTo>
                  <a:pt x="1689947" y="1227172"/>
                </a:lnTo>
                <a:lnTo>
                  <a:pt x="1654301" y="1265519"/>
                </a:lnTo>
                <a:lnTo>
                  <a:pt x="1615479" y="1295872"/>
                </a:lnTo>
                <a:lnTo>
                  <a:pt x="1574856" y="1317592"/>
                </a:lnTo>
                <a:lnTo>
                  <a:pt x="1533808" y="1330038"/>
                </a:lnTo>
                <a:lnTo>
                  <a:pt x="1493710" y="1332569"/>
                </a:lnTo>
                <a:close/>
              </a:path>
            </a:pathLst>
          </a:custGeom>
          <a:solidFill>
            <a:srgbClr val="041E41">
              <a:alpha val="12940"/>
            </a:srgbClr>
          </a:solidFill>
        </p:spPr>
        <p:txBody>
          <a:bodyPr wrap="square" lIns="0" tIns="0" rIns="0" bIns="0" rtlCol="0"/>
          <a:lstStyle/>
          <a:p>
            <a:endParaRPr sz="2700"/>
          </a:p>
        </p:txBody>
      </p:sp>
      <p:sp>
        <p:nvSpPr>
          <p:cNvPr id="19" name="bg object 19"/>
          <p:cNvSpPr/>
          <p:nvPr/>
        </p:nvSpPr>
        <p:spPr>
          <a:xfrm>
            <a:off x="16605209" y="780471"/>
            <a:ext cx="1683068" cy="1802130"/>
          </a:xfrm>
          <a:custGeom>
            <a:avLst/>
            <a:gdLst/>
            <a:ahLst/>
            <a:cxnLst/>
            <a:rect l="l" t="t" r="r" b="b"/>
            <a:pathLst>
              <a:path w="1122045" h="1201420">
                <a:moveTo>
                  <a:pt x="273525" y="1201247"/>
                </a:moveTo>
                <a:lnTo>
                  <a:pt x="233453" y="1198742"/>
                </a:lnTo>
                <a:lnTo>
                  <a:pt x="192434" y="1186325"/>
                </a:lnTo>
                <a:lnTo>
                  <a:pt x="151834" y="1164628"/>
                </a:lnTo>
                <a:lnTo>
                  <a:pt x="113015" y="1134278"/>
                </a:lnTo>
                <a:lnTo>
                  <a:pt x="77344" y="1095905"/>
                </a:lnTo>
                <a:lnTo>
                  <a:pt x="46184" y="1050139"/>
                </a:lnTo>
                <a:lnTo>
                  <a:pt x="22191" y="1000279"/>
                </a:lnTo>
                <a:lnTo>
                  <a:pt x="6841" y="950206"/>
                </a:lnTo>
                <a:lnTo>
                  <a:pt x="0" y="901413"/>
                </a:lnTo>
                <a:lnTo>
                  <a:pt x="1534" y="855397"/>
                </a:lnTo>
                <a:lnTo>
                  <a:pt x="11312" y="813653"/>
                </a:lnTo>
                <a:lnTo>
                  <a:pt x="29199" y="777677"/>
                </a:lnTo>
                <a:lnTo>
                  <a:pt x="55063" y="748965"/>
                </a:lnTo>
                <a:lnTo>
                  <a:pt x="1121861" y="0"/>
                </a:lnTo>
                <a:lnTo>
                  <a:pt x="1121861" y="815384"/>
                </a:lnTo>
                <a:lnTo>
                  <a:pt x="311286" y="1193212"/>
                </a:lnTo>
                <a:lnTo>
                  <a:pt x="273525" y="1201247"/>
                </a:lnTo>
                <a:close/>
              </a:path>
            </a:pathLst>
          </a:custGeom>
          <a:solidFill>
            <a:srgbClr val="041E41">
              <a:alpha val="12940"/>
            </a:srgbClr>
          </a:solidFill>
        </p:spPr>
        <p:txBody>
          <a:bodyPr wrap="square" lIns="0" tIns="0" rIns="0" bIns="0" rtlCol="0"/>
          <a:lstStyle/>
          <a:p>
            <a:endParaRPr sz="2700"/>
          </a:p>
        </p:txBody>
      </p:sp>
      <p:sp>
        <p:nvSpPr>
          <p:cNvPr id="20" name="bg object 20"/>
          <p:cNvSpPr/>
          <p:nvPr/>
        </p:nvSpPr>
        <p:spPr>
          <a:xfrm>
            <a:off x="14892026" y="4440187"/>
            <a:ext cx="1162050" cy="2862263"/>
          </a:xfrm>
          <a:custGeom>
            <a:avLst/>
            <a:gdLst/>
            <a:ahLst/>
            <a:cxnLst/>
            <a:rect l="l" t="t" r="r" b="b"/>
            <a:pathLst>
              <a:path w="774700" h="1908175">
                <a:moveTo>
                  <a:pt x="386659" y="1907993"/>
                </a:moveTo>
                <a:lnTo>
                  <a:pt x="329098" y="1905088"/>
                </a:lnTo>
                <a:lnTo>
                  <a:pt x="274302" y="1896651"/>
                </a:lnTo>
                <a:lnTo>
                  <a:pt x="222841" y="1883104"/>
                </a:lnTo>
                <a:lnTo>
                  <a:pt x="175290" y="1864866"/>
                </a:lnTo>
                <a:lnTo>
                  <a:pt x="132221" y="1842356"/>
                </a:lnTo>
                <a:lnTo>
                  <a:pt x="94206" y="1815995"/>
                </a:lnTo>
                <a:lnTo>
                  <a:pt x="61819" y="1786202"/>
                </a:lnTo>
                <a:lnTo>
                  <a:pt x="35632" y="1753397"/>
                </a:lnTo>
                <a:lnTo>
                  <a:pt x="16218" y="1717999"/>
                </a:lnTo>
                <a:lnTo>
                  <a:pt x="4150" y="1680429"/>
                </a:lnTo>
                <a:lnTo>
                  <a:pt x="0" y="1641107"/>
                </a:lnTo>
                <a:lnTo>
                  <a:pt x="131282" y="157888"/>
                </a:lnTo>
                <a:lnTo>
                  <a:pt x="142998" y="121286"/>
                </a:lnTo>
                <a:lnTo>
                  <a:pt x="165010" y="87898"/>
                </a:lnTo>
                <a:lnTo>
                  <a:pt x="196094" y="58604"/>
                </a:lnTo>
                <a:lnTo>
                  <a:pt x="235024" y="34286"/>
                </a:lnTo>
                <a:lnTo>
                  <a:pt x="280578" y="15825"/>
                </a:lnTo>
                <a:lnTo>
                  <a:pt x="331531" y="4103"/>
                </a:lnTo>
                <a:lnTo>
                  <a:pt x="386659" y="0"/>
                </a:lnTo>
                <a:lnTo>
                  <a:pt x="441823" y="4058"/>
                </a:lnTo>
                <a:lnTo>
                  <a:pt x="492875" y="15677"/>
                </a:lnTo>
                <a:lnTo>
                  <a:pt x="538576" y="34020"/>
                </a:lnTo>
                <a:lnTo>
                  <a:pt x="577687" y="58249"/>
                </a:lnTo>
                <a:lnTo>
                  <a:pt x="608969" y="87527"/>
                </a:lnTo>
                <a:lnTo>
                  <a:pt x="631184" y="121019"/>
                </a:lnTo>
                <a:lnTo>
                  <a:pt x="643093" y="157888"/>
                </a:lnTo>
                <a:lnTo>
                  <a:pt x="774163" y="1641107"/>
                </a:lnTo>
                <a:lnTo>
                  <a:pt x="769994" y="1680429"/>
                </a:lnTo>
                <a:lnTo>
                  <a:pt x="757871" y="1717999"/>
                </a:lnTo>
                <a:lnTo>
                  <a:pt x="738376" y="1753397"/>
                </a:lnTo>
                <a:lnTo>
                  <a:pt x="712090" y="1786202"/>
                </a:lnTo>
                <a:lnTo>
                  <a:pt x="679591" y="1815995"/>
                </a:lnTo>
                <a:lnTo>
                  <a:pt x="641462" y="1842356"/>
                </a:lnTo>
                <a:lnTo>
                  <a:pt x="598281" y="1864866"/>
                </a:lnTo>
                <a:lnTo>
                  <a:pt x="550630" y="1883104"/>
                </a:lnTo>
                <a:lnTo>
                  <a:pt x="499089" y="1896651"/>
                </a:lnTo>
                <a:lnTo>
                  <a:pt x="444239" y="1905088"/>
                </a:lnTo>
                <a:lnTo>
                  <a:pt x="386659" y="1907993"/>
                </a:lnTo>
                <a:close/>
              </a:path>
            </a:pathLst>
          </a:custGeom>
          <a:solidFill>
            <a:srgbClr val="041E41">
              <a:alpha val="12940"/>
            </a:srgbClr>
          </a:solidFill>
        </p:spPr>
        <p:txBody>
          <a:bodyPr wrap="square" lIns="0" tIns="0" rIns="0" bIns="0" rtlCol="0"/>
          <a:lstStyle/>
          <a:p>
            <a:endParaRPr sz="2700"/>
          </a:p>
        </p:txBody>
      </p:sp>
      <p:sp>
        <p:nvSpPr>
          <p:cNvPr id="21" name="bg object 21"/>
          <p:cNvSpPr/>
          <p:nvPr/>
        </p:nvSpPr>
        <p:spPr>
          <a:xfrm>
            <a:off x="16604939" y="3518466"/>
            <a:ext cx="1683068" cy="1802130"/>
          </a:xfrm>
          <a:custGeom>
            <a:avLst/>
            <a:gdLst/>
            <a:ahLst/>
            <a:cxnLst/>
            <a:rect l="l" t="t" r="r" b="b"/>
            <a:pathLst>
              <a:path w="1122045" h="1201420">
                <a:moveTo>
                  <a:pt x="1122040" y="1201404"/>
                </a:moveTo>
                <a:lnTo>
                  <a:pt x="55241" y="452993"/>
                </a:lnTo>
                <a:lnTo>
                  <a:pt x="29355" y="424058"/>
                </a:lnTo>
                <a:lnTo>
                  <a:pt x="11415" y="387940"/>
                </a:lnTo>
                <a:lnTo>
                  <a:pt x="1579" y="346113"/>
                </a:lnTo>
                <a:lnTo>
                  <a:pt x="0" y="300050"/>
                </a:lnTo>
                <a:lnTo>
                  <a:pt x="6833" y="251226"/>
                </a:lnTo>
                <a:lnTo>
                  <a:pt x="22236" y="201113"/>
                </a:lnTo>
                <a:lnTo>
                  <a:pt x="46362" y="151185"/>
                </a:lnTo>
                <a:lnTo>
                  <a:pt x="77577" y="105341"/>
                </a:lnTo>
                <a:lnTo>
                  <a:pt x="113248" y="66917"/>
                </a:lnTo>
                <a:lnTo>
                  <a:pt x="152033" y="36541"/>
                </a:lnTo>
                <a:lnTo>
                  <a:pt x="192590" y="14843"/>
                </a:lnTo>
                <a:lnTo>
                  <a:pt x="233575" y="2453"/>
                </a:lnTo>
                <a:lnTo>
                  <a:pt x="273647" y="0"/>
                </a:lnTo>
                <a:lnTo>
                  <a:pt x="311463" y="8112"/>
                </a:lnTo>
                <a:lnTo>
                  <a:pt x="1122040" y="385559"/>
                </a:lnTo>
                <a:lnTo>
                  <a:pt x="1122040" y="1201404"/>
                </a:lnTo>
                <a:close/>
              </a:path>
            </a:pathLst>
          </a:custGeom>
          <a:solidFill>
            <a:srgbClr val="041E41">
              <a:alpha val="12940"/>
            </a:srgbClr>
          </a:solidFill>
        </p:spPr>
        <p:txBody>
          <a:bodyPr wrap="square" lIns="0" tIns="0" rIns="0" bIns="0" rtlCol="0"/>
          <a:lstStyle/>
          <a:p>
            <a:endParaRPr sz="2700"/>
          </a:p>
        </p:txBody>
      </p:sp>
      <p:sp>
        <p:nvSpPr>
          <p:cNvPr id="22" name="bg object 22"/>
          <p:cNvSpPr/>
          <p:nvPr/>
        </p:nvSpPr>
        <p:spPr>
          <a:xfrm>
            <a:off x="11689156" y="3518483"/>
            <a:ext cx="2651759" cy="1999298"/>
          </a:xfrm>
          <a:custGeom>
            <a:avLst/>
            <a:gdLst/>
            <a:ahLst/>
            <a:cxnLst/>
            <a:rect l="l" t="t" r="r" b="b"/>
            <a:pathLst>
              <a:path w="1767840" h="1332864">
                <a:moveTo>
                  <a:pt x="380104" y="1332590"/>
                </a:moveTo>
                <a:lnTo>
                  <a:pt x="338657" y="1326302"/>
                </a:lnTo>
                <a:lnTo>
                  <a:pt x="296683" y="1313138"/>
                </a:lnTo>
                <a:lnTo>
                  <a:pt x="254837" y="1293380"/>
                </a:lnTo>
                <a:lnTo>
                  <a:pt x="213776" y="1267308"/>
                </a:lnTo>
                <a:lnTo>
                  <a:pt x="174152" y="1235202"/>
                </a:lnTo>
                <a:lnTo>
                  <a:pt x="136621" y="1197343"/>
                </a:lnTo>
                <a:lnTo>
                  <a:pt x="101837" y="1154012"/>
                </a:lnTo>
                <a:lnTo>
                  <a:pt x="70456" y="1105489"/>
                </a:lnTo>
                <a:lnTo>
                  <a:pt x="44124" y="1054040"/>
                </a:lnTo>
                <a:lnTo>
                  <a:pt x="23998" y="1002220"/>
                </a:lnTo>
                <a:lnTo>
                  <a:pt x="9991" y="950736"/>
                </a:lnTo>
                <a:lnTo>
                  <a:pt x="2020" y="900298"/>
                </a:lnTo>
                <a:lnTo>
                  <a:pt x="0" y="851614"/>
                </a:lnTo>
                <a:lnTo>
                  <a:pt x="3844" y="805394"/>
                </a:lnTo>
                <a:lnTo>
                  <a:pt x="13470" y="762347"/>
                </a:lnTo>
                <a:lnTo>
                  <a:pt x="28792" y="723180"/>
                </a:lnTo>
                <a:lnTo>
                  <a:pt x="49725" y="688604"/>
                </a:lnTo>
                <a:lnTo>
                  <a:pt x="76185" y="659326"/>
                </a:lnTo>
                <a:lnTo>
                  <a:pt x="108086" y="636057"/>
                </a:lnTo>
                <a:lnTo>
                  <a:pt x="1456425" y="8101"/>
                </a:lnTo>
                <a:lnTo>
                  <a:pt x="1494185" y="0"/>
                </a:lnTo>
                <a:lnTo>
                  <a:pt x="1534252" y="2479"/>
                </a:lnTo>
                <a:lnTo>
                  <a:pt x="1575259" y="14899"/>
                </a:lnTo>
                <a:lnTo>
                  <a:pt x="1615837" y="36619"/>
                </a:lnTo>
                <a:lnTo>
                  <a:pt x="1654618" y="66998"/>
                </a:lnTo>
                <a:lnTo>
                  <a:pt x="1690233" y="105397"/>
                </a:lnTo>
                <a:lnTo>
                  <a:pt x="1721315" y="151174"/>
                </a:lnTo>
                <a:lnTo>
                  <a:pt x="1745330" y="201035"/>
                </a:lnTo>
                <a:lnTo>
                  <a:pt x="1760732" y="251122"/>
                </a:lnTo>
                <a:lnTo>
                  <a:pt x="1767633" y="299950"/>
                </a:lnTo>
                <a:lnTo>
                  <a:pt x="1766142" y="346035"/>
                </a:lnTo>
                <a:lnTo>
                  <a:pt x="1756372" y="387891"/>
                </a:lnTo>
                <a:lnTo>
                  <a:pt x="1738433" y="424035"/>
                </a:lnTo>
                <a:lnTo>
                  <a:pt x="1712436" y="452982"/>
                </a:lnTo>
                <a:lnTo>
                  <a:pt x="494745" y="1307399"/>
                </a:lnTo>
                <a:lnTo>
                  <a:pt x="458803" y="1323419"/>
                </a:lnTo>
                <a:lnTo>
                  <a:pt x="420372" y="1331723"/>
                </a:lnTo>
                <a:lnTo>
                  <a:pt x="380104" y="1332590"/>
                </a:lnTo>
                <a:close/>
              </a:path>
            </a:pathLst>
          </a:custGeom>
          <a:solidFill>
            <a:srgbClr val="041E41">
              <a:alpha val="12940"/>
            </a:srgbClr>
          </a:solidFill>
        </p:spPr>
        <p:txBody>
          <a:bodyPr wrap="square" lIns="0" tIns="0" rIns="0" bIns="0" rtlCol="0"/>
          <a:lstStyle/>
          <a:p>
            <a:endParaRPr sz="2700"/>
          </a:p>
        </p:txBody>
      </p:sp>
      <p:sp>
        <p:nvSpPr>
          <p:cNvPr id="2" name="Holder 2"/>
          <p:cNvSpPr>
            <a:spLocks noGrp="1"/>
          </p:cNvSpPr>
          <p:nvPr>
            <p:ph type="ctrTitle"/>
          </p:nvPr>
        </p:nvSpPr>
        <p:spPr>
          <a:xfrm>
            <a:off x="1005839" y="3614357"/>
            <a:ext cx="6323648" cy="738664"/>
          </a:xfrm>
          <a:prstGeom prst="rect">
            <a:avLst/>
          </a:prstGeom>
        </p:spPr>
        <p:txBody>
          <a:bodyPr wrap="square" lIns="0" tIns="0" rIns="0" bIns="0">
            <a:spAutoFit/>
          </a:bodyPr>
          <a:lstStyle>
            <a:lvl1pPr>
              <a:defRPr sz="4800" b="0" i="0">
                <a:solidFill>
                  <a:srgbClr val="016FDC"/>
                </a:solidFill>
                <a:latin typeface="Arial Black"/>
                <a:cs typeface="Arial Black"/>
              </a:defRPr>
            </a:lvl1pPr>
          </a:lstStyle>
          <a:p>
            <a:endParaRPr/>
          </a:p>
        </p:txBody>
      </p:sp>
      <p:sp>
        <p:nvSpPr>
          <p:cNvPr id="3" name="Holder 3"/>
          <p:cNvSpPr>
            <a:spLocks noGrp="1"/>
          </p:cNvSpPr>
          <p:nvPr>
            <p:ph type="subTitle" idx="4"/>
          </p:nvPr>
        </p:nvSpPr>
        <p:spPr>
          <a:xfrm>
            <a:off x="1005837" y="7027164"/>
            <a:ext cx="8557260" cy="461665"/>
          </a:xfrm>
          <a:prstGeom prst="rect">
            <a:avLst/>
          </a:prstGeom>
        </p:spPr>
        <p:txBody>
          <a:bodyPr wrap="square" lIns="0" tIns="0" rIns="0" bIns="0">
            <a:spAutoFit/>
          </a:bodyPr>
          <a:lstStyle>
            <a:lvl1pPr>
              <a:defRPr sz="3000" b="0" i="0" u="heavy">
                <a:solidFill>
                  <a:srgbClr val="0070D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3343149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5839" y="798826"/>
            <a:ext cx="13575030" cy="738664"/>
          </a:xfrm>
        </p:spPr>
        <p:txBody>
          <a:bodyPr lIns="0" tIns="0" rIns="0" bIns="0"/>
          <a:lstStyle>
            <a:lvl1pPr>
              <a:defRPr sz="4800" b="0" i="0">
                <a:solidFill>
                  <a:srgbClr val="016FDC"/>
                </a:solidFill>
                <a:latin typeface="Arial Black"/>
                <a:cs typeface="Arial Black"/>
              </a:defRPr>
            </a:lvl1pPr>
          </a:lstStyle>
          <a:p>
            <a:endParaRPr/>
          </a:p>
        </p:txBody>
      </p:sp>
      <p:sp>
        <p:nvSpPr>
          <p:cNvPr id="3" name="Holder 3"/>
          <p:cNvSpPr>
            <a:spLocks noGrp="1"/>
          </p:cNvSpPr>
          <p:nvPr>
            <p:ph type="body" idx="1"/>
          </p:nvPr>
        </p:nvSpPr>
        <p:spPr>
          <a:xfrm>
            <a:off x="1005837" y="2112254"/>
            <a:ext cx="16097250" cy="461665"/>
          </a:xfrm>
        </p:spPr>
        <p:txBody>
          <a:bodyPr lIns="0" tIns="0" rIns="0" bIns="0"/>
          <a:lstStyle>
            <a:lvl1pPr>
              <a:defRPr sz="3000" b="0" i="0" u="heavy">
                <a:solidFill>
                  <a:srgbClr val="0070D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1553610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0" y="3038093"/>
            <a:ext cx="0" cy="6105525"/>
          </a:xfrm>
          <a:custGeom>
            <a:avLst/>
            <a:gdLst/>
            <a:ahLst/>
            <a:cxnLst/>
            <a:rect l="l" t="t" r="r" b="b"/>
            <a:pathLst>
              <a:path h="4070350">
                <a:moveTo>
                  <a:pt x="0" y="0"/>
                </a:moveTo>
                <a:lnTo>
                  <a:pt x="0" y="4069867"/>
                </a:lnTo>
              </a:path>
            </a:pathLst>
          </a:custGeom>
          <a:ln w="9525">
            <a:solidFill>
              <a:srgbClr val="D9D9D9"/>
            </a:solidFill>
          </a:ln>
        </p:spPr>
        <p:txBody>
          <a:bodyPr wrap="square" lIns="0" tIns="0" rIns="0" bIns="0" rtlCol="0"/>
          <a:lstStyle/>
          <a:p>
            <a:endParaRPr sz="2700"/>
          </a:p>
        </p:txBody>
      </p:sp>
      <p:pic>
        <p:nvPicPr>
          <p:cNvPr id="17" name="bg object 17"/>
          <p:cNvPicPr/>
          <p:nvPr/>
        </p:nvPicPr>
        <p:blipFill>
          <a:blip r:embed="rId2" cstate="print"/>
          <a:stretch>
            <a:fillRect/>
          </a:stretch>
        </p:blipFill>
        <p:spPr>
          <a:xfrm>
            <a:off x="1029530" y="9781387"/>
            <a:ext cx="263292" cy="130913"/>
          </a:xfrm>
          <a:prstGeom prst="rect">
            <a:avLst/>
          </a:prstGeom>
        </p:spPr>
      </p:pic>
      <p:pic>
        <p:nvPicPr>
          <p:cNvPr id="18" name="bg object 18"/>
          <p:cNvPicPr/>
          <p:nvPr/>
        </p:nvPicPr>
        <p:blipFill>
          <a:blip r:embed="rId3" cstate="print"/>
          <a:stretch>
            <a:fillRect/>
          </a:stretch>
        </p:blipFill>
        <p:spPr>
          <a:xfrm>
            <a:off x="1029530" y="9941975"/>
            <a:ext cx="263292" cy="130913"/>
          </a:xfrm>
          <a:prstGeom prst="rect">
            <a:avLst/>
          </a:prstGeom>
        </p:spPr>
      </p:pic>
      <p:sp>
        <p:nvSpPr>
          <p:cNvPr id="2" name="Holder 2"/>
          <p:cNvSpPr>
            <a:spLocks noGrp="1"/>
          </p:cNvSpPr>
          <p:nvPr>
            <p:ph type="title"/>
          </p:nvPr>
        </p:nvSpPr>
        <p:spPr>
          <a:xfrm>
            <a:off x="1005839" y="798826"/>
            <a:ext cx="13575030" cy="738664"/>
          </a:xfrm>
        </p:spPr>
        <p:txBody>
          <a:bodyPr lIns="0" tIns="0" rIns="0" bIns="0"/>
          <a:lstStyle>
            <a:lvl1pPr>
              <a:defRPr sz="4800" b="0" i="0">
                <a:solidFill>
                  <a:srgbClr val="016FDC"/>
                </a:solidFill>
                <a:latin typeface="Arial Black"/>
                <a:cs typeface="Arial Black"/>
              </a:defRPr>
            </a:lvl1pPr>
          </a:lstStyle>
          <a:p>
            <a:endParaRPr/>
          </a:p>
        </p:txBody>
      </p:sp>
      <p:sp>
        <p:nvSpPr>
          <p:cNvPr id="3" name="Holder 3"/>
          <p:cNvSpPr>
            <a:spLocks noGrp="1"/>
          </p:cNvSpPr>
          <p:nvPr>
            <p:ph sz="half" idx="2"/>
          </p:nvPr>
        </p:nvSpPr>
        <p:spPr>
          <a:xfrm>
            <a:off x="914400" y="2366010"/>
            <a:ext cx="79552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7" name="Holder 7"/>
          <p:cNvSpPr>
            <a:spLocks noGrp="1"/>
          </p:cNvSpPr>
          <p:nvPr>
            <p:ph type="sldNum" sz="quarter" idx="7"/>
          </p:nvPr>
        </p:nvSpPr>
        <p:spPr/>
        <p:txBody>
          <a:bodyPr lIns="0" tIns="0" rIns="0" bIns="0"/>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19009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05839" y="798826"/>
            <a:ext cx="13575030" cy="738664"/>
          </a:xfrm>
        </p:spPr>
        <p:txBody>
          <a:bodyPr lIns="0" tIns="0" rIns="0" bIns="0"/>
          <a:lstStyle>
            <a:lvl1pPr>
              <a:defRPr sz="4800" b="0" i="0">
                <a:solidFill>
                  <a:srgbClr val="016FDC"/>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5" name="Holder 5"/>
          <p:cNvSpPr>
            <a:spLocks noGrp="1"/>
          </p:cNvSpPr>
          <p:nvPr>
            <p:ph type="sldNum" sz="quarter" idx="7"/>
          </p:nvPr>
        </p:nvSpPr>
        <p:spPr/>
        <p:txBody>
          <a:bodyPr lIns="0" tIns="0" rIns="0" bIns="0"/>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2143740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4" name="Holder 4"/>
          <p:cNvSpPr>
            <a:spLocks noGrp="1"/>
          </p:cNvSpPr>
          <p:nvPr>
            <p:ph type="sldNum" sz="quarter" idx="7"/>
          </p:nvPr>
        </p:nvSpPr>
        <p:spPr/>
        <p:txBody>
          <a:bodyPr lIns="0" tIns="0" rIns="0" bIns="0"/>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187539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4007400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620703" y="1081278"/>
            <a:ext cx="7046594" cy="738664"/>
          </a:xfrm>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p:txBody>
          <a:bodyPr lIns="0" tIns="0" rIns="0" bIns="0"/>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2380121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620703" y="1081278"/>
            <a:ext cx="7046594" cy="738664"/>
          </a:xfrm>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7" name="Holder 7"/>
          <p:cNvSpPr>
            <a:spLocks noGrp="1"/>
          </p:cNvSpPr>
          <p:nvPr>
            <p:ph type="sldNum" sz="quarter" idx="7"/>
          </p:nvPr>
        </p:nvSpPr>
        <p:spPr/>
        <p:txBody>
          <a:bodyPr lIns="0" tIns="0" rIns="0" bIns="0"/>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1686390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20703" y="1081278"/>
            <a:ext cx="7046594" cy="738664"/>
          </a:xfrm>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5" name="Holder 5"/>
          <p:cNvSpPr>
            <a:spLocks noGrp="1"/>
          </p:cNvSpPr>
          <p:nvPr>
            <p:ph type="sldNum" sz="quarter" idx="7"/>
          </p:nvPr>
        </p:nvSpPr>
        <p:spPr/>
        <p:txBody>
          <a:bodyPr lIns="0" tIns="0" rIns="0" bIns="0"/>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1531273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4" name="Holder 4"/>
          <p:cNvSpPr>
            <a:spLocks noGrp="1"/>
          </p:cNvSpPr>
          <p:nvPr>
            <p:ph type="sldNum" sz="quarter" idx="7"/>
          </p:nvPr>
        </p:nvSpPr>
        <p:spPr/>
        <p:txBody>
          <a:bodyPr lIns="0" tIns="0" rIns="0" bIns="0"/>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3519877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2196757" y="10"/>
            <a:ext cx="6091250" cy="406114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6" name="Google Shape;16;p2"/>
          <p:cNvSpPr txBox="1">
            <a:spLocks noGrp="1"/>
          </p:cNvSpPr>
          <p:nvPr>
            <p:ph type="ctrTitle"/>
          </p:nvPr>
        </p:nvSpPr>
        <p:spPr>
          <a:xfrm>
            <a:off x="1196200" y="3550444"/>
            <a:ext cx="16444200" cy="1677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8400">
                <a:solidFill>
                  <a:schemeClr val="lt1"/>
                </a:solidFill>
              </a:defRPr>
            </a:lvl1pPr>
            <a:lvl2pPr lvl="1">
              <a:spcBef>
                <a:spcPts val="0"/>
              </a:spcBef>
              <a:spcAft>
                <a:spcPts val="0"/>
              </a:spcAft>
              <a:buClr>
                <a:schemeClr val="lt1"/>
              </a:buClr>
              <a:buSzPts val="4200"/>
              <a:buNone/>
              <a:defRPr sz="8400">
                <a:solidFill>
                  <a:schemeClr val="lt1"/>
                </a:solidFill>
              </a:defRPr>
            </a:lvl2pPr>
            <a:lvl3pPr lvl="2">
              <a:spcBef>
                <a:spcPts val="0"/>
              </a:spcBef>
              <a:spcAft>
                <a:spcPts val="0"/>
              </a:spcAft>
              <a:buClr>
                <a:schemeClr val="lt1"/>
              </a:buClr>
              <a:buSzPts val="4200"/>
              <a:buNone/>
              <a:defRPr sz="8400">
                <a:solidFill>
                  <a:schemeClr val="lt1"/>
                </a:solidFill>
              </a:defRPr>
            </a:lvl3pPr>
            <a:lvl4pPr lvl="3">
              <a:spcBef>
                <a:spcPts val="0"/>
              </a:spcBef>
              <a:spcAft>
                <a:spcPts val="0"/>
              </a:spcAft>
              <a:buClr>
                <a:schemeClr val="lt1"/>
              </a:buClr>
              <a:buSzPts val="4200"/>
              <a:buNone/>
              <a:defRPr sz="8400">
                <a:solidFill>
                  <a:schemeClr val="lt1"/>
                </a:solidFill>
              </a:defRPr>
            </a:lvl4pPr>
            <a:lvl5pPr lvl="4">
              <a:spcBef>
                <a:spcPts val="0"/>
              </a:spcBef>
              <a:spcAft>
                <a:spcPts val="0"/>
              </a:spcAft>
              <a:buClr>
                <a:schemeClr val="lt1"/>
              </a:buClr>
              <a:buSzPts val="4200"/>
              <a:buNone/>
              <a:defRPr sz="8400">
                <a:solidFill>
                  <a:schemeClr val="lt1"/>
                </a:solidFill>
              </a:defRPr>
            </a:lvl5pPr>
            <a:lvl6pPr lvl="5">
              <a:spcBef>
                <a:spcPts val="0"/>
              </a:spcBef>
              <a:spcAft>
                <a:spcPts val="0"/>
              </a:spcAft>
              <a:buClr>
                <a:schemeClr val="lt1"/>
              </a:buClr>
              <a:buSzPts val="4200"/>
              <a:buNone/>
              <a:defRPr sz="8400">
                <a:solidFill>
                  <a:schemeClr val="lt1"/>
                </a:solidFill>
              </a:defRPr>
            </a:lvl6pPr>
            <a:lvl7pPr lvl="6">
              <a:spcBef>
                <a:spcPts val="0"/>
              </a:spcBef>
              <a:spcAft>
                <a:spcPts val="0"/>
              </a:spcAft>
              <a:buClr>
                <a:schemeClr val="lt1"/>
              </a:buClr>
              <a:buSzPts val="4200"/>
              <a:buNone/>
              <a:defRPr sz="8400">
                <a:solidFill>
                  <a:schemeClr val="lt1"/>
                </a:solidFill>
              </a:defRPr>
            </a:lvl7pPr>
            <a:lvl8pPr lvl="7">
              <a:spcBef>
                <a:spcPts val="0"/>
              </a:spcBef>
              <a:spcAft>
                <a:spcPts val="0"/>
              </a:spcAft>
              <a:buClr>
                <a:schemeClr val="lt1"/>
              </a:buClr>
              <a:buSzPts val="4200"/>
              <a:buNone/>
              <a:defRPr sz="8400">
                <a:solidFill>
                  <a:schemeClr val="lt1"/>
                </a:solidFill>
              </a:defRPr>
            </a:lvl8pPr>
            <a:lvl9pPr lvl="8">
              <a:spcBef>
                <a:spcPts val="0"/>
              </a:spcBef>
              <a:spcAft>
                <a:spcPts val="0"/>
              </a:spcAft>
              <a:buClr>
                <a:schemeClr val="lt1"/>
              </a:buClr>
              <a:buSzPts val="4200"/>
              <a:buNone/>
              <a:defRPr sz="8400">
                <a:solidFill>
                  <a:schemeClr val="lt1"/>
                </a:solidFill>
              </a:defRPr>
            </a:lvl9pPr>
          </a:lstStyle>
          <a:p>
            <a:endParaRPr/>
          </a:p>
        </p:txBody>
      </p:sp>
      <p:sp>
        <p:nvSpPr>
          <p:cNvPr id="17" name="Google Shape;17;p2"/>
          <p:cNvSpPr txBox="1">
            <a:spLocks noGrp="1"/>
          </p:cNvSpPr>
          <p:nvPr>
            <p:ph type="subTitle" idx="1"/>
          </p:nvPr>
        </p:nvSpPr>
        <p:spPr>
          <a:xfrm>
            <a:off x="1196176" y="5431826"/>
            <a:ext cx="16444200" cy="865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4200">
                <a:solidFill>
                  <a:schemeClr val="lt1"/>
                </a:solidFill>
              </a:defRPr>
            </a:lvl1pPr>
            <a:lvl2pPr lvl="1">
              <a:lnSpc>
                <a:spcPct val="100000"/>
              </a:lnSpc>
              <a:spcBef>
                <a:spcPts val="0"/>
              </a:spcBef>
              <a:spcAft>
                <a:spcPts val="0"/>
              </a:spcAft>
              <a:buClr>
                <a:schemeClr val="lt1"/>
              </a:buClr>
              <a:buSzPts val="2100"/>
              <a:buNone/>
              <a:defRPr sz="4200">
                <a:solidFill>
                  <a:schemeClr val="lt1"/>
                </a:solidFill>
              </a:defRPr>
            </a:lvl2pPr>
            <a:lvl3pPr lvl="2">
              <a:lnSpc>
                <a:spcPct val="100000"/>
              </a:lnSpc>
              <a:spcBef>
                <a:spcPts val="0"/>
              </a:spcBef>
              <a:spcAft>
                <a:spcPts val="0"/>
              </a:spcAft>
              <a:buClr>
                <a:schemeClr val="lt1"/>
              </a:buClr>
              <a:buSzPts val="2100"/>
              <a:buNone/>
              <a:defRPr sz="4200">
                <a:solidFill>
                  <a:schemeClr val="lt1"/>
                </a:solidFill>
              </a:defRPr>
            </a:lvl3pPr>
            <a:lvl4pPr lvl="3">
              <a:lnSpc>
                <a:spcPct val="100000"/>
              </a:lnSpc>
              <a:spcBef>
                <a:spcPts val="0"/>
              </a:spcBef>
              <a:spcAft>
                <a:spcPts val="0"/>
              </a:spcAft>
              <a:buClr>
                <a:schemeClr val="lt1"/>
              </a:buClr>
              <a:buSzPts val="2100"/>
              <a:buNone/>
              <a:defRPr sz="4200">
                <a:solidFill>
                  <a:schemeClr val="lt1"/>
                </a:solidFill>
              </a:defRPr>
            </a:lvl4pPr>
            <a:lvl5pPr lvl="4">
              <a:lnSpc>
                <a:spcPct val="100000"/>
              </a:lnSpc>
              <a:spcBef>
                <a:spcPts val="0"/>
              </a:spcBef>
              <a:spcAft>
                <a:spcPts val="0"/>
              </a:spcAft>
              <a:buClr>
                <a:schemeClr val="lt1"/>
              </a:buClr>
              <a:buSzPts val="2100"/>
              <a:buNone/>
              <a:defRPr sz="4200">
                <a:solidFill>
                  <a:schemeClr val="lt1"/>
                </a:solidFill>
              </a:defRPr>
            </a:lvl5pPr>
            <a:lvl6pPr lvl="5">
              <a:lnSpc>
                <a:spcPct val="100000"/>
              </a:lnSpc>
              <a:spcBef>
                <a:spcPts val="0"/>
              </a:spcBef>
              <a:spcAft>
                <a:spcPts val="0"/>
              </a:spcAft>
              <a:buClr>
                <a:schemeClr val="lt1"/>
              </a:buClr>
              <a:buSzPts val="2100"/>
              <a:buNone/>
              <a:defRPr sz="4200">
                <a:solidFill>
                  <a:schemeClr val="lt1"/>
                </a:solidFill>
              </a:defRPr>
            </a:lvl6pPr>
            <a:lvl7pPr lvl="6">
              <a:lnSpc>
                <a:spcPct val="100000"/>
              </a:lnSpc>
              <a:spcBef>
                <a:spcPts val="0"/>
              </a:spcBef>
              <a:spcAft>
                <a:spcPts val="0"/>
              </a:spcAft>
              <a:buClr>
                <a:schemeClr val="lt1"/>
              </a:buClr>
              <a:buSzPts val="2100"/>
              <a:buNone/>
              <a:defRPr sz="4200">
                <a:solidFill>
                  <a:schemeClr val="lt1"/>
                </a:solidFill>
              </a:defRPr>
            </a:lvl7pPr>
            <a:lvl8pPr lvl="7">
              <a:lnSpc>
                <a:spcPct val="100000"/>
              </a:lnSpc>
              <a:spcBef>
                <a:spcPts val="0"/>
              </a:spcBef>
              <a:spcAft>
                <a:spcPts val="0"/>
              </a:spcAft>
              <a:buClr>
                <a:schemeClr val="lt1"/>
              </a:buClr>
              <a:buSzPts val="2100"/>
              <a:buNone/>
              <a:defRPr sz="4200">
                <a:solidFill>
                  <a:schemeClr val="lt1"/>
                </a:solidFill>
              </a:defRPr>
            </a:lvl8pPr>
            <a:lvl9pPr lvl="8">
              <a:lnSpc>
                <a:spcPct val="100000"/>
              </a:lnSpc>
              <a:spcBef>
                <a:spcPts val="0"/>
              </a:spcBef>
              <a:spcAft>
                <a:spcPts val="0"/>
              </a:spcAft>
              <a:buClr>
                <a:schemeClr val="lt1"/>
              </a:buClr>
              <a:buSzPts val="2100"/>
              <a:buNone/>
              <a:defRPr sz="4200">
                <a:solidFill>
                  <a:schemeClr val="lt1"/>
                </a:solidFill>
              </a:defRPr>
            </a:lvl9pPr>
          </a:lstStyle>
          <a:p>
            <a:endParaRPr/>
          </a:p>
        </p:txBody>
      </p:sp>
      <p:sp>
        <p:nvSpPr>
          <p:cNvPr id="18" name="Google Shape;18;p2"/>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7740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12196757" y="10"/>
            <a:ext cx="6091250" cy="406114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 name="Google Shape;26;p3"/>
          <p:cNvSpPr txBox="1">
            <a:spLocks noGrp="1"/>
          </p:cNvSpPr>
          <p:nvPr>
            <p:ph type="title"/>
          </p:nvPr>
        </p:nvSpPr>
        <p:spPr>
          <a:xfrm>
            <a:off x="1196200" y="4304694"/>
            <a:ext cx="16444200" cy="16776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8400">
                <a:solidFill>
                  <a:schemeClr val="lt1"/>
                </a:solidFill>
              </a:defRPr>
            </a:lvl1pPr>
            <a:lvl2pPr lvl="1">
              <a:spcBef>
                <a:spcPts val="0"/>
              </a:spcBef>
              <a:spcAft>
                <a:spcPts val="0"/>
              </a:spcAft>
              <a:buClr>
                <a:schemeClr val="lt1"/>
              </a:buClr>
              <a:buSzPts val="4200"/>
              <a:buNone/>
              <a:defRPr sz="8400">
                <a:solidFill>
                  <a:schemeClr val="lt1"/>
                </a:solidFill>
              </a:defRPr>
            </a:lvl2pPr>
            <a:lvl3pPr lvl="2">
              <a:spcBef>
                <a:spcPts val="0"/>
              </a:spcBef>
              <a:spcAft>
                <a:spcPts val="0"/>
              </a:spcAft>
              <a:buClr>
                <a:schemeClr val="lt1"/>
              </a:buClr>
              <a:buSzPts val="4200"/>
              <a:buNone/>
              <a:defRPr sz="8400">
                <a:solidFill>
                  <a:schemeClr val="lt1"/>
                </a:solidFill>
              </a:defRPr>
            </a:lvl3pPr>
            <a:lvl4pPr lvl="3">
              <a:spcBef>
                <a:spcPts val="0"/>
              </a:spcBef>
              <a:spcAft>
                <a:spcPts val="0"/>
              </a:spcAft>
              <a:buClr>
                <a:schemeClr val="lt1"/>
              </a:buClr>
              <a:buSzPts val="4200"/>
              <a:buNone/>
              <a:defRPr sz="8400">
                <a:solidFill>
                  <a:schemeClr val="lt1"/>
                </a:solidFill>
              </a:defRPr>
            </a:lvl4pPr>
            <a:lvl5pPr lvl="4">
              <a:spcBef>
                <a:spcPts val="0"/>
              </a:spcBef>
              <a:spcAft>
                <a:spcPts val="0"/>
              </a:spcAft>
              <a:buClr>
                <a:schemeClr val="lt1"/>
              </a:buClr>
              <a:buSzPts val="4200"/>
              <a:buNone/>
              <a:defRPr sz="8400">
                <a:solidFill>
                  <a:schemeClr val="lt1"/>
                </a:solidFill>
              </a:defRPr>
            </a:lvl5pPr>
            <a:lvl6pPr lvl="5">
              <a:spcBef>
                <a:spcPts val="0"/>
              </a:spcBef>
              <a:spcAft>
                <a:spcPts val="0"/>
              </a:spcAft>
              <a:buClr>
                <a:schemeClr val="lt1"/>
              </a:buClr>
              <a:buSzPts val="4200"/>
              <a:buNone/>
              <a:defRPr sz="8400">
                <a:solidFill>
                  <a:schemeClr val="lt1"/>
                </a:solidFill>
              </a:defRPr>
            </a:lvl6pPr>
            <a:lvl7pPr lvl="6">
              <a:spcBef>
                <a:spcPts val="0"/>
              </a:spcBef>
              <a:spcAft>
                <a:spcPts val="0"/>
              </a:spcAft>
              <a:buClr>
                <a:schemeClr val="lt1"/>
              </a:buClr>
              <a:buSzPts val="4200"/>
              <a:buNone/>
              <a:defRPr sz="8400">
                <a:solidFill>
                  <a:schemeClr val="lt1"/>
                </a:solidFill>
              </a:defRPr>
            </a:lvl7pPr>
            <a:lvl8pPr lvl="7">
              <a:spcBef>
                <a:spcPts val="0"/>
              </a:spcBef>
              <a:spcAft>
                <a:spcPts val="0"/>
              </a:spcAft>
              <a:buClr>
                <a:schemeClr val="lt1"/>
              </a:buClr>
              <a:buSzPts val="4200"/>
              <a:buNone/>
              <a:defRPr sz="8400">
                <a:solidFill>
                  <a:schemeClr val="lt1"/>
                </a:solidFill>
              </a:defRPr>
            </a:lvl8pPr>
            <a:lvl9pPr lvl="8">
              <a:spcBef>
                <a:spcPts val="0"/>
              </a:spcBef>
              <a:spcAft>
                <a:spcPts val="0"/>
              </a:spcAft>
              <a:buClr>
                <a:schemeClr val="lt1"/>
              </a:buClr>
              <a:buSzPts val="4200"/>
              <a:buNone/>
              <a:defRPr sz="8400">
                <a:solidFill>
                  <a:schemeClr val="lt1"/>
                </a:solidFill>
              </a:defRPr>
            </a:lvl9pPr>
          </a:lstStyle>
          <a:p>
            <a:endParaRPr/>
          </a:p>
        </p:txBody>
      </p:sp>
      <p:sp>
        <p:nvSpPr>
          <p:cNvPr id="27" name="Google Shape;27;p3"/>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2353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7807339"/>
            <a:ext cx="18288000" cy="2479850"/>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 name="Google Shape;35;p4"/>
          <p:cNvSpPr txBox="1">
            <a:spLocks noGrp="1"/>
          </p:cNvSpPr>
          <p:nvPr>
            <p:ph type="title"/>
          </p:nvPr>
        </p:nvSpPr>
        <p:spPr>
          <a:xfrm>
            <a:off x="623400" y="820000"/>
            <a:ext cx="17041200" cy="1215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623400" y="2459750"/>
            <a:ext cx="17041200" cy="66780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0674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623400" y="820000"/>
            <a:ext cx="17041200" cy="1215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623400" y="2459950"/>
            <a:ext cx="7999800" cy="66780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41" name="Google Shape;41;p5"/>
          <p:cNvSpPr txBox="1">
            <a:spLocks noGrp="1"/>
          </p:cNvSpPr>
          <p:nvPr>
            <p:ph type="body" idx="2"/>
          </p:nvPr>
        </p:nvSpPr>
        <p:spPr>
          <a:xfrm>
            <a:off x="9664800" y="2459950"/>
            <a:ext cx="7999800" cy="66780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42" name="Google Shape;42;p5"/>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7796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23400" y="820000"/>
            <a:ext cx="17041200" cy="1215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86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19" descr="Botton_1">
            <a:extLst>
              <a:ext uri="{FF2B5EF4-FFF2-40B4-BE49-F238E27FC236}">
                <a16:creationId xmlns:a16="http://schemas.microsoft.com/office/drawing/2014/main" id="{41705178-257E-7AE8-C92D-635F35B7E7B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9458325"/>
            <a:ext cx="18288000" cy="866775"/>
          </a:xfrm>
          <a:prstGeom prst="rect">
            <a:avLst/>
          </a:prstGeom>
          <a:noFill/>
          <a:ln w="9525">
            <a:noFill/>
            <a:miter lim="800000"/>
            <a:headEnd/>
            <a:tailEnd/>
          </a:ln>
        </p:spPr>
      </p:pic>
      <p:pic>
        <p:nvPicPr>
          <p:cNvPr id="6" name="Picture 21" descr="Header_1">
            <a:extLst>
              <a:ext uri="{FF2B5EF4-FFF2-40B4-BE49-F238E27FC236}">
                <a16:creationId xmlns:a16="http://schemas.microsoft.com/office/drawing/2014/main" id="{14DC7296-5DAC-0957-653E-D15B3AA7F92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3"/>
            <a:ext cx="18288000" cy="866775"/>
          </a:xfrm>
          <a:prstGeom prst="rect">
            <a:avLst/>
          </a:prstGeom>
          <a:noFill/>
          <a:ln w="9525">
            <a:noFill/>
            <a:miter lim="800000"/>
            <a:headEnd/>
            <a:tailEnd/>
          </a:ln>
        </p:spPr>
      </p:pic>
      <p:pic>
        <p:nvPicPr>
          <p:cNvPr id="7" name="Picture 11" descr="mm.png">
            <a:extLst>
              <a:ext uri="{FF2B5EF4-FFF2-40B4-BE49-F238E27FC236}">
                <a16:creationId xmlns:a16="http://schemas.microsoft.com/office/drawing/2014/main" id="{FAA8065D-CD08-D56C-E07F-123C867BAD2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1558925"/>
            <a:ext cx="4750777" cy="7165975"/>
          </a:xfrm>
          <a:prstGeom prst="rect">
            <a:avLst/>
          </a:prstGeom>
          <a:noFill/>
          <a:ln w="9525">
            <a:noFill/>
            <a:miter lim="800000"/>
            <a:headEnd/>
            <a:tailEnd/>
          </a:ln>
        </p:spPr>
      </p:pic>
      <p:sp>
        <p:nvSpPr>
          <p:cNvPr id="8" name="TextBox 7">
            <a:extLst>
              <a:ext uri="{FF2B5EF4-FFF2-40B4-BE49-F238E27FC236}">
                <a16:creationId xmlns:a16="http://schemas.microsoft.com/office/drawing/2014/main" id="{E93A27B1-8617-485C-74DA-7BF6B1ED0C97}"/>
              </a:ext>
            </a:extLst>
          </p:cNvPr>
          <p:cNvSpPr txBox="1"/>
          <p:nvPr userDrawn="1"/>
        </p:nvSpPr>
        <p:spPr>
          <a:xfrm>
            <a:off x="3048000" y="80546"/>
            <a:ext cx="12192000" cy="400110"/>
          </a:xfrm>
          <a:prstGeom prst="rect">
            <a:avLst/>
          </a:prstGeom>
          <a:noFill/>
        </p:spPr>
        <p:txBody>
          <a:bodyPr wrap="square" rtlCol="0">
            <a:spAutoFit/>
          </a:bodyPr>
          <a:lstStyle/>
          <a:p>
            <a:pPr algn="ctr"/>
            <a:r>
              <a:rPr lang="en-US" sz="2000" b="1" dirty="0">
                <a:solidFill>
                  <a:schemeClr val="bg1"/>
                </a:solidFill>
                <a:latin typeface="Copperplate Gothic Light" panose="020E0507020206020404" pitchFamily="34" charset="0"/>
              </a:rPr>
              <a:t>ENLISTED</a:t>
            </a:r>
            <a:r>
              <a:rPr lang="en-US" sz="2000" b="1" baseline="0" dirty="0">
                <a:solidFill>
                  <a:schemeClr val="bg1"/>
                </a:solidFill>
                <a:latin typeface="Copperplate Gothic Light" panose="020E0507020206020404" pitchFamily="34" charset="0"/>
              </a:rPr>
              <a:t> ASSOCIATION OF THE NATIONAL GUARD OF THE UNITED STATES</a:t>
            </a:r>
            <a:endParaRPr lang="en-US" sz="2000" b="1" dirty="0">
              <a:solidFill>
                <a:schemeClr val="bg1"/>
              </a:solidFill>
              <a:latin typeface="Copperplate Gothic Light" panose="020E0507020206020404" pitchFamily="34" charset="0"/>
            </a:endParaRPr>
          </a:p>
        </p:txBody>
      </p:sp>
      <p:sp>
        <p:nvSpPr>
          <p:cNvPr id="9" name="TextBox 8">
            <a:extLst>
              <a:ext uri="{FF2B5EF4-FFF2-40B4-BE49-F238E27FC236}">
                <a16:creationId xmlns:a16="http://schemas.microsoft.com/office/drawing/2014/main" id="{24985E42-4DE9-0096-E8A5-BF178F36F05B}"/>
              </a:ext>
            </a:extLst>
          </p:cNvPr>
          <p:cNvSpPr txBox="1"/>
          <p:nvPr userDrawn="1"/>
        </p:nvSpPr>
        <p:spPr>
          <a:xfrm>
            <a:off x="3048000" y="9791700"/>
            <a:ext cx="12192000" cy="400110"/>
          </a:xfrm>
          <a:prstGeom prst="rect">
            <a:avLst/>
          </a:prstGeom>
          <a:noFill/>
        </p:spPr>
        <p:txBody>
          <a:bodyPr wrap="square" rtlCol="0">
            <a:spAutoFit/>
          </a:bodyPr>
          <a:lstStyle/>
          <a:p>
            <a:pPr algn="ctr"/>
            <a:r>
              <a:rPr lang="en-US" sz="2000" b="1" dirty="0">
                <a:solidFill>
                  <a:schemeClr val="bg1"/>
                </a:solidFill>
                <a:latin typeface="Copperplate Gothic Light" panose="020E0507020206020404" pitchFamily="34" charset="0"/>
              </a:rPr>
              <a:t>WHERE</a:t>
            </a:r>
            <a:r>
              <a:rPr lang="en-US" sz="2000" b="1" baseline="0" dirty="0">
                <a:solidFill>
                  <a:schemeClr val="bg1"/>
                </a:solidFill>
                <a:latin typeface="Copperplate Gothic Light" panose="020E0507020206020404" pitchFamily="34" charset="0"/>
              </a:rPr>
              <a:t> MEMBERSHIP MATTERS</a:t>
            </a:r>
            <a:endParaRPr lang="en-US" sz="2000" b="1" dirty="0">
              <a:solidFill>
                <a:schemeClr val="bg1"/>
              </a:solidFill>
              <a:latin typeface="Copperplate Gothic Light" panose="020E05070202060204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48" name="Google Shape;48;p7"/>
          <p:cNvSpPr txBox="1">
            <a:spLocks noGrp="1"/>
          </p:cNvSpPr>
          <p:nvPr>
            <p:ph type="body" idx="1"/>
          </p:nvPr>
        </p:nvSpPr>
        <p:spPr>
          <a:xfrm>
            <a:off x="623400" y="2931608"/>
            <a:ext cx="5616000" cy="62064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49" name="Google Shape;49;p7"/>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2060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12196757" y="10"/>
            <a:ext cx="6091250" cy="406114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 name="Google Shape;57;p8"/>
          <p:cNvSpPr txBox="1">
            <a:spLocks noGrp="1"/>
          </p:cNvSpPr>
          <p:nvPr>
            <p:ph type="title"/>
          </p:nvPr>
        </p:nvSpPr>
        <p:spPr>
          <a:xfrm>
            <a:off x="980500" y="1052700"/>
            <a:ext cx="11237400" cy="81816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9600">
                <a:solidFill>
                  <a:schemeClr val="lt1"/>
                </a:solidFill>
              </a:defRPr>
            </a:lvl1pPr>
            <a:lvl2pPr lvl="1">
              <a:spcBef>
                <a:spcPts val="0"/>
              </a:spcBef>
              <a:spcAft>
                <a:spcPts val="0"/>
              </a:spcAft>
              <a:buClr>
                <a:schemeClr val="lt1"/>
              </a:buClr>
              <a:buSzPts val="4800"/>
              <a:buNone/>
              <a:defRPr sz="9600">
                <a:solidFill>
                  <a:schemeClr val="lt1"/>
                </a:solidFill>
              </a:defRPr>
            </a:lvl2pPr>
            <a:lvl3pPr lvl="2">
              <a:spcBef>
                <a:spcPts val="0"/>
              </a:spcBef>
              <a:spcAft>
                <a:spcPts val="0"/>
              </a:spcAft>
              <a:buClr>
                <a:schemeClr val="lt1"/>
              </a:buClr>
              <a:buSzPts val="4800"/>
              <a:buNone/>
              <a:defRPr sz="9600">
                <a:solidFill>
                  <a:schemeClr val="lt1"/>
                </a:solidFill>
              </a:defRPr>
            </a:lvl3pPr>
            <a:lvl4pPr lvl="3">
              <a:spcBef>
                <a:spcPts val="0"/>
              </a:spcBef>
              <a:spcAft>
                <a:spcPts val="0"/>
              </a:spcAft>
              <a:buClr>
                <a:schemeClr val="lt1"/>
              </a:buClr>
              <a:buSzPts val="4800"/>
              <a:buNone/>
              <a:defRPr sz="9600">
                <a:solidFill>
                  <a:schemeClr val="lt1"/>
                </a:solidFill>
              </a:defRPr>
            </a:lvl4pPr>
            <a:lvl5pPr lvl="4">
              <a:spcBef>
                <a:spcPts val="0"/>
              </a:spcBef>
              <a:spcAft>
                <a:spcPts val="0"/>
              </a:spcAft>
              <a:buClr>
                <a:schemeClr val="lt1"/>
              </a:buClr>
              <a:buSzPts val="4800"/>
              <a:buNone/>
              <a:defRPr sz="9600">
                <a:solidFill>
                  <a:schemeClr val="lt1"/>
                </a:solidFill>
              </a:defRPr>
            </a:lvl5pPr>
            <a:lvl6pPr lvl="5">
              <a:spcBef>
                <a:spcPts val="0"/>
              </a:spcBef>
              <a:spcAft>
                <a:spcPts val="0"/>
              </a:spcAft>
              <a:buClr>
                <a:schemeClr val="lt1"/>
              </a:buClr>
              <a:buSzPts val="4800"/>
              <a:buNone/>
              <a:defRPr sz="9600">
                <a:solidFill>
                  <a:schemeClr val="lt1"/>
                </a:solidFill>
              </a:defRPr>
            </a:lvl6pPr>
            <a:lvl7pPr lvl="6">
              <a:spcBef>
                <a:spcPts val="0"/>
              </a:spcBef>
              <a:spcAft>
                <a:spcPts val="0"/>
              </a:spcAft>
              <a:buClr>
                <a:schemeClr val="lt1"/>
              </a:buClr>
              <a:buSzPts val="4800"/>
              <a:buNone/>
              <a:defRPr sz="9600">
                <a:solidFill>
                  <a:schemeClr val="lt1"/>
                </a:solidFill>
              </a:defRPr>
            </a:lvl7pPr>
            <a:lvl8pPr lvl="7">
              <a:spcBef>
                <a:spcPts val="0"/>
              </a:spcBef>
              <a:spcAft>
                <a:spcPts val="0"/>
              </a:spcAft>
              <a:buClr>
                <a:schemeClr val="lt1"/>
              </a:buClr>
              <a:buSzPts val="4800"/>
              <a:buNone/>
              <a:defRPr sz="9600">
                <a:solidFill>
                  <a:schemeClr val="lt1"/>
                </a:solidFill>
              </a:defRPr>
            </a:lvl8pPr>
            <a:lvl9pPr lvl="8">
              <a:spcBef>
                <a:spcPts val="0"/>
              </a:spcBef>
              <a:spcAft>
                <a:spcPts val="0"/>
              </a:spcAft>
              <a:buClr>
                <a:schemeClr val="lt1"/>
              </a:buClr>
              <a:buSzPts val="4800"/>
              <a:buNone/>
              <a:defRPr sz="9600">
                <a:solidFill>
                  <a:schemeClr val="lt1"/>
                </a:solidFill>
              </a:defRPr>
            </a:lvl9pPr>
          </a:lstStyle>
          <a:p>
            <a:endParaRPr/>
          </a:p>
        </p:txBody>
      </p:sp>
      <p:sp>
        <p:nvSpPr>
          <p:cNvPr id="58" name="Google Shape;58;p8"/>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1670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9144000" y="-350"/>
            <a:ext cx="9144000" cy="10287000"/>
          </a:xfrm>
          <a:prstGeom prst="rec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61" name="Google Shape;61;p9"/>
          <p:cNvCxnSpPr/>
          <p:nvPr/>
        </p:nvCxnSpPr>
        <p:spPr>
          <a:xfrm>
            <a:off x="10059350" y="8991000"/>
            <a:ext cx="9366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531000" y="2302200"/>
            <a:ext cx="8090400" cy="3129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63" name="Google Shape;63;p9"/>
          <p:cNvSpPr txBox="1">
            <a:spLocks noGrp="1"/>
          </p:cNvSpPr>
          <p:nvPr>
            <p:ph type="subTitle" idx="1"/>
          </p:nvPr>
        </p:nvSpPr>
        <p:spPr>
          <a:xfrm>
            <a:off x="531000" y="5538002"/>
            <a:ext cx="8090400" cy="2538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64" name="Google Shape;64;p9"/>
          <p:cNvSpPr txBox="1">
            <a:spLocks noGrp="1"/>
          </p:cNvSpPr>
          <p:nvPr>
            <p:ph type="body" idx="2"/>
          </p:nvPr>
        </p:nvSpPr>
        <p:spPr>
          <a:xfrm>
            <a:off x="9879000" y="144840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Clr>
                <a:schemeClr val="lt1"/>
              </a:buClr>
              <a:buSzPts val="1800"/>
              <a:buChar char="●"/>
              <a:defRPr>
                <a:solidFill>
                  <a:schemeClr val="lt1"/>
                </a:solidFill>
              </a:defRPr>
            </a:lvl1pPr>
            <a:lvl2pPr marL="1828800" lvl="1" indent="-635000">
              <a:spcBef>
                <a:spcPts val="0"/>
              </a:spcBef>
              <a:spcAft>
                <a:spcPts val="0"/>
              </a:spcAft>
              <a:buClr>
                <a:schemeClr val="lt1"/>
              </a:buClr>
              <a:buSzPts val="1400"/>
              <a:buChar char="○"/>
              <a:defRPr>
                <a:solidFill>
                  <a:schemeClr val="lt1"/>
                </a:solidFill>
              </a:defRPr>
            </a:lvl2pPr>
            <a:lvl3pPr marL="2743200" lvl="2" indent="-635000">
              <a:spcBef>
                <a:spcPts val="0"/>
              </a:spcBef>
              <a:spcAft>
                <a:spcPts val="0"/>
              </a:spcAft>
              <a:buClr>
                <a:schemeClr val="lt1"/>
              </a:buClr>
              <a:buSzPts val="1400"/>
              <a:buChar char="■"/>
              <a:defRPr>
                <a:solidFill>
                  <a:schemeClr val="lt1"/>
                </a:solidFill>
              </a:defRPr>
            </a:lvl3pPr>
            <a:lvl4pPr marL="3657600" lvl="3" indent="-635000">
              <a:spcBef>
                <a:spcPts val="0"/>
              </a:spcBef>
              <a:spcAft>
                <a:spcPts val="0"/>
              </a:spcAft>
              <a:buClr>
                <a:schemeClr val="lt1"/>
              </a:buClr>
              <a:buSzPts val="1400"/>
              <a:buChar char="●"/>
              <a:defRPr>
                <a:solidFill>
                  <a:schemeClr val="lt1"/>
                </a:solidFill>
              </a:defRPr>
            </a:lvl4pPr>
            <a:lvl5pPr marL="4572000" lvl="4" indent="-635000">
              <a:spcBef>
                <a:spcPts val="0"/>
              </a:spcBef>
              <a:spcAft>
                <a:spcPts val="0"/>
              </a:spcAft>
              <a:buClr>
                <a:schemeClr val="lt1"/>
              </a:buClr>
              <a:buSzPts val="1400"/>
              <a:buChar char="○"/>
              <a:defRPr>
                <a:solidFill>
                  <a:schemeClr val="lt1"/>
                </a:solidFill>
              </a:defRPr>
            </a:lvl5pPr>
            <a:lvl6pPr marL="5486400" lvl="5" indent="-635000">
              <a:spcBef>
                <a:spcPts val="0"/>
              </a:spcBef>
              <a:spcAft>
                <a:spcPts val="0"/>
              </a:spcAft>
              <a:buClr>
                <a:schemeClr val="lt1"/>
              </a:buClr>
              <a:buSzPts val="1400"/>
              <a:buChar char="■"/>
              <a:defRPr>
                <a:solidFill>
                  <a:schemeClr val="lt1"/>
                </a:solidFill>
              </a:defRPr>
            </a:lvl6pPr>
            <a:lvl7pPr marL="6400800" lvl="6" indent="-635000">
              <a:spcBef>
                <a:spcPts val="0"/>
              </a:spcBef>
              <a:spcAft>
                <a:spcPts val="0"/>
              </a:spcAft>
              <a:buClr>
                <a:schemeClr val="lt1"/>
              </a:buClr>
              <a:buSzPts val="1400"/>
              <a:buChar char="●"/>
              <a:defRPr>
                <a:solidFill>
                  <a:schemeClr val="lt1"/>
                </a:solidFill>
              </a:defRPr>
            </a:lvl7pPr>
            <a:lvl8pPr marL="7315200" lvl="7" indent="-635000">
              <a:spcBef>
                <a:spcPts val="0"/>
              </a:spcBef>
              <a:spcAft>
                <a:spcPts val="0"/>
              </a:spcAft>
              <a:buClr>
                <a:schemeClr val="lt1"/>
              </a:buClr>
              <a:buSzPts val="1400"/>
              <a:buChar char="○"/>
              <a:defRPr>
                <a:solidFill>
                  <a:schemeClr val="lt1"/>
                </a:solidFill>
              </a:defRPr>
            </a:lvl8pPr>
            <a:lvl9pPr marL="8229600" lvl="8" indent="-6350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1740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639000" y="8461150"/>
            <a:ext cx="11997600" cy="11976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9053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12196757" y="10"/>
            <a:ext cx="6091250" cy="406114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 name="Google Shape;76;p11"/>
          <p:cNvSpPr txBox="1">
            <a:spLocks noGrp="1"/>
          </p:cNvSpPr>
          <p:nvPr>
            <p:ph type="title" hasCustomPrompt="1"/>
          </p:nvPr>
        </p:nvSpPr>
        <p:spPr>
          <a:xfrm>
            <a:off x="623400" y="2512100"/>
            <a:ext cx="17041200" cy="40614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24000">
                <a:solidFill>
                  <a:schemeClr val="lt1"/>
                </a:solidFill>
              </a:defRPr>
            </a:lvl1pPr>
            <a:lvl2pPr lvl="1" algn="ctr">
              <a:spcBef>
                <a:spcPts val="0"/>
              </a:spcBef>
              <a:spcAft>
                <a:spcPts val="0"/>
              </a:spcAft>
              <a:buClr>
                <a:schemeClr val="lt1"/>
              </a:buClr>
              <a:buSzPts val="12000"/>
              <a:buNone/>
              <a:defRPr sz="24000">
                <a:solidFill>
                  <a:schemeClr val="lt1"/>
                </a:solidFill>
              </a:defRPr>
            </a:lvl2pPr>
            <a:lvl3pPr lvl="2" algn="ctr">
              <a:spcBef>
                <a:spcPts val="0"/>
              </a:spcBef>
              <a:spcAft>
                <a:spcPts val="0"/>
              </a:spcAft>
              <a:buClr>
                <a:schemeClr val="lt1"/>
              </a:buClr>
              <a:buSzPts val="12000"/>
              <a:buNone/>
              <a:defRPr sz="24000">
                <a:solidFill>
                  <a:schemeClr val="lt1"/>
                </a:solidFill>
              </a:defRPr>
            </a:lvl3pPr>
            <a:lvl4pPr lvl="3" algn="ctr">
              <a:spcBef>
                <a:spcPts val="0"/>
              </a:spcBef>
              <a:spcAft>
                <a:spcPts val="0"/>
              </a:spcAft>
              <a:buClr>
                <a:schemeClr val="lt1"/>
              </a:buClr>
              <a:buSzPts val="12000"/>
              <a:buNone/>
              <a:defRPr sz="24000">
                <a:solidFill>
                  <a:schemeClr val="lt1"/>
                </a:solidFill>
              </a:defRPr>
            </a:lvl4pPr>
            <a:lvl5pPr lvl="4" algn="ctr">
              <a:spcBef>
                <a:spcPts val="0"/>
              </a:spcBef>
              <a:spcAft>
                <a:spcPts val="0"/>
              </a:spcAft>
              <a:buClr>
                <a:schemeClr val="lt1"/>
              </a:buClr>
              <a:buSzPts val="12000"/>
              <a:buNone/>
              <a:defRPr sz="24000">
                <a:solidFill>
                  <a:schemeClr val="lt1"/>
                </a:solidFill>
              </a:defRPr>
            </a:lvl5pPr>
            <a:lvl6pPr lvl="5" algn="ctr">
              <a:spcBef>
                <a:spcPts val="0"/>
              </a:spcBef>
              <a:spcAft>
                <a:spcPts val="0"/>
              </a:spcAft>
              <a:buClr>
                <a:schemeClr val="lt1"/>
              </a:buClr>
              <a:buSzPts val="12000"/>
              <a:buNone/>
              <a:defRPr sz="24000">
                <a:solidFill>
                  <a:schemeClr val="lt1"/>
                </a:solidFill>
              </a:defRPr>
            </a:lvl6pPr>
            <a:lvl7pPr lvl="6" algn="ctr">
              <a:spcBef>
                <a:spcPts val="0"/>
              </a:spcBef>
              <a:spcAft>
                <a:spcPts val="0"/>
              </a:spcAft>
              <a:buClr>
                <a:schemeClr val="lt1"/>
              </a:buClr>
              <a:buSzPts val="12000"/>
              <a:buNone/>
              <a:defRPr sz="24000">
                <a:solidFill>
                  <a:schemeClr val="lt1"/>
                </a:solidFill>
              </a:defRPr>
            </a:lvl7pPr>
            <a:lvl8pPr lvl="7" algn="ctr">
              <a:spcBef>
                <a:spcPts val="0"/>
              </a:spcBef>
              <a:spcAft>
                <a:spcPts val="0"/>
              </a:spcAft>
              <a:buClr>
                <a:schemeClr val="lt1"/>
              </a:buClr>
              <a:buSzPts val="12000"/>
              <a:buNone/>
              <a:defRPr sz="24000">
                <a:solidFill>
                  <a:schemeClr val="lt1"/>
                </a:solidFill>
              </a:defRPr>
            </a:lvl8pPr>
            <a:lvl9pPr lvl="8" algn="ctr">
              <a:spcBef>
                <a:spcPts val="0"/>
              </a:spcBef>
              <a:spcAft>
                <a:spcPts val="0"/>
              </a:spcAft>
              <a:buClr>
                <a:schemeClr val="lt1"/>
              </a:buClr>
              <a:buSzPts val="12000"/>
              <a:buNone/>
              <a:defRPr sz="24000">
                <a:solidFill>
                  <a:schemeClr val="lt1"/>
                </a:solidFill>
              </a:defRPr>
            </a:lvl9pPr>
          </a:lstStyle>
          <a:p>
            <a:r>
              <a:t>xx%</a:t>
            </a:r>
          </a:p>
        </p:txBody>
      </p:sp>
      <p:sp>
        <p:nvSpPr>
          <p:cNvPr id="77" name="Google Shape;77;p11"/>
          <p:cNvSpPr txBox="1">
            <a:spLocks noGrp="1"/>
          </p:cNvSpPr>
          <p:nvPr>
            <p:ph type="body" idx="1"/>
          </p:nvPr>
        </p:nvSpPr>
        <p:spPr>
          <a:xfrm>
            <a:off x="623400" y="6738450"/>
            <a:ext cx="17041200" cy="25638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Clr>
                <a:schemeClr val="lt1"/>
              </a:buClr>
              <a:buSzPts val="1800"/>
              <a:buChar char="●"/>
              <a:defRPr>
                <a:solidFill>
                  <a:schemeClr val="lt1"/>
                </a:solidFill>
              </a:defRPr>
            </a:lvl1pPr>
            <a:lvl2pPr marL="1828800" lvl="1" indent="-635000" algn="ctr">
              <a:spcBef>
                <a:spcPts val="0"/>
              </a:spcBef>
              <a:spcAft>
                <a:spcPts val="0"/>
              </a:spcAft>
              <a:buClr>
                <a:schemeClr val="lt1"/>
              </a:buClr>
              <a:buSzPts val="1400"/>
              <a:buChar char="○"/>
              <a:defRPr>
                <a:solidFill>
                  <a:schemeClr val="lt1"/>
                </a:solidFill>
              </a:defRPr>
            </a:lvl2pPr>
            <a:lvl3pPr marL="2743200" lvl="2" indent="-635000" algn="ctr">
              <a:spcBef>
                <a:spcPts val="0"/>
              </a:spcBef>
              <a:spcAft>
                <a:spcPts val="0"/>
              </a:spcAft>
              <a:buClr>
                <a:schemeClr val="lt1"/>
              </a:buClr>
              <a:buSzPts val="1400"/>
              <a:buChar char="■"/>
              <a:defRPr>
                <a:solidFill>
                  <a:schemeClr val="lt1"/>
                </a:solidFill>
              </a:defRPr>
            </a:lvl3pPr>
            <a:lvl4pPr marL="3657600" lvl="3" indent="-635000" algn="ctr">
              <a:spcBef>
                <a:spcPts val="0"/>
              </a:spcBef>
              <a:spcAft>
                <a:spcPts val="0"/>
              </a:spcAft>
              <a:buClr>
                <a:schemeClr val="lt1"/>
              </a:buClr>
              <a:buSzPts val="1400"/>
              <a:buChar char="●"/>
              <a:defRPr>
                <a:solidFill>
                  <a:schemeClr val="lt1"/>
                </a:solidFill>
              </a:defRPr>
            </a:lvl4pPr>
            <a:lvl5pPr marL="4572000" lvl="4" indent="-635000" algn="ctr">
              <a:spcBef>
                <a:spcPts val="0"/>
              </a:spcBef>
              <a:spcAft>
                <a:spcPts val="0"/>
              </a:spcAft>
              <a:buClr>
                <a:schemeClr val="lt1"/>
              </a:buClr>
              <a:buSzPts val="1400"/>
              <a:buChar char="○"/>
              <a:defRPr>
                <a:solidFill>
                  <a:schemeClr val="lt1"/>
                </a:solidFill>
              </a:defRPr>
            </a:lvl5pPr>
            <a:lvl6pPr marL="5486400" lvl="5" indent="-635000" algn="ctr">
              <a:spcBef>
                <a:spcPts val="0"/>
              </a:spcBef>
              <a:spcAft>
                <a:spcPts val="0"/>
              </a:spcAft>
              <a:buClr>
                <a:schemeClr val="lt1"/>
              </a:buClr>
              <a:buSzPts val="1400"/>
              <a:buChar char="■"/>
              <a:defRPr>
                <a:solidFill>
                  <a:schemeClr val="lt1"/>
                </a:solidFill>
              </a:defRPr>
            </a:lvl6pPr>
            <a:lvl7pPr marL="6400800" lvl="6" indent="-635000" algn="ctr">
              <a:spcBef>
                <a:spcPts val="0"/>
              </a:spcBef>
              <a:spcAft>
                <a:spcPts val="0"/>
              </a:spcAft>
              <a:buClr>
                <a:schemeClr val="lt1"/>
              </a:buClr>
              <a:buSzPts val="1400"/>
              <a:buChar char="●"/>
              <a:defRPr>
                <a:solidFill>
                  <a:schemeClr val="lt1"/>
                </a:solidFill>
              </a:defRPr>
            </a:lvl7pPr>
            <a:lvl8pPr marL="7315200" lvl="7" indent="-635000" algn="ctr">
              <a:spcBef>
                <a:spcPts val="0"/>
              </a:spcBef>
              <a:spcAft>
                <a:spcPts val="0"/>
              </a:spcAft>
              <a:buClr>
                <a:schemeClr val="lt1"/>
              </a:buClr>
              <a:buSzPts val="1400"/>
              <a:buChar char="○"/>
              <a:defRPr>
                <a:solidFill>
                  <a:schemeClr val="lt1"/>
                </a:solidFill>
              </a:defRPr>
            </a:lvl8pPr>
            <a:lvl9pPr marL="8229600" lvl="8" indent="-6350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8719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6920862" y="9302380"/>
            <a:ext cx="1097400" cy="7872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660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5.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2.xml"/><Relationship Id="rId7" Type="http://schemas.openxmlformats.org/officeDocument/2006/relationships/image" Target="../media/image10.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Botton_1"/>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8986841"/>
            <a:ext cx="18288000" cy="1300163"/>
          </a:xfrm>
          <a:prstGeom prst="rect">
            <a:avLst/>
          </a:prstGeom>
          <a:noFill/>
          <a:ln w="9525">
            <a:noFill/>
            <a:miter lim="800000"/>
            <a:headEnd/>
            <a:tailEnd/>
          </a:ln>
        </p:spPr>
      </p:pic>
      <p:pic>
        <p:nvPicPr>
          <p:cNvPr id="1032" name="Picture 21" descr="Header_1"/>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0" y="5"/>
            <a:ext cx="18288000" cy="1300163"/>
          </a:xfrm>
          <a:prstGeom prst="rect">
            <a:avLst/>
          </a:prstGeom>
          <a:noFill/>
          <a:ln w="9525">
            <a:noFill/>
            <a:miter lim="800000"/>
            <a:headEnd/>
            <a:tailEnd/>
          </a:ln>
        </p:spPr>
      </p:pic>
      <p:pic>
        <p:nvPicPr>
          <p:cNvPr id="7" name="Picture 11" descr="mm.png"/>
          <p:cNvPicPr>
            <a:picLocks noChangeAspect="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 y="1485900"/>
            <a:ext cx="4546601" cy="6858000"/>
          </a:xfrm>
          <a:prstGeom prst="rect">
            <a:avLst/>
          </a:prstGeom>
          <a:noFill/>
          <a:ln w="9525">
            <a:noFill/>
            <a:miter lim="800000"/>
            <a:headEnd/>
            <a:tailEnd/>
          </a:ln>
        </p:spPr>
      </p:pic>
      <p:sp>
        <p:nvSpPr>
          <p:cNvPr id="3" name="TextBox 2"/>
          <p:cNvSpPr txBox="1"/>
          <p:nvPr userDrawn="1"/>
        </p:nvSpPr>
        <p:spPr>
          <a:xfrm>
            <a:off x="0" y="110951"/>
            <a:ext cx="18288000" cy="461665"/>
          </a:xfrm>
          <a:prstGeom prst="rect">
            <a:avLst/>
          </a:prstGeom>
          <a:noFill/>
        </p:spPr>
        <p:txBody>
          <a:bodyPr wrap="square" rtlCol="0">
            <a:spAutoFit/>
          </a:bodyPr>
          <a:lstStyle/>
          <a:p>
            <a:pPr algn="ctr"/>
            <a:r>
              <a:rPr lang="en-US" sz="2400" dirty="0">
                <a:solidFill>
                  <a:schemeClr val="bg1"/>
                </a:solidFill>
                <a:latin typeface="Copperplate Gothic Light" panose="020E0507020206020404" pitchFamily="34" charset="0"/>
              </a:rPr>
              <a:t>ENLISTED</a:t>
            </a:r>
            <a:r>
              <a:rPr lang="en-US" sz="2400" baseline="0" dirty="0">
                <a:solidFill>
                  <a:schemeClr val="bg1"/>
                </a:solidFill>
                <a:latin typeface="Copperplate Gothic Light" panose="020E0507020206020404" pitchFamily="34" charset="0"/>
              </a:rPr>
              <a:t> ASSOCIATION OF THE NATIONAL GUARD OF THE UNITED STATES</a:t>
            </a:r>
            <a:endParaRPr lang="en-US" sz="2400" dirty="0">
              <a:solidFill>
                <a:schemeClr val="bg1"/>
              </a:solidFill>
              <a:latin typeface="Copperplate Gothic Light" panose="020E0507020206020404" pitchFamily="34" charset="0"/>
            </a:endParaRPr>
          </a:p>
        </p:txBody>
      </p:sp>
      <p:sp>
        <p:nvSpPr>
          <p:cNvPr id="10" name="TextBox 9"/>
          <p:cNvSpPr txBox="1"/>
          <p:nvPr userDrawn="1"/>
        </p:nvSpPr>
        <p:spPr>
          <a:xfrm>
            <a:off x="0" y="9621520"/>
            <a:ext cx="18288000" cy="461665"/>
          </a:xfrm>
          <a:prstGeom prst="rect">
            <a:avLst/>
          </a:prstGeom>
          <a:noFill/>
        </p:spPr>
        <p:txBody>
          <a:bodyPr wrap="square" rtlCol="0">
            <a:spAutoFit/>
          </a:bodyPr>
          <a:lstStyle/>
          <a:p>
            <a:pPr algn="ctr"/>
            <a:r>
              <a:rPr lang="en-US" sz="2400" dirty="0">
                <a:solidFill>
                  <a:schemeClr val="bg1"/>
                </a:solidFill>
                <a:latin typeface="Copperplate Gothic Light" panose="020E0507020206020404" pitchFamily="34" charset="0"/>
              </a:rPr>
              <a:t>WHERE</a:t>
            </a:r>
            <a:r>
              <a:rPr lang="en-US" sz="2400" baseline="0" dirty="0">
                <a:solidFill>
                  <a:schemeClr val="bg1"/>
                </a:solidFill>
                <a:latin typeface="Copperplate Gothic Light" panose="020E0507020206020404" pitchFamily="34" charset="0"/>
              </a:rPr>
              <a:t> MEMBERSHIP MATTERS</a:t>
            </a:r>
            <a:endParaRPr lang="en-US" sz="2400" dirty="0">
              <a:solidFill>
                <a:schemeClr val="bg1"/>
              </a:solidFill>
              <a:latin typeface="Copperplate Gothic Light" panose="020E0507020206020404" pitchFamily="34" charset="0"/>
            </a:endParaRPr>
          </a:p>
        </p:txBody>
      </p:sp>
    </p:spTree>
    <p:extLst>
      <p:ext uri="{BB962C8B-B14F-4D97-AF65-F5344CB8AC3E}">
        <p14:creationId xmlns:p14="http://schemas.microsoft.com/office/powerpoint/2010/main" val="7228282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dt="0"/>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ea typeface="ＭＳ Ｐゴシック" pitchFamily="1" charset="-128"/>
        </a:defRPr>
      </a:lvl2pPr>
      <a:lvl3pPr algn="ctr" rtl="0" eaLnBrk="0" fontAlgn="base" hangingPunct="0">
        <a:spcBef>
          <a:spcPct val="0"/>
        </a:spcBef>
        <a:spcAft>
          <a:spcPct val="0"/>
        </a:spcAft>
        <a:defRPr sz="4800">
          <a:solidFill>
            <a:schemeClr val="tx2"/>
          </a:solidFill>
          <a:latin typeface="Arial" charset="0"/>
          <a:ea typeface="ＭＳ Ｐゴシック" pitchFamily="1" charset="-128"/>
        </a:defRPr>
      </a:lvl3pPr>
      <a:lvl4pPr algn="ctr" rtl="0" eaLnBrk="0" fontAlgn="base" hangingPunct="0">
        <a:spcBef>
          <a:spcPct val="0"/>
        </a:spcBef>
        <a:spcAft>
          <a:spcPct val="0"/>
        </a:spcAft>
        <a:defRPr sz="4800">
          <a:solidFill>
            <a:schemeClr val="tx2"/>
          </a:solidFill>
          <a:latin typeface="Arial" charset="0"/>
          <a:ea typeface="ＭＳ Ｐゴシック" pitchFamily="1" charset="-128"/>
        </a:defRPr>
      </a:lvl4pPr>
      <a:lvl5pPr algn="ctr" rtl="0" eaLnBrk="0" fontAlgn="base" hangingPunct="0">
        <a:spcBef>
          <a:spcPct val="0"/>
        </a:spcBef>
        <a:spcAft>
          <a:spcPct val="0"/>
        </a:spcAft>
        <a:defRPr sz="4800">
          <a:solidFill>
            <a:schemeClr val="tx2"/>
          </a:solidFill>
          <a:latin typeface="Arial" charset="0"/>
          <a:ea typeface="ＭＳ Ｐゴシック" pitchFamily="1" charset="-128"/>
        </a:defRPr>
      </a:lvl5pPr>
      <a:lvl6pPr marL="685800" algn="ctr" rtl="0" fontAlgn="base">
        <a:spcBef>
          <a:spcPct val="0"/>
        </a:spcBef>
        <a:spcAft>
          <a:spcPct val="0"/>
        </a:spcAft>
        <a:defRPr sz="4800">
          <a:solidFill>
            <a:schemeClr val="tx2"/>
          </a:solidFill>
          <a:latin typeface="Arial" charset="0"/>
          <a:ea typeface="ＭＳ Ｐゴシック" pitchFamily="1" charset="-128"/>
        </a:defRPr>
      </a:lvl6pPr>
      <a:lvl7pPr marL="1371600" algn="ctr" rtl="0" fontAlgn="base">
        <a:spcBef>
          <a:spcPct val="0"/>
        </a:spcBef>
        <a:spcAft>
          <a:spcPct val="0"/>
        </a:spcAft>
        <a:defRPr sz="4800">
          <a:solidFill>
            <a:schemeClr val="tx2"/>
          </a:solidFill>
          <a:latin typeface="Arial" charset="0"/>
          <a:ea typeface="ＭＳ Ｐゴシック" pitchFamily="1" charset="-128"/>
        </a:defRPr>
      </a:lvl7pPr>
      <a:lvl8pPr marL="2057400" algn="ctr" rtl="0" fontAlgn="base">
        <a:spcBef>
          <a:spcPct val="0"/>
        </a:spcBef>
        <a:spcAft>
          <a:spcPct val="0"/>
        </a:spcAft>
        <a:defRPr sz="4800">
          <a:solidFill>
            <a:schemeClr val="tx2"/>
          </a:solidFill>
          <a:latin typeface="Arial" charset="0"/>
          <a:ea typeface="ＭＳ Ｐゴシック" pitchFamily="1" charset="-128"/>
        </a:defRPr>
      </a:lvl8pPr>
      <a:lvl9pPr marL="2743200" algn="ctr" rtl="0" fontAlgn="base">
        <a:spcBef>
          <a:spcPct val="0"/>
        </a:spcBef>
        <a:spcAft>
          <a:spcPct val="0"/>
        </a:spcAft>
        <a:defRPr sz="4800">
          <a:solidFill>
            <a:schemeClr val="tx2"/>
          </a:solidFill>
          <a:latin typeface="Arial" charset="0"/>
          <a:ea typeface="ＭＳ Ｐゴシック" pitchFamily="1" charset="-128"/>
        </a:defRPr>
      </a:lvl9pPr>
    </p:titleStyle>
    <p:bodyStyle>
      <a:lvl1pPr marL="514350" indent="-514350" algn="l" rtl="0" eaLnBrk="0" fontAlgn="base" hangingPunct="0">
        <a:spcBef>
          <a:spcPct val="20000"/>
        </a:spcBef>
        <a:spcAft>
          <a:spcPct val="0"/>
        </a:spcAft>
        <a:buChar char="•"/>
        <a:defRPr sz="36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3000">
          <a:solidFill>
            <a:schemeClr val="tx1"/>
          </a:solidFill>
          <a:latin typeface="+mn-lt"/>
          <a:ea typeface="+mn-ea"/>
        </a:defRPr>
      </a:lvl2pPr>
      <a:lvl3pPr marL="1714500" indent="-342900" algn="l" rtl="0" eaLnBrk="0" fontAlgn="base" hangingPunct="0">
        <a:spcBef>
          <a:spcPct val="20000"/>
        </a:spcBef>
        <a:spcAft>
          <a:spcPct val="0"/>
        </a:spcAft>
        <a:buChar char="•"/>
        <a:defRPr>
          <a:solidFill>
            <a:schemeClr val="tx1"/>
          </a:solidFill>
          <a:latin typeface="+mn-lt"/>
          <a:ea typeface="+mn-ea"/>
        </a:defRPr>
      </a:lvl3pPr>
      <a:lvl4pPr marL="2400300" indent="-342900" algn="l" rtl="0" eaLnBrk="0" fontAlgn="base" hangingPunct="0">
        <a:spcBef>
          <a:spcPct val="20000"/>
        </a:spcBef>
        <a:spcAft>
          <a:spcPct val="0"/>
        </a:spcAft>
        <a:buChar char="–"/>
        <a:defRPr sz="2400">
          <a:solidFill>
            <a:schemeClr val="tx1"/>
          </a:solidFill>
          <a:latin typeface="+mn-lt"/>
          <a:ea typeface="+mn-ea"/>
        </a:defRPr>
      </a:lvl4pPr>
      <a:lvl5pPr marL="3086100" indent="-342900" algn="l" rtl="0" eaLnBrk="0" fontAlgn="base" hangingPunct="0">
        <a:spcBef>
          <a:spcPct val="20000"/>
        </a:spcBef>
        <a:spcAft>
          <a:spcPct val="0"/>
        </a:spcAft>
        <a:buChar char="»"/>
        <a:defRPr sz="2400">
          <a:solidFill>
            <a:schemeClr val="tx1"/>
          </a:solidFill>
          <a:latin typeface="+mn-lt"/>
          <a:ea typeface="+mn-ea"/>
        </a:defRPr>
      </a:lvl5pPr>
      <a:lvl6pPr marL="3771900" indent="-342900" algn="l" rtl="0" fontAlgn="base">
        <a:spcBef>
          <a:spcPct val="20000"/>
        </a:spcBef>
        <a:spcAft>
          <a:spcPct val="0"/>
        </a:spcAft>
        <a:buChar char="»"/>
        <a:defRPr sz="2400">
          <a:solidFill>
            <a:schemeClr val="tx1"/>
          </a:solidFill>
          <a:latin typeface="+mn-lt"/>
          <a:ea typeface="+mn-ea"/>
        </a:defRPr>
      </a:lvl6pPr>
      <a:lvl7pPr marL="4457700" indent="-342900" algn="l" rtl="0" fontAlgn="base">
        <a:spcBef>
          <a:spcPct val="20000"/>
        </a:spcBef>
        <a:spcAft>
          <a:spcPct val="0"/>
        </a:spcAft>
        <a:buChar char="»"/>
        <a:defRPr sz="2400">
          <a:solidFill>
            <a:schemeClr val="tx1"/>
          </a:solidFill>
          <a:latin typeface="+mn-lt"/>
          <a:ea typeface="+mn-ea"/>
        </a:defRPr>
      </a:lvl7pPr>
      <a:lvl8pPr marL="5143500" indent="-342900" algn="l" rtl="0" fontAlgn="base">
        <a:spcBef>
          <a:spcPct val="20000"/>
        </a:spcBef>
        <a:spcAft>
          <a:spcPct val="0"/>
        </a:spcAft>
        <a:buChar char="»"/>
        <a:defRPr sz="2400">
          <a:solidFill>
            <a:schemeClr val="tx1"/>
          </a:solidFill>
          <a:latin typeface="+mn-lt"/>
          <a:ea typeface="+mn-ea"/>
        </a:defRPr>
      </a:lvl8pPr>
      <a:lvl9pPr marL="5829300" indent="-3429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CUI</a:t>
            </a: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2C7931A-46AD-425D-B7E4-0D496A1D6D63}" type="slidenum">
              <a:rPr lang="en-US" smtClean="0"/>
              <a:t>‹#›</a:t>
            </a:fld>
            <a:endParaRPr lang="en-US"/>
          </a:p>
        </p:txBody>
      </p:sp>
    </p:spTree>
    <p:extLst>
      <p:ext uri="{BB962C8B-B14F-4D97-AF65-F5344CB8AC3E}">
        <p14:creationId xmlns:p14="http://schemas.microsoft.com/office/powerpoint/2010/main" val="397488310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157470" y="973931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2C7931A-46AD-425D-B7E4-0D496A1D6D63}" type="slidenum">
              <a:rPr lang="en-US" smtClean="0"/>
              <a:t>‹#›</a:t>
            </a:fld>
            <a:endParaRPr lang="en-US"/>
          </a:p>
        </p:txBody>
      </p:sp>
    </p:spTree>
    <p:extLst>
      <p:ext uri="{BB962C8B-B14F-4D97-AF65-F5344CB8AC3E}">
        <p14:creationId xmlns:p14="http://schemas.microsoft.com/office/powerpoint/2010/main" val="14442348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8288000" cy="10287000"/>
          </a:xfrm>
          <a:prstGeom prst="rect">
            <a:avLst/>
          </a:prstGeom>
        </p:spPr>
      </p:pic>
      <p:sp>
        <p:nvSpPr>
          <p:cNvPr id="2" name="Holder 2"/>
          <p:cNvSpPr>
            <a:spLocks noGrp="1"/>
          </p:cNvSpPr>
          <p:nvPr>
            <p:ph type="title"/>
          </p:nvPr>
        </p:nvSpPr>
        <p:spPr>
          <a:xfrm>
            <a:off x="1375409" y="1006174"/>
            <a:ext cx="15017115" cy="677108"/>
          </a:xfrm>
          <a:prstGeom prst="rect">
            <a:avLst/>
          </a:prstGeom>
        </p:spPr>
        <p:txBody>
          <a:bodyPr wrap="square" lIns="0" tIns="0" rIns="0" bIns="0">
            <a:spAutoFit/>
          </a:bodyPr>
          <a:lstStyle>
            <a:lvl1pPr>
              <a:defRPr sz="4400" b="1" i="0">
                <a:solidFill>
                  <a:schemeClr val="bg1"/>
                </a:solidFill>
                <a:latin typeface="Industry Black"/>
                <a:cs typeface="Industry Black"/>
              </a:defRPr>
            </a:lvl1pPr>
          </a:lstStyle>
          <a:p>
            <a:endParaRPr/>
          </a:p>
        </p:txBody>
      </p:sp>
      <p:sp>
        <p:nvSpPr>
          <p:cNvPr id="3" name="Holder 3"/>
          <p:cNvSpPr>
            <a:spLocks noGrp="1"/>
          </p:cNvSpPr>
          <p:nvPr>
            <p:ph type="body" idx="1"/>
          </p:nvPr>
        </p:nvSpPr>
        <p:spPr>
          <a:xfrm>
            <a:off x="2745611" y="2343914"/>
            <a:ext cx="10788968" cy="307777"/>
          </a:xfrm>
          <a:prstGeom prst="rect">
            <a:avLst/>
          </a:prstGeom>
        </p:spPr>
        <p:txBody>
          <a:bodyPr wrap="square" lIns="0" tIns="0" rIns="0" bIns="0">
            <a:spAutoFit/>
          </a:bodyPr>
          <a:lstStyle>
            <a:lvl1pPr>
              <a:defRPr sz="2000" b="0" i="0">
                <a:solidFill>
                  <a:schemeClr val="bg1"/>
                </a:solidFill>
                <a:latin typeface="Industry Book"/>
                <a:cs typeface="Industry Book"/>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877526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4216" y="411957"/>
            <a:ext cx="13719570" cy="1531143"/>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2284216" y="2857500"/>
            <a:ext cx="13719573" cy="6400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2284215" y="9601202"/>
            <a:ext cx="9489370" cy="414339"/>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12116574" y="9601202"/>
            <a:ext cx="1866275" cy="414339"/>
          </a:xfrm>
          <a:prstGeom prst="rect">
            <a:avLst/>
          </a:prstGeom>
        </p:spPr>
        <p:txBody>
          <a:bodyPr vert="horz" lIns="91440" tIns="45720" rIns="91440" bIns="45720" rtlCol="0" anchor="ctr"/>
          <a:lstStyle>
            <a:lvl1pPr algn="r">
              <a:defRPr sz="1800">
                <a:solidFill>
                  <a:schemeClr val="tx1">
                    <a:tint val="75000"/>
                  </a:schemeClr>
                </a:solidFill>
              </a:defRPr>
            </a:lvl1pPr>
          </a:lstStyle>
          <a:p>
            <a:fld id="{9AFE8FB1-0A7A-443E-AAF7-31D4FA1AA312}" type="datetimeFigureOut">
              <a:rPr lang="en-US" smtClean="0"/>
              <a:pPr/>
              <a:t>2/27/2024</a:t>
            </a:fld>
            <a:endParaRPr lang="en-US" dirty="0"/>
          </a:p>
        </p:txBody>
      </p:sp>
      <p:sp>
        <p:nvSpPr>
          <p:cNvPr id="6" name="Slide Number Placeholder 5"/>
          <p:cNvSpPr>
            <a:spLocks noGrp="1"/>
          </p:cNvSpPr>
          <p:nvPr>
            <p:ph type="sldNum" sz="quarter" idx="4"/>
          </p:nvPr>
        </p:nvSpPr>
        <p:spPr>
          <a:xfrm>
            <a:off x="14288839" y="9601202"/>
            <a:ext cx="1714950" cy="414339"/>
          </a:xfrm>
          <a:prstGeom prst="rect">
            <a:avLst/>
          </a:prstGeom>
        </p:spPr>
        <p:txBody>
          <a:bodyPr vert="horz" lIns="91440" tIns="45720" rIns="91440" bIns="45720" rtlCol="0" anchor="ctr"/>
          <a:lstStyle>
            <a:lvl1pPr algn="r">
              <a:defRPr sz="1800">
                <a:solidFill>
                  <a:schemeClr val="tx1">
                    <a:tint val="75000"/>
                  </a:schemeClr>
                </a:solidFill>
              </a:defRPr>
            </a:lvl1pPr>
          </a:lstStyle>
          <a:p>
            <a:fld id="{25BA54BD-C84D-46CE-8B72-31BFB26ABA43}" type="slidenum">
              <a:rPr lang="en-US" smtClean="0"/>
              <a:pPr/>
              <a:t>‹#›</a:t>
            </a:fld>
            <a:endParaRPr lang="en-US"/>
          </a:p>
        </p:txBody>
      </p:sp>
      <p:sp>
        <p:nvSpPr>
          <p:cNvPr id="8" name="TextBox 7">
            <a:extLst>
              <a:ext uri="{FF2B5EF4-FFF2-40B4-BE49-F238E27FC236}">
                <a16:creationId xmlns:a16="http://schemas.microsoft.com/office/drawing/2014/main" id="{2A09282B-CE91-6A66-38A9-50DD6ACEFDD9}"/>
              </a:ext>
            </a:extLst>
          </p:cNvPr>
          <p:cNvSpPr txBox="1"/>
          <p:nvPr userDrawn="1">
            <p:extLst>
              <p:ext uri="{1162E1C5-73C7-4A58-AE30-91384D911F3F}">
                <p184:classification xmlns:p184="http://schemas.microsoft.com/office/powerpoint/2018/4/main" val="hdr"/>
              </p:ext>
            </p:extLst>
          </p:nvPr>
        </p:nvSpPr>
        <p:spPr>
          <a:xfrm>
            <a:off x="8574733" y="95251"/>
            <a:ext cx="1181408" cy="230832"/>
          </a:xfrm>
          <a:prstGeom prst="rect">
            <a:avLst/>
          </a:prstGeom>
        </p:spPr>
        <p:txBody>
          <a:bodyPr horzOverflow="overflow" lIns="0" tIns="0" rIns="0" bIns="0">
            <a:spAutoFit/>
          </a:bodyPr>
          <a:lstStyle/>
          <a:p>
            <a:pPr algn="l"/>
            <a:r>
              <a:rPr lang="en-US" sz="1500">
                <a:solidFill>
                  <a:srgbClr val="737373"/>
                </a:solidFill>
                <a:latin typeface="Calibri" panose="020F0502020204030204" pitchFamily="34" charset="0"/>
                <a:cs typeface="Calibri" panose="020F0502020204030204" pitchFamily="34" charset="0"/>
              </a:rPr>
              <a:t>Serco Business</a:t>
            </a:r>
          </a:p>
        </p:txBody>
      </p:sp>
    </p:spTree>
    <p:extLst>
      <p:ext uri="{BB962C8B-B14F-4D97-AF65-F5344CB8AC3E}">
        <p14:creationId xmlns:p14="http://schemas.microsoft.com/office/powerpoint/2010/main" val="3941022541"/>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411480" indent="-411480" algn="l" defTabSz="1371600" rtl="0" eaLnBrk="1" latinLnBrk="0" hangingPunct="1">
        <a:lnSpc>
          <a:spcPct val="90000"/>
        </a:lnSpc>
        <a:spcBef>
          <a:spcPts val="2700"/>
        </a:spcBef>
        <a:buSzPct val="100000"/>
        <a:buFont typeface="Arial" pitchFamily="34" charset="0"/>
        <a:buChar char="▪"/>
        <a:defRPr sz="3600" kern="1200">
          <a:solidFill>
            <a:schemeClr val="tx1"/>
          </a:solidFill>
          <a:latin typeface="+mn-lt"/>
          <a:ea typeface="+mn-ea"/>
          <a:cs typeface="+mn-cs"/>
        </a:defRPr>
      </a:lvl1pPr>
      <a:lvl2pPr marL="864108" indent="-411480" algn="l" defTabSz="1371600" rtl="0" eaLnBrk="1" latinLnBrk="0" hangingPunct="1">
        <a:lnSpc>
          <a:spcPct val="90000"/>
        </a:lnSpc>
        <a:spcBef>
          <a:spcPts val="900"/>
        </a:spcBef>
        <a:buSzPct val="100000"/>
        <a:buFont typeface="Consolas" pitchFamily="49" charset="0"/>
        <a:buChar char="–"/>
        <a:defRPr sz="3000" kern="1200">
          <a:solidFill>
            <a:schemeClr val="tx1"/>
          </a:solidFill>
          <a:latin typeface="+mn-lt"/>
          <a:ea typeface="+mn-ea"/>
          <a:cs typeface="+mn-cs"/>
        </a:defRPr>
      </a:lvl2pPr>
      <a:lvl3pPr marL="1207008" indent="-342900" algn="l" defTabSz="1371600" rtl="0" eaLnBrk="1" latinLnBrk="0" hangingPunct="1">
        <a:lnSpc>
          <a:spcPct val="90000"/>
        </a:lnSpc>
        <a:spcBef>
          <a:spcPts val="900"/>
        </a:spcBef>
        <a:buSzPct val="100000"/>
        <a:buFont typeface="Arial" pitchFamily="34" charset="0"/>
        <a:buChar char="▪"/>
        <a:defRPr sz="2700" kern="1200">
          <a:solidFill>
            <a:schemeClr val="tx1"/>
          </a:solidFill>
          <a:latin typeface="+mn-lt"/>
          <a:ea typeface="+mn-ea"/>
          <a:cs typeface="+mn-cs"/>
        </a:defRPr>
      </a:lvl3pPr>
      <a:lvl4pPr marL="1549908" indent="-342900" algn="l" defTabSz="1371600" rtl="0" eaLnBrk="1" latinLnBrk="0" hangingPunct="1">
        <a:lnSpc>
          <a:spcPct val="90000"/>
        </a:lnSpc>
        <a:spcBef>
          <a:spcPts val="900"/>
        </a:spcBef>
        <a:buSzPct val="100000"/>
        <a:buFont typeface="Consolas" pitchFamily="49" charset="0"/>
        <a:buChar char="–"/>
        <a:defRPr sz="2400" kern="1200">
          <a:solidFill>
            <a:schemeClr val="tx1"/>
          </a:solidFill>
          <a:latin typeface="+mn-lt"/>
          <a:ea typeface="+mn-ea"/>
          <a:cs typeface="+mn-cs"/>
        </a:defRPr>
      </a:lvl4pPr>
      <a:lvl5pPr marL="1892808" indent="-342900" algn="l" defTabSz="1371600" rtl="0" eaLnBrk="1" latinLnBrk="0" hangingPunct="1">
        <a:lnSpc>
          <a:spcPct val="90000"/>
        </a:lnSpc>
        <a:spcBef>
          <a:spcPts val="900"/>
        </a:spcBef>
        <a:buSzPct val="100000"/>
        <a:buFont typeface="Arial" pitchFamily="34" charset="0"/>
        <a:buChar char="▪"/>
        <a:defRPr sz="2400" kern="1200">
          <a:solidFill>
            <a:schemeClr val="tx1"/>
          </a:solidFill>
          <a:latin typeface="+mn-lt"/>
          <a:ea typeface="+mn-ea"/>
          <a:cs typeface="+mn-cs"/>
        </a:defRPr>
      </a:lvl5pPr>
      <a:lvl6pPr marL="2235708" indent="-342900" algn="l" defTabSz="1371600" rtl="0" eaLnBrk="1" latinLnBrk="0" hangingPunct="1">
        <a:lnSpc>
          <a:spcPct val="90000"/>
        </a:lnSpc>
        <a:spcBef>
          <a:spcPts val="900"/>
        </a:spcBef>
        <a:buSzPct val="100000"/>
        <a:buFont typeface="Consolas" pitchFamily="49" charset="0"/>
        <a:buChar char="–"/>
        <a:defRPr sz="2400" kern="1200">
          <a:solidFill>
            <a:schemeClr val="tx1"/>
          </a:solidFill>
          <a:latin typeface="+mn-lt"/>
          <a:ea typeface="+mn-ea"/>
          <a:cs typeface="+mn-cs"/>
        </a:defRPr>
      </a:lvl6pPr>
      <a:lvl7pPr marL="2578608" indent="-342900" algn="l" defTabSz="1371600" rtl="0" eaLnBrk="1" latinLnBrk="0" hangingPunct="1">
        <a:lnSpc>
          <a:spcPct val="90000"/>
        </a:lnSpc>
        <a:spcBef>
          <a:spcPts val="900"/>
        </a:spcBef>
        <a:buSzPct val="100000"/>
        <a:buFont typeface="Arial" pitchFamily="34" charset="0"/>
        <a:buChar char="▪"/>
        <a:defRPr sz="2400" kern="1200">
          <a:solidFill>
            <a:schemeClr val="tx1"/>
          </a:solidFill>
          <a:latin typeface="+mn-lt"/>
          <a:ea typeface="+mn-ea"/>
          <a:cs typeface="+mn-cs"/>
        </a:defRPr>
      </a:lvl7pPr>
      <a:lvl8pPr marL="2921508" indent="-342900" algn="l" defTabSz="1371600" rtl="0" eaLnBrk="1" latinLnBrk="0" hangingPunct="1">
        <a:lnSpc>
          <a:spcPct val="90000"/>
        </a:lnSpc>
        <a:spcBef>
          <a:spcPts val="900"/>
        </a:spcBef>
        <a:buSzPct val="100000"/>
        <a:buFont typeface="Consolas" pitchFamily="49" charset="0"/>
        <a:buChar char="–"/>
        <a:defRPr sz="2400" kern="1200">
          <a:solidFill>
            <a:schemeClr val="tx1"/>
          </a:solidFill>
          <a:latin typeface="+mn-lt"/>
          <a:ea typeface="+mn-ea"/>
          <a:cs typeface="+mn-cs"/>
        </a:defRPr>
      </a:lvl8pPr>
      <a:lvl9pPr marL="3264408" indent="-342900" algn="l" defTabSz="1371600" rtl="0" eaLnBrk="1" latinLnBrk="0" hangingPunct="1">
        <a:lnSpc>
          <a:spcPct val="90000"/>
        </a:lnSpc>
        <a:spcBef>
          <a:spcPts val="900"/>
        </a:spcBef>
        <a:buSzPct val="100000"/>
        <a:buFont typeface="Arial" pitchFamily="34" charset="0"/>
        <a:buChar char="▪"/>
        <a:defRPr sz="2400" kern="1200">
          <a:solidFill>
            <a:schemeClr val="tx1"/>
          </a:solidFill>
          <a:latin typeface="+mn-lt"/>
          <a:ea typeface="+mn-ea"/>
          <a:cs typeface="+mn-cs"/>
        </a:defRPr>
      </a:lvl9pPr>
    </p:bodyStyle>
    <p:otherStyle>
      <a:defPPr>
        <a:defRP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839" y="798826"/>
            <a:ext cx="13575030" cy="492443"/>
          </a:xfrm>
          <a:prstGeom prst="rect">
            <a:avLst/>
          </a:prstGeom>
        </p:spPr>
        <p:txBody>
          <a:bodyPr wrap="square" lIns="0" tIns="0" rIns="0" bIns="0">
            <a:spAutoFit/>
          </a:bodyPr>
          <a:lstStyle>
            <a:lvl1pPr>
              <a:defRPr sz="3200" b="0" i="0">
                <a:solidFill>
                  <a:srgbClr val="016FDC"/>
                </a:solidFill>
                <a:latin typeface="Arial Black"/>
                <a:cs typeface="Arial Black"/>
              </a:defRPr>
            </a:lvl1pPr>
          </a:lstStyle>
          <a:p>
            <a:endParaRPr/>
          </a:p>
        </p:txBody>
      </p:sp>
      <p:sp>
        <p:nvSpPr>
          <p:cNvPr id="3" name="Holder 3"/>
          <p:cNvSpPr>
            <a:spLocks noGrp="1"/>
          </p:cNvSpPr>
          <p:nvPr>
            <p:ph type="body" idx="1"/>
          </p:nvPr>
        </p:nvSpPr>
        <p:spPr>
          <a:xfrm>
            <a:off x="1005837" y="2112254"/>
            <a:ext cx="16097250" cy="307777"/>
          </a:xfrm>
          <a:prstGeom prst="rect">
            <a:avLst/>
          </a:prstGeom>
        </p:spPr>
        <p:txBody>
          <a:bodyPr wrap="square" lIns="0" tIns="0" rIns="0" bIns="0">
            <a:spAutoFit/>
          </a:bodyPr>
          <a:lstStyle>
            <a:lvl1pPr>
              <a:defRPr sz="2000" b="0" i="0" u="heavy">
                <a:solidFill>
                  <a:srgbClr val="0070DC"/>
                </a:solidFill>
                <a:latin typeface="Calibri"/>
                <a:cs typeface="Calibri"/>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a:xfrm>
            <a:off x="17095662" y="9796581"/>
            <a:ext cx="238125" cy="415498"/>
          </a:xfrm>
          <a:prstGeom prst="rect">
            <a:avLst/>
          </a:prstGeom>
        </p:spPr>
        <p:txBody>
          <a:bodyPr wrap="square" lIns="0" tIns="0" rIns="0" bIns="0">
            <a:spAutoFit/>
          </a:bodyPr>
          <a:lstStyle>
            <a:lvl1pPr>
              <a:defRPr sz="1350" b="0" i="0">
                <a:solidFill>
                  <a:srgbClr val="016FDC"/>
                </a:solidFill>
                <a:latin typeface="Calibri"/>
                <a:cs typeface="Calibri"/>
              </a:defRPr>
            </a:lvl1pPr>
          </a:lstStyle>
          <a:p>
            <a:pPr marL="57150">
              <a:spcBef>
                <a:spcPts val="188"/>
              </a:spcBef>
            </a:pPr>
            <a:fld id="{81D60167-4931-47E6-BA6A-407CBD079E47}" type="slidenum">
              <a:rPr lang="en-US" spc="68" smtClean="0">
                <a:solidFill>
                  <a:srgbClr val="FFFFFF"/>
                </a:solidFill>
              </a:rPr>
              <a:pPr marL="57150">
                <a:spcBef>
                  <a:spcPts val="188"/>
                </a:spcBef>
              </a:pPr>
              <a:t>‹#›</a:t>
            </a:fld>
            <a:endParaRPr lang="en-US" spc="68" dirty="0">
              <a:solidFill>
                <a:srgbClr val="FFFFFF"/>
              </a:solidFill>
            </a:endParaRPr>
          </a:p>
        </p:txBody>
      </p:sp>
    </p:spTree>
    <p:extLst>
      <p:ext uri="{BB962C8B-B14F-4D97-AF65-F5344CB8AC3E}">
        <p14:creationId xmlns:p14="http://schemas.microsoft.com/office/powerpoint/2010/main" val="195359038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8986838"/>
            <a:ext cx="18288000" cy="1300161"/>
          </a:xfrm>
          <a:prstGeom prst="rect">
            <a:avLst/>
          </a:prstGeom>
          <a:blipFill>
            <a:blip r:embed="rId7" cstate="print"/>
            <a:stretch>
              <a:fillRect/>
            </a:stretch>
          </a:blipFill>
        </p:spPr>
        <p:txBody>
          <a:bodyPr wrap="square" lIns="0" tIns="0" rIns="0" bIns="0" rtlCol="0"/>
          <a:lstStyle/>
          <a:p>
            <a:endParaRPr sz="2700"/>
          </a:p>
        </p:txBody>
      </p:sp>
      <p:sp>
        <p:nvSpPr>
          <p:cNvPr id="17" name="bk object 17"/>
          <p:cNvSpPr/>
          <p:nvPr/>
        </p:nvSpPr>
        <p:spPr>
          <a:xfrm>
            <a:off x="0" y="3"/>
            <a:ext cx="18288000" cy="1300158"/>
          </a:xfrm>
          <a:prstGeom prst="rect">
            <a:avLst/>
          </a:prstGeom>
          <a:blipFill>
            <a:blip r:embed="rId8" cstate="print"/>
            <a:stretch>
              <a:fillRect/>
            </a:stretch>
          </a:blipFill>
        </p:spPr>
        <p:txBody>
          <a:bodyPr wrap="square" lIns="0" tIns="0" rIns="0" bIns="0" rtlCol="0"/>
          <a:lstStyle/>
          <a:p>
            <a:endParaRPr sz="2700"/>
          </a:p>
        </p:txBody>
      </p:sp>
      <p:sp>
        <p:nvSpPr>
          <p:cNvPr id="18" name="bk object 18"/>
          <p:cNvSpPr/>
          <p:nvPr/>
        </p:nvSpPr>
        <p:spPr>
          <a:xfrm>
            <a:off x="0" y="1485900"/>
            <a:ext cx="4546600" cy="6858000"/>
          </a:xfrm>
          <a:prstGeom prst="rect">
            <a:avLst/>
          </a:prstGeom>
          <a:blipFill>
            <a:blip r:embed="rId9" cstate="print"/>
            <a:stretch>
              <a:fillRect/>
            </a:stretch>
          </a:blipFill>
        </p:spPr>
        <p:txBody>
          <a:bodyPr wrap="square" lIns="0" tIns="0" rIns="0" bIns="0" rtlCol="0"/>
          <a:lstStyle/>
          <a:p>
            <a:endParaRPr sz="2700"/>
          </a:p>
        </p:txBody>
      </p:sp>
      <p:sp>
        <p:nvSpPr>
          <p:cNvPr id="2" name="Holder 2"/>
          <p:cNvSpPr>
            <a:spLocks noGrp="1"/>
          </p:cNvSpPr>
          <p:nvPr>
            <p:ph type="title"/>
          </p:nvPr>
        </p:nvSpPr>
        <p:spPr>
          <a:xfrm>
            <a:off x="5620703" y="1081278"/>
            <a:ext cx="7046594"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1529081" y="2202942"/>
            <a:ext cx="15229838"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861050" y="9707117"/>
            <a:ext cx="6568440" cy="320601"/>
          </a:xfrm>
          <a:prstGeom prst="rect">
            <a:avLst/>
          </a:prstGeom>
        </p:spPr>
        <p:txBody>
          <a:bodyPr wrap="square" lIns="0" tIns="0" rIns="0" bIns="0">
            <a:spAutoFit/>
          </a:bodyPr>
          <a:lstStyle>
            <a:lvl1pPr>
              <a:defRPr sz="2400" b="0" i="0">
                <a:solidFill>
                  <a:schemeClr val="bg1"/>
                </a:solidFill>
                <a:latin typeface="Arial"/>
                <a:cs typeface="Arial"/>
              </a:defRPr>
            </a:lvl1pPr>
          </a:lstStyle>
          <a:p>
            <a:pPr marL="19050">
              <a:lnSpc>
                <a:spcPts val="2453"/>
              </a:lnSpc>
            </a:pPr>
            <a:r>
              <a:rPr lang="en-US" spc="23"/>
              <a:t>WHERE </a:t>
            </a:r>
            <a:r>
              <a:rPr lang="en-US" spc="38"/>
              <a:t>MEMBERSHIP</a:t>
            </a:r>
            <a:r>
              <a:rPr lang="en-US" spc="-30"/>
              <a:t> </a:t>
            </a:r>
            <a:r>
              <a:rPr lang="en-US" spc="-8"/>
              <a:t>MATTERS</a:t>
            </a:r>
            <a:endParaRPr lang="en-US" spc="-8" dirty="0"/>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2/27/2024</a:t>
            </a:fld>
            <a:endParaRPr lang="en-US"/>
          </a:p>
        </p:txBody>
      </p:sp>
      <p:sp>
        <p:nvSpPr>
          <p:cNvPr id="6" name="Holder 6"/>
          <p:cNvSpPr>
            <a:spLocks noGrp="1"/>
          </p:cNvSpPr>
          <p:nvPr>
            <p:ph type="sldNum" sz="quarter" idx="7"/>
          </p:nvPr>
        </p:nvSpPr>
        <p:spPr>
          <a:xfrm>
            <a:off x="17480281" y="9890635"/>
            <a:ext cx="491490" cy="1051570"/>
          </a:xfrm>
          <a:prstGeom prst="rect">
            <a:avLst/>
          </a:prstGeom>
        </p:spPr>
        <p:txBody>
          <a:bodyPr wrap="square" lIns="0" tIns="0" rIns="0" bIns="0">
            <a:spAutoFit/>
          </a:bodyPr>
          <a:lstStyle>
            <a:lvl1pPr>
              <a:defRPr sz="3600" b="0" i="0">
                <a:solidFill>
                  <a:schemeClr val="tx1"/>
                </a:solidFill>
                <a:latin typeface="Arial"/>
                <a:cs typeface="Arial"/>
              </a:defRPr>
            </a:lvl1pPr>
          </a:lstStyle>
          <a:p>
            <a:pPr marL="57150">
              <a:lnSpc>
                <a:spcPts val="4133"/>
              </a:lnSpc>
            </a:pPr>
            <a:fld id="{81D60167-4931-47E6-BA6A-407CBD079E47}" type="slidenum">
              <a:rPr lang="en-US" smtClean="0"/>
              <a:pPr marL="57150">
                <a:lnSpc>
                  <a:spcPts val="4133"/>
                </a:lnSpc>
              </a:pPr>
              <a:t>‹#›</a:t>
            </a:fld>
            <a:endParaRPr lang="en-US" dirty="0"/>
          </a:p>
        </p:txBody>
      </p:sp>
    </p:spTree>
    <p:extLst>
      <p:ext uri="{BB962C8B-B14F-4D97-AF65-F5344CB8AC3E}">
        <p14:creationId xmlns:p14="http://schemas.microsoft.com/office/powerpoint/2010/main" val="226892833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20000"/>
            <a:ext cx="17041200" cy="1215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3400" y="2459750"/>
            <a:ext cx="17041200" cy="6678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6920862" y="9302380"/>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lt1"/>
                </a:solidFill>
                <a:latin typeface="Roboto"/>
                <a:ea typeface="Roboto"/>
                <a:cs typeface="Roboto"/>
                <a:sym typeface="Roboto"/>
              </a:defRPr>
            </a:lvl1pPr>
            <a:lvl2pPr lvl="1" algn="r">
              <a:buNone/>
              <a:defRPr sz="2000">
                <a:solidFill>
                  <a:schemeClr val="lt1"/>
                </a:solidFill>
                <a:latin typeface="Roboto"/>
                <a:ea typeface="Roboto"/>
                <a:cs typeface="Roboto"/>
                <a:sym typeface="Roboto"/>
              </a:defRPr>
            </a:lvl2pPr>
            <a:lvl3pPr lvl="2" algn="r">
              <a:buNone/>
              <a:defRPr sz="2000">
                <a:solidFill>
                  <a:schemeClr val="lt1"/>
                </a:solidFill>
                <a:latin typeface="Roboto"/>
                <a:ea typeface="Roboto"/>
                <a:cs typeface="Roboto"/>
                <a:sym typeface="Roboto"/>
              </a:defRPr>
            </a:lvl3pPr>
            <a:lvl4pPr lvl="3" algn="r">
              <a:buNone/>
              <a:defRPr sz="2000">
                <a:solidFill>
                  <a:schemeClr val="lt1"/>
                </a:solidFill>
                <a:latin typeface="Roboto"/>
                <a:ea typeface="Roboto"/>
                <a:cs typeface="Roboto"/>
                <a:sym typeface="Roboto"/>
              </a:defRPr>
            </a:lvl4pPr>
            <a:lvl5pPr lvl="4" algn="r">
              <a:buNone/>
              <a:defRPr sz="2000">
                <a:solidFill>
                  <a:schemeClr val="lt1"/>
                </a:solidFill>
                <a:latin typeface="Roboto"/>
                <a:ea typeface="Roboto"/>
                <a:cs typeface="Roboto"/>
                <a:sym typeface="Roboto"/>
              </a:defRPr>
            </a:lvl5pPr>
            <a:lvl6pPr lvl="5" algn="r">
              <a:buNone/>
              <a:defRPr sz="2000">
                <a:solidFill>
                  <a:schemeClr val="lt1"/>
                </a:solidFill>
                <a:latin typeface="Roboto"/>
                <a:ea typeface="Roboto"/>
                <a:cs typeface="Roboto"/>
                <a:sym typeface="Roboto"/>
              </a:defRPr>
            </a:lvl6pPr>
            <a:lvl7pPr lvl="6" algn="r">
              <a:buNone/>
              <a:defRPr sz="2000">
                <a:solidFill>
                  <a:schemeClr val="lt1"/>
                </a:solidFill>
                <a:latin typeface="Roboto"/>
                <a:ea typeface="Roboto"/>
                <a:cs typeface="Roboto"/>
                <a:sym typeface="Roboto"/>
              </a:defRPr>
            </a:lvl7pPr>
            <a:lvl8pPr lvl="7" algn="r">
              <a:buNone/>
              <a:defRPr sz="2000">
                <a:solidFill>
                  <a:schemeClr val="lt1"/>
                </a:solidFill>
                <a:latin typeface="Roboto"/>
                <a:ea typeface="Roboto"/>
                <a:cs typeface="Roboto"/>
                <a:sym typeface="Roboto"/>
              </a:defRPr>
            </a:lvl8pPr>
            <a:lvl9pPr lvl="8" algn="r">
              <a:buNone/>
              <a:defRPr sz="2000">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7138117"/>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cbo.gov/publication/59288" TargetMode="External"/><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hyperlink" Target="https://www.congress.gov/congressional-report/118th-congress/house-report/149/1" TargetMode="External"/><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s>
</file>

<file path=ppt/slides/_rels/slide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36.svg"/><Relationship Id="rId9" Type="http://schemas.openxmlformats.org/officeDocument/2006/relationships/image" Target="../media/image45.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66f4-NKEYz4" TargetMode="Externa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5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56.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6.xml"/><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55.png"/><Relationship Id="rId1" Type="http://schemas.openxmlformats.org/officeDocument/2006/relationships/slideLayout" Target="../slideLayouts/slideLayout5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56.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hyperlink" Target="https://walmart.org/what-we-do/strengthening-community/spark-good" TargetMode="External"/><Relationship Id="rId3" Type="http://schemas.openxmlformats.org/officeDocument/2006/relationships/image" Target="../media/image9.png"/><Relationship Id="rId7" Type="http://schemas.openxmlformats.org/officeDocument/2006/relationships/hyperlink" Target="https://walmart.org/" TargetMode="External"/><Relationship Id="rId2" Type="http://schemas.openxmlformats.org/officeDocument/2006/relationships/image" Target="../media/image55.png"/><Relationship Id="rId1" Type="http://schemas.openxmlformats.org/officeDocument/2006/relationships/slideLayout" Target="../slideLayouts/slideLayout56.xml"/><Relationship Id="rId6" Type="http://schemas.openxmlformats.org/officeDocument/2006/relationships/hyperlink" Target="https://corporate.walmart.com/suppliers/supplier-inclusion" TargetMode="External"/><Relationship Id="rId5" Type="http://schemas.openxmlformats.org/officeDocument/2006/relationships/hyperlink" Target="https://walmart.com/veterans" TargetMode="External"/><Relationship Id="rId4" Type="http://schemas.openxmlformats.org/officeDocument/2006/relationships/hyperlink" Target="https://walmartfindafuture.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0.xml"/><Relationship Id="rId4" Type="http://schemas.openxmlformats.org/officeDocument/2006/relationships/image" Target="../media/image76.jp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jp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40.xml"/><Relationship Id="rId4" Type="http://schemas.openxmlformats.org/officeDocument/2006/relationships/image" Target="../media/image76.jp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40.xml"/><Relationship Id="rId4" Type="http://schemas.openxmlformats.org/officeDocument/2006/relationships/image" Target="../media/image76.jpg"/></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hyperlink" Target="https://eangus.org/resolutions-submission-form/" TargetMode="Externa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eangus.org/resolutions-submission-form/" TargetMode="Externa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3" Type="http://schemas.openxmlformats.org/officeDocument/2006/relationships/hyperlink" Target="https://waysandmeans.house.gov/committee-jurisdiction/#:~:text=%E2%80%93The%20Committee%20on%20Ways%20and,debt%20of%20the%20United%20States." TargetMode="External"/><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hyperlink" Target="https://www.ssa.gov/OP_Home/ssact/ssact-toc.htm"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0700" y="914402"/>
            <a:ext cx="7133538" cy="2205038"/>
          </a:xfrm>
        </p:spPr>
        <p:txBody>
          <a:bodyPr/>
          <a:lstStyle/>
          <a:p>
            <a:r>
              <a:rPr lang="en-US" sz="10800" b="1" dirty="0">
                <a:latin typeface="Century Schoolbook"/>
              </a:rPr>
              <a:t>EANGUS</a:t>
            </a:r>
            <a:r>
              <a:rPr lang="en-US" sz="10800" b="1" dirty="0"/>
              <a:t> </a:t>
            </a:r>
          </a:p>
        </p:txBody>
      </p:sp>
      <p:sp>
        <p:nvSpPr>
          <p:cNvPr id="8" name="Rectangle 7"/>
          <p:cNvSpPr/>
          <p:nvPr/>
        </p:nvSpPr>
        <p:spPr>
          <a:xfrm>
            <a:off x="5181600" y="8115302"/>
            <a:ext cx="8001000" cy="507831"/>
          </a:xfrm>
          <a:prstGeom prst="rect">
            <a:avLst/>
          </a:prstGeom>
        </p:spPr>
        <p:txBody>
          <a:bodyPr wrap="square">
            <a:spAutoFit/>
          </a:bodyPr>
          <a:lstStyle/>
          <a:p>
            <a:pPr algn="ctr"/>
            <a:r>
              <a:rPr lang="en-US" sz="2700" b="1" dirty="0"/>
              <a:t>2024 LEGISLATIVE WORKSHOP</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9400" y="2857500"/>
            <a:ext cx="5029200" cy="5029200"/>
          </a:xfrm>
          <a:prstGeom prst="rect">
            <a:avLst/>
          </a:prstGeom>
        </p:spPr>
      </p:pic>
    </p:spTree>
    <p:extLst>
      <p:ext uri="{BB962C8B-B14F-4D97-AF65-F5344CB8AC3E}">
        <p14:creationId xmlns:p14="http://schemas.microsoft.com/office/powerpoint/2010/main" val="138260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1F447-5D52-3EDD-C28B-3DDAF614478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5886E1-A405-1723-40BF-B047AD4B460D}"/>
              </a:ext>
            </a:extLst>
          </p:cNvPr>
          <p:cNvSpPr>
            <a:spLocks noGrp="1"/>
          </p:cNvSpPr>
          <p:nvPr>
            <p:ph type="subTitle" idx="1"/>
          </p:nvPr>
        </p:nvSpPr>
        <p:spPr>
          <a:xfrm>
            <a:off x="3238500" y="1943100"/>
            <a:ext cx="11772900" cy="6400800"/>
          </a:xfrm>
        </p:spPr>
        <p:txBody>
          <a:bodyPr/>
          <a:lstStyle/>
          <a:p>
            <a:r>
              <a:rPr lang="en-US" sz="5400" b="1" dirty="0">
                <a:solidFill>
                  <a:schemeClr val="tx1"/>
                </a:solidFill>
              </a:rPr>
              <a:t> 2024 Legislative Workshop</a:t>
            </a:r>
          </a:p>
          <a:p>
            <a:endParaRPr lang="en-US" sz="5400" b="1" dirty="0">
              <a:solidFill>
                <a:schemeClr val="tx1"/>
              </a:solidFill>
            </a:endParaRPr>
          </a:p>
          <a:p>
            <a:endParaRPr lang="en-US" sz="5400" b="1" dirty="0">
              <a:solidFill>
                <a:schemeClr val="tx1"/>
              </a:solidFill>
            </a:endParaRPr>
          </a:p>
          <a:p>
            <a:r>
              <a:rPr lang="en-US" sz="6000" b="1" dirty="0">
                <a:solidFill>
                  <a:schemeClr val="tx1"/>
                </a:solidFill>
                <a:latin typeface="Arial" panose="020B0604020202020204" pitchFamily="34" charset="0"/>
                <a:cs typeface="Arial" panose="020B0604020202020204" pitchFamily="34" charset="0"/>
              </a:rPr>
              <a:t>National Office Update</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Jeff Frisby, Executive Director</a:t>
            </a:r>
            <a:endParaRPr lang="en-US" sz="3000" b="1" dirty="0">
              <a:solidFill>
                <a:schemeClr val="tx1"/>
              </a:solidFill>
            </a:endParaRPr>
          </a:p>
        </p:txBody>
      </p:sp>
      <p:pic>
        <p:nvPicPr>
          <p:cNvPr id="2" name="Picture 1">
            <a:extLst>
              <a:ext uri="{FF2B5EF4-FFF2-40B4-BE49-F238E27FC236}">
                <a16:creationId xmlns:a16="http://schemas.microsoft.com/office/drawing/2014/main" id="{48A99B4D-ECEB-02F8-B1CA-61A587A31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7400" y="6743700"/>
            <a:ext cx="1943100" cy="1943100"/>
          </a:xfrm>
          <a:prstGeom prst="rect">
            <a:avLst/>
          </a:prstGeom>
        </p:spPr>
      </p:pic>
    </p:spTree>
    <p:extLst>
      <p:ext uri="{BB962C8B-B14F-4D97-AF65-F5344CB8AC3E}">
        <p14:creationId xmlns:p14="http://schemas.microsoft.com/office/powerpoint/2010/main" val="39420151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body" idx="1"/>
          </p:nvPr>
        </p:nvSpPr>
        <p:spPr>
          <a:xfrm>
            <a:off x="623400" y="2931608"/>
            <a:ext cx="5616000" cy="6206400"/>
          </a:xfrm>
          <a:prstGeom prst="rect">
            <a:avLst/>
          </a:prstGeom>
        </p:spPr>
        <p:txBody>
          <a:bodyPr spcFirstLastPara="1" wrap="square" lIns="182850" tIns="182850" rIns="182850" bIns="182850" anchor="t" anchorCtr="0">
            <a:normAutofit/>
          </a:bodyPr>
          <a:lstStyle/>
          <a:p>
            <a:pPr marL="0" indent="0">
              <a:spcAft>
                <a:spcPts val="2400"/>
              </a:spcAft>
              <a:buNone/>
            </a:pPr>
            <a:r>
              <a:rPr lang="en" sz="3200"/>
              <a:t>Reference: </a:t>
            </a:r>
            <a:r>
              <a:rPr lang="en" sz="2600" u="sng">
                <a:solidFill>
                  <a:schemeClr val="hlink"/>
                </a:solidFill>
                <a:highlight>
                  <a:srgbClr val="FFFFFF"/>
                </a:highlight>
                <a:latin typeface="Arial"/>
                <a:ea typeface="Arial"/>
                <a:cs typeface="Arial"/>
                <a:sym typeface="Arial"/>
                <a:hlinkClick r:id="rId3"/>
              </a:rPr>
              <a:t>H.R 1282 Major Richard Star Act</a:t>
            </a:r>
            <a:endParaRPr sz="2800"/>
          </a:p>
        </p:txBody>
      </p:sp>
      <p:pic>
        <p:nvPicPr>
          <p:cNvPr id="132" name="Google Shape;132;p20"/>
          <p:cNvPicPr preferRelativeResize="0"/>
          <p:nvPr/>
        </p:nvPicPr>
        <p:blipFill>
          <a:blip r:embed="rId4">
            <a:alphaModFix/>
          </a:blip>
          <a:stretch>
            <a:fillRect/>
          </a:stretch>
        </p:blipFill>
        <p:spPr>
          <a:xfrm>
            <a:off x="6459753" y="1"/>
            <a:ext cx="11828254" cy="10286998"/>
          </a:xfrm>
          <a:prstGeom prst="rect">
            <a:avLst/>
          </a:prstGeom>
          <a:noFill/>
          <a:ln>
            <a:noFill/>
          </a:ln>
        </p:spPr>
      </p:pic>
      <p:sp>
        <p:nvSpPr>
          <p:cNvPr id="133" name="Google Shape;133;p20"/>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p>
            <a:r>
              <a:rPr lang="en" b="1"/>
              <a:t>CBO Cost Estimate</a:t>
            </a:r>
            <a:endParaRPr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Autofit/>
          </a:bodyPr>
          <a:lstStyle/>
          <a:p>
            <a:pPr algn="ctr">
              <a:buSzPts val="990"/>
            </a:pPr>
            <a:r>
              <a:rPr lang="en" sz="4520" b="1"/>
              <a:t>House Committee Report</a:t>
            </a:r>
            <a:endParaRPr sz="4520" b="1"/>
          </a:p>
        </p:txBody>
      </p:sp>
      <p:sp>
        <p:nvSpPr>
          <p:cNvPr id="139" name="Google Shape;139;p21"/>
          <p:cNvSpPr txBox="1">
            <a:spLocks noGrp="1"/>
          </p:cNvSpPr>
          <p:nvPr>
            <p:ph type="body" idx="1"/>
          </p:nvPr>
        </p:nvSpPr>
        <p:spPr>
          <a:xfrm>
            <a:off x="623400" y="2931608"/>
            <a:ext cx="5616000" cy="6206400"/>
          </a:xfrm>
          <a:prstGeom prst="rect">
            <a:avLst/>
          </a:prstGeom>
        </p:spPr>
        <p:txBody>
          <a:bodyPr spcFirstLastPara="1" wrap="square" lIns="182850" tIns="182850" rIns="182850" bIns="182850" anchor="t" anchorCtr="0">
            <a:normAutofit/>
          </a:bodyPr>
          <a:lstStyle/>
          <a:p>
            <a:pPr marL="0" indent="0">
              <a:spcAft>
                <a:spcPts val="2400"/>
              </a:spcAft>
              <a:buNone/>
            </a:pPr>
            <a:r>
              <a:rPr lang="en" sz="3200"/>
              <a:t>Reference: </a:t>
            </a:r>
            <a:r>
              <a:rPr lang="en" sz="3200" u="sng">
                <a:solidFill>
                  <a:schemeClr val="hlink"/>
                </a:solidFill>
                <a:hlinkClick r:id="rId3"/>
              </a:rPr>
              <a:t>House Armed Services Committee Report</a:t>
            </a:r>
            <a:endParaRPr sz="3200"/>
          </a:p>
        </p:txBody>
      </p:sp>
      <p:pic>
        <p:nvPicPr>
          <p:cNvPr id="140" name="Google Shape;140;p21"/>
          <p:cNvPicPr preferRelativeResize="0"/>
          <p:nvPr/>
        </p:nvPicPr>
        <p:blipFill>
          <a:blip r:embed="rId4">
            <a:alphaModFix/>
          </a:blip>
          <a:stretch>
            <a:fillRect/>
          </a:stretch>
        </p:blipFill>
        <p:spPr>
          <a:xfrm>
            <a:off x="6523950" y="142801"/>
            <a:ext cx="11417552" cy="9677398"/>
          </a:xfrm>
          <a:prstGeom prst="rect">
            <a:avLst/>
          </a:prstGeom>
          <a:noFill/>
          <a:ln>
            <a:noFill/>
          </a:ln>
        </p:spPr>
      </p:pic>
      <p:sp>
        <p:nvSpPr>
          <p:cNvPr id="141" name="Google Shape;141;p21"/>
          <p:cNvSpPr/>
          <p:nvPr/>
        </p:nvSpPr>
        <p:spPr>
          <a:xfrm>
            <a:off x="8019000" y="7026750"/>
            <a:ext cx="8869800" cy="6276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defTabSz="1828800">
              <a:buClr>
                <a:srgbClr val="000000"/>
              </a:buClr>
            </a:pPr>
            <a:endParaRPr sz="2800" kern="0">
              <a:solidFill>
                <a:srgbClr val="000000"/>
              </a:solidFill>
              <a:latin typeface="Roboto"/>
              <a:ea typeface="Roboto"/>
              <a:cs typeface="Roboto"/>
              <a:sym typeface="Roboto"/>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p>
            <a:r>
              <a:rPr lang="en" b="1"/>
              <a:t>Colors of Money</a:t>
            </a:r>
            <a:endParaRPr b="1"/>
          </a:p>
        </p:txBody>
      </p:sp>
      <p:sp>
        <p:nvSpPr>
          <p:cNvPr id="147" name="Google Shape;147;p22"/>
          <p:cNvSpPr txBox="1">
            <a:spLocks noGrp="1"/>
          </p:cNvSpPr>
          <p:nvPr>
            <p:ph type="body" idx="1"/>
          </p:nvPr>
        </p:nvSpPr>
        <p:spPr>
          <a:xfrm>
            <a:off x="623400" y="2931608"/>
            <a:ext cx="5616000" cy="6206400"/>
          </a:xfrm>
          <a:prstGeom prst="rect">
            <a:avLst/>
          </a:prstGeom>
        </p:spPr>
        <p:txBody>
          <a:bodyPr spcFirstLastPara="1" wrap="square" lIns="182850" tIns="182850" rIns="182850" bIns="182850" anchor="t" anchorCtr="0">
            <a:normAutofit/>
          </a:bodyPr>
          <a:lstStyle/>
          <a:p>
            <a:pPr marL="0" indent="0">
              <a:spcAft>
                <a:spcPts val="2400"/>
              </a:spcAft>
              <a:buNone/>
            </a:pPr>
            <a:r>
              <a:rPr lang="en" sz="3000"/>
              <a:t>Reference: Defense Acquisition University (DAU)</a:t>
            </a:r>
            <a:endParaRPr sz="3000"/>
          </a:p>
        </p:txBody>
      </p:sp>
      <p:pic>
        <p:nvPicPr>
          <p:cNvPr id="148" name="Google Shape;148;p22"/>
          <p:cNvPicPr preferRelativeResize="0"/>
          <p:nvPr/>
        </p:nvPicPr>
        <p:blipFill>
          <a:blip r:embed="rId3">
            <a:alphaModFix/>
          </a:blip>
          <a:stretch>
            <a:fillRect/>
          </a:stretch>
        </p:blipFill>
        <p:spPr>
          <a:xfrm>
            <a:off x="5924000" y="358751"/>
            <a:ext cx="11934152" cy="895059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34AA7-BCD0-DD89-6573-B93ED04356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0111E6-FC21-ABDE-02E9-20247385B293}"/>
              </a:ext>
            </a:extLst>
          </p:cNvPr>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103</a:t>
            </a:fld>
            <a:endParaRPr lang="en-US" sz="3600">
              <a:solidFill>
                <a:srgbClr val="000000"/>
              </a:solidFill>
              <a:latin typeface="Arial" charset="0"/>
              <a:ea typeface="ＭＳ Ｐゴシック" pitchFamily="1" charset="-128"/>
            </a:endParaRPr>
          </a:p>
        </p:txBody>
      </p:sp>
      <p:pic>
        <p:nvPicPr>
          <p:cNvPr id="5" name="Picture 4">
            <a:extLst>
              <a:ext uri="{FF2B5EF4-FFF2-40B4-BE49-F238E27FC236}">
                <a16:creationId xmlns:a16="http://schemas.microsoft.com/office/drawing/2014/main" id="{80164DE2-6235-A4CF-8FAD-79CE637113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
        <p:nvSpPr>
          <p:cNvPr id="6" name="Subtitle 2">
            <a:extLst>
              <a:ext uri="{FF2B5EF4-FFF2-40B4-BE49-F238E27FC236}">
                <a16:creationId xmlns:a16="http://schemas.microsoft.com/office/drawing/2014/main" id="{A361EC5E-FCA4-C82E-2D48-D4A4B16A35F2}"/>
              </a:ext>
            </a:extLst>
          </p:cNvPr>
          <p:cNvSpPr txBox="1">
            <a:spLocks/>
          </p:cNvSpPr>
          <p:nvPr/>
        </p:nvSpPr>
        <p:spPr bwMode="auto">
          <a:xfrm>
            <a:off x="3276600" y="2476500"/>
            <a:ext cx="11658600" cy="5372100"/>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None/>
              <a:defRPr>
                <a:solidFill>
                  <a:schemeClr val="tx1">
                    <a:tint val="75000"/>
                  </a:schemeClr>
                </a:solidFill>
                <a:latin typeface="+mn-lt"/>
                <a:ea typeface="+mn-ea"/>
              </a:defRPr>
            </a:lvl3pPr>
            <a:lvl4pPr marL="1371600" indent="0" algn="ctr" rtl="0" eaLnBrk="0" fontAlgn="base" hangingPunct="0">
              <a:spcBef>
                <a:spcPct val="20000"/>
              </a:spcBef>
              <a:spcAft>
                <a:spcPct val="0"/>
              </a:spcAft>
              <a:buNone/>
              <a:defRPr sz="1600">
                <a:solidFill>
                  <a:schemeClr val="tx1">
                    <a:tint val="75000"/>
                  </a:schemeClr>
                </a:solidFill>
                <a:latin typeface="+mn-lt"/>
                <a:ea typeface="+mn-ea"/>
              </a:defRPr>
            </a:lvl4pPr>
            <a:lvl5pPr marL="1828800" indent="0" algn="ctr" rtl="0" eaLnBrk="0" fontAlgn="base" hangingPunct="0">
              <a:spcBef>
                <a:spcPct val="20000"/>
              </a:spcBef>
              <a:spcAft>
                <a:spcPct val="0"/>
              </a:spcAft>
              <a:buNone/>
              <a:defRPr sz="1600">
                <a:solidFill>
                  <a:schemeClr val="tx1">
                    <a:tint val="75000"/>
                  </a:schemeClr>
                </a:solidFill>
                <a:latin typeface="+mn-lt"/>
                <a:ea typeface="+mn-ea"/>
              </a:defRPr>
            </a:lvl5pPr>
            <a:lvl6pPr marL="2286000" indent="0" algn="ctr" rtl="0" fontAlgn="base">
              <a:spcBef>
                <a:spcPct val="20000"/>
              </a:spcBef>
              <a:spcAft>
                <a:spcPct val="0"/>
              </a:spcAft>
              <a:buNone/>
              <a:defRPr sz="1600">
                <a:solidFill>
                  <a:schemeClr val="tx1">
                    <a:tint val="75000"/>
                  </a:schemeClr>
                </a:solidFill>
                <a:latin typeface="+mn-lt"/>
                <a:ea typeface="+mn-ea"/>
              </a:defRPr>
            </a:lvl6pPr>
            <a:lvl7pPr marL="2743200" indent="0" algn="ctr" rtl="0" fontAlgn="base">
              <a:spcBef>
                <a:spcPct val="20000"/>
              </a:spcBef>
              <a:spcAft>
                <a:spcPct val="0"/>
              </a:spcAft>
              <a:buNone/>
              <a:defRPr sz="1600">
                <a:solidFill>
                  <a:schemeClr val="tx1">
                    <a:tint val="75000"/>
                  </a:schemeClr>
                </a:solidFill>
                <a:latin typeface="+mn-lt"/>
                <a:ea typeface="+mn-ea"/>
              </a:defRPr>
            </a:lvl7pPr>
            <a:lvl8pPr marL="3200400" indent="0" algn="ctr" rtl="0" fontAlgn="base">
              <a:spcBef>
                <a:spcPct val="20000"/>
              </a:spcBef>
              <a:spcAft>
                <a:spcPct val="0"/>
              </a:spcAft>
              <a:buNone/>
              <a:defRPr sz="1600">
                <a:solidFill>
                  <a:schemeClr val="tx1">
                    <a:tint val="75000"/>
                  </a:schemeClr>
                </a:solidFill>
                <a:latin typeface="+mn-lt"/>
                <a:ea typeface="+mn-ea"/>
              </a:defRPr>
            </a:lvl8pPr>
            <a:lvl9pPr marL="3657600" indent="0" algn="ctr" rtl="0" fontAlgn="base">
              <a:spcBef>
                <a:spcPct val="20000"/>
              </a:spcBef>
              <a:spcAft>
                <a:spcPct val="0"/>
              </a:spcAft>
              <a:buNone/>
              <a:defRPr sz="1600">
                <a:solidFill>
                  <a:schemeClr val="tx1">
                    <a:tint val="75000"/>
                  </a:schemeClr>
                </a:solidFill>
                <a:latin typeface="+mn-lt"/>
                <a:ea typeface="+mn-ea"/>
              </a:defRPr>
            </a:lvl9pPr>
          </a:lstStyle>
          <a:p>
            <a:pPr defTabSz="1371600"/>
            <a:r>
              <a:rPr lang="en-US" sz="5400" b="1" dirty="0">
                <a:solidFill>
                  <a:srgbClr val="000000"/>
                </a:solidFill>
                <a:latin typeface="Arial"/>
                <a:ea typeface="ＭＳ Ｐゴシック"/>
              </a:rPr>
              <a:t>2024 Legislative Workshop</a:t>
            </a:r>
          </a:p>
          <a:p>
            <a:pPr defTabSz="1371600"/>
            <a:endParaRPr lang="en-US" sz="5400" b="1" dirty="0">
              <a:solidFill>
                <a:srgbClr val="000000"/>
              </a:solidFill>
              <a:latin typeface="Arial" panose="020B0604020202020204" pitchFamily="34" charset="0"/>
              <a:ea typeface="ＭＳ Ｐゴシック"/>
              <a:cs typeface="Arial" panose="020B0604020202020204" pitchFamily="34" charset="0"/>
            </a:endParaRPr>
          </a:p>
          <a:p>
            <a:pPr defTabSz="1371600"/>
            <a:endParaRPr lang="en-US" sz="5400" b="1" dirty="0">
              <a:solidFill>
                <a:srgbClr val="000000"/>
              </a:solidFill>
              <a:latin typeface="Arial" panose="020B0604020202020204" pitchFamily="34" charset="0"/>
              <a:ea typeface="ＭＳ Ｐゴシック"/>
              <a:cs typeface="Arial" panose="020B0604020202020204" pitchFamily="34" charset="0"/>
            </a:endParaRPr>
          </a:p>
          <a:p>
            <a:pPr defTabSz="1371600"/>
            <a:r>
              <a:rPr lang="en-US" sz="6600" b="1" dirty="0">
                <a:solidFill>
                  <a:srgbClr val="000000"/>
                </a:solidFill>
                <a:latin typeface="Arial" panose="020B0604020202020204" pitchFamily="34" charset="0"/>
                <a:ea typeface="ＭＳ Ｐゴシック"/>
                <a:cs typeface="Arial" panose="020B0604020202020204" pitchFamily="34" charset="0"/>
              </a:rPr>
              <a:t>BREAK</a:t>
            </a:r>
          </a:p>
          <a:p>
            <a:pPr defTabSz="1371600"/>
            <a:endParaRPr lang="en-US" sz="60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942961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2486030"/>
            <a:ext cx="11544300" cy="5324470"/>
          </a:xfrm>
        </p:spPr>
        <p:txBody>
          <a:bodyPr/>
          <a:lstStyle/>
          <a:p>
            <a:r>
              <a:rPr lang="en-US" sz="6000" b="1" dirty="0">
                <a:solidFill>
                  <a:schemeClr val="tx1"/>
                </a:solidFill>
                <a:latin typeface="Arial" panose="020B0604020202020204" pitchFamily="34" charset="0"/>
                <a:cs typeface="Arial" panose="020B0604020202020204" pitchFamily="34" charset="0"/>
              </a:rPr>
              <a:t>EANGUS Point Papers</a:t>
            </a: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Jeremy Thompson</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Jeff Frisby</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104</a:t>
            </a:fld>
            <a:endParaRPr lang="en-US" sz="3600">
              <a:solidFill>
                <a:srgbClr val="000000"/>
              </a:solidFill>
              <a:latin typeface="Arial" charset="0"/>
              <a:ea typeface="ＭＳ Ｐゴシック" pitchFamily="1" charset="-12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0" y="6858000"/>
            <a:ext cx="1943100" cy="1943100"/>
          </a:xfrm>
          <a:prstGeom prst="rect">
            <a:avLst/>
          </a:prstGeom>
        </p:spPr>
      </p:pic>
    </p:spTree>
    <p:extLst>
      <p:ext uri="{BB962C8B-B14F-4D97-AF65-F5344CB8AC3E}">
        <p14:creationId xmlns:p14="http://schemas.microsoft.com/office/powerpoint/2010/main" val="37116358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105</a:t>
            </a:fld>
            <a:endParaRPr lang="en-US" sz="3600">
              <a:solidFill>
                <a:srgbClr val="000000"/>
              </a:solidFill>
              <a:latin typeface="Arial" charset="0"/>
              <a:ea typeface="ＭＳ Ｐゴシック" pitchFamily="1" charset="-128"/>
            </a:endParaRPr>
          </a:p>
        </p:txBody>
      </p:sp>
      <p:pic>
        <p:nvPicPr>
          <p:cNvPr id="8" name="Picture 7" descr="A document with text on it&#10;&#10;Description automatically generated">
            <a:extLst>
              <a:ext uri="{FF2B5EF4-FFF2-40B4-BE49-F238E27FC236}">
                <a16:creationId xmlns:a16="http://schemas.microsoft.com/office/drawing/2014/main" id="{DA83E7B4-26C2-0EC0-B5F1-62E20B22F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09700"/>
            <a:ext cx="5770418" cy="7467600"/>
          </a:xfrm>
          <a:prstGeom prst="rect">
            <a:avLst/>
          </a:prstGeom>
        </p:spPr>
      </p:pic>
    </p:spTree>
    <p:extLst>
      <p:ext uri="{BB962C8B-B14F-4D97-AF65-F5344CB8AC3E}">
        <p14:creationId xmlns:p14="http://schemas.microsoft.com/office/powerpoint/2010/main" val="20488325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106</a:t>
            </a:fld>
            <a:endParaRPr lang="en-US" sz="3600">
              <a:solidFill>
                <a:srgbClr val="000000"/>
              </a:solidFill>
              <a:latin typeface="Arial" charset="0"/>
              <a:ea typeface="ＭＳ Ｐゴシック" pitchFamily="1" charset="-128"/>
            </a:endParaRPr>
          </a:p>
        </p:txBody>
      </p:sp>
      <p:pic>
        <p:nvPicPr>
          <p:cNvPr id="3" name="Picture 2" descr="A document with text on it&#10;&#10;Description automatically generated">
            <a:extLst>
              <a:ext uri="{FF2B5EF4-FFF2-40B4-BE49-F238E27FC236}">
                <a16:creationId xmlns:a16="http://schemas.microsoft.com/office/drawing/2014/main" id="{043AF7AD-13A1-0113-DABD-EC7516D17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76300"/>
            <a:ext cx="6359236" cy="8229600"/>
          </a:xfrm>
          <a:prstGeom prst="rect">
            <a:avLst/>
          </a:prstGeom>
        </p:spPr>
      </p:pic>
    </p:spTree>
    <p:extLst>
      <p:ext uri="{BB962C8B-B14F-4D97-AF65-F5344CB8AC3E}">
        <p14:creationId xmlns:p14="http://schemas.microsoft.com/office/powerpoint/2010/main" val="17199113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107</a:t>
            </a:fld>
            <a:endParaRPr lang="en-US" sz="3600">
              <a:solidFill>
                <a:srgbClr val="000000"/>
              </a:solidFill>
              <a:latin typeface="Arial" charset="0"/>
              <a:ea typeface="ＭＳ Ｐゴシック" pitchFamily="1" charset="-128"/>
            </a:endParaRPr>
          </a:p>
        </p:txBody>
      </p:sp>
      <p:pic>
        <p:nvPicPr>
          <p:cNvPr id="5" name="Picture 4" descr="A document with text and blue text&#10;&#10;Description automatically generated">
            <a:extLst>
              <a:ext uri="{FF2B5EF4-FFF2-40B4-BE49-F238E27FC236}">
                <a16:creationId xmlns:a16="http://schemas.microsoft.com/office/drawing/2014/main" id="{B5E14115-1515-DBB0-07F4-1271742BA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76300"/>
            <a:ext cx="6359236" cy="8229600"/>
          </a:xfrm>
          <a:prstGeom prst="rect">
            <a:avLst/>
          </a:prstGeom>
        </p:spPr>
      </p:pic>
    </p:spTree>
    <p:extLst>
      <p:ext uri="{BB962C8B-B14F-4D97-AF65-F5344CB8AC3E}">
        <p14:creationId xmlns:p14="http://schemas.microsoft.com/office/powerpoint/2010/main" val="17933969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108</a:t>
            </a:fld>
            <a:endParaRPr lang="en-US" sz="3600">
              <a:solidFill>
                <a:srgbClr val="000000"/>
              </a:solidFill>
              <a:latin typeface="Arial" charset="0"/>
              <a:ea typeface="ＭＳ Ｐゴシック" pitchFamily="1" charset="-128"/>
            </a:endParaRPr>
          </a:p>
        </p:txBody>
      </p:sp>
      <p:pic>
        <p:nvPicPr>
          <p:cNvPr id="3" name="Picture 2" descr="A close-up of a letter&#10;&#10;Description automatically generated">
            <a:extLst>
              <a:ext uri="{FF2B5EF4-FFF2-40B4-BE49-F238E27FC236}">
                <a16:creationId xmlns:a16="http://schemas.microsoft.com/office/drawing/2014/main" id="{889B87B6-9177-7826-35C3-63A9F02CA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76300"/>
            <a:ext cx="6359236" cy="8229600"/>
          </a:xfrm>
          <a:prstGeom prst="rect">
            <a:avLst/>
          </a:prstGeom>
        </p:spPr>
      </p:pic>
    </p:spTree>
    <p:extLst>
      <p:ext uri="{BB962C8B-B14F-4D97-AF65-F5344CB8AC3E}">
        <p14:creationId xmlns:p14="http://schemas.microsoft.com/office/powerpoint/2010/main" val="20638831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109</a:t>
            </a:fld>
            <a:endParaRPr lang="en-US" sz="3600">
              <a:solidFill>
                <a:srgbClr val="000000"/>
              </a:solidFill>
              <a:latin typeface="Arial" charset="0"/>
              <a:ea typeface="ＭＳ Ｐゴシック" pitchFamily="1" charset="-128"/>
            </a:endParaRPr>
          </a:p>
        </p:txBody>
      </p:sp>
      <p:pic>
        <p:nvPicPr>
          <p:cNvPr id="3" name="Picture 2" descr="A close-up of a letter&#10;&#10;Description automatically generated">
            <a:extLst>
              <a:ext uri="{FF2B5EF4-FFF2-40B4-BE49-F238E27FC236}">
                <a16:creationId xmlns:a16="http://schemas.microsoft.com/office/drawing/2014/main" id="{74C7B481-9DC3-CF58-FEE6-3A0A4FD9F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76300"/>
            <a:ext cx="6360814" cy="8229600"/>
          </a:xfrm>
          <a:prstGeom prst="rect">
            <a:avLst/>
          </a:prstGeom>
        </p:spPr>
      </p:pic>
    </p:spTree>
    <p:extLst>
      <p:ext uri="{BB962C8B-B14F-4D97-AF65-F5344CB8AC3E}">
        <p14:creationId xmlns:p14="http://schemas.microsoft.com/office/powerpoint/2010/main" val="279716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561" r="-27529" b="-6968"/>
            </a:stretch>
          </a:blipFill>
        </p:spPr>
        <p:txBody>
          <a:bodyPr/>
          <a:lstStyle/>
          <a:p>
            <a:endParaRPr lang="en-US"/>
          </a:p>
        </p:txBody>
      </p:sp>
      <p:grpSp>
        <p:nvGrpSpPr>
          <p:cNvPr id="3" name="Group 3"/>
          <p:cNvGrpSpPr/>
          <p:nvPr/>
        </p:nvGrpSpPr>
        <p:grpSpPr>
          <a:xfrm>
            <a:off x="1019175" y="8803226"/>
            <a:ext cx="783635" cy="78363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41571" y="8925622"/>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8587763" y="1324108"/>
            <a:ext cx="1398750" cy="13987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9810750" y="-1485776"/>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9848915" y="622495"/>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10883424" y="-413081"/>
            <a:ext cx="11113206" cy="11113161"/>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50093"/>
              </a:stretch>
            </a:blipFill>
          </p:spPr>
          <p:txBody>
            <a:bodyPr/>
            <a:lstStyle/>
            <a:p>
              <a:endParaRPr lang="en-US"/>
            </a:p>
          </p:txBody>
        </p:sp>
      </p:grpSp>
      <p:sp>
        <p:nvSpPr>
          <p:cNvPr id="18" name="TextBox 18"/>
          <p:cNvSpPr txBox="1"/>
          <p:nvPr/>
        </p:nvSpPr>
        <p:spPr>
          <a:xfrm>
            <a:off x="1008255" y="2850382"/>
            <a:ext cx="7265972" cy="2188474"/>
          </a:xfrm>
          <a:prstGeom prst="rect">
            <a:avLst/>
          </a:prstGeom>
        </p:spPr>
        <p:txBody>
          <a:bodyPr lIns="0" tIns="0" rIns="0" bIns="0" rtlCol="0" anchor="t">
            <a:spAutoFit/>
          </a:bodyPr>
          <a:lstStyle/>
          <a:p>
            <a:pPr>
              <a:lnSpc>
                <a:spcPts val="17975"/>
              </a:lnSpc>
            </a:pPr>
            <a:r>
              <a:rPr lang="en-US" sz="12839" dirty="0">
                <a:ln w="76200">
                  <a:solidFill>
                    <a:srgbClr val="3B599B"/>
                  </a:solidFill>
                </a:ln>
                <a:solidFill>
                  <a:srgbClr val="000000"/>
                </a:solidFill>
                <a:latin typeface="Montserrat Bold"/>
              </a:rPr>
              <a:t>EANGUS</a:t>
            </a:r>
          </a:p>
        </p:txBody>
      </p:sp>
      <p:sp>
        <p:nvSpPr>
          <p:cNvPr id="19" name="TextBox 19"/>
          <p:cNvSpPr txBox="1"/>
          <p:nvPr/>
        </p:nvSpPr>
        <p:spPr>
          <a:xfrm>
            <a:off x="232247" y="4945206"/>
            <a:ext cx="5704384" cy="438785"/>
          </a:xfrm>
          <a:prstGeom prst="rect">
            <a:avLst/>
          </a:prstGeom>
        </p:spPr>
        <p:txBody>
          <a:bodyPr lIns="0" tIns="0" rIns="0" bIns="0" rtlCol="0" anchor="t">
            <a:spAutoFit/>
          </a:bodyPr>
          <a:lstStyle/>
          <a:p>
            <a:pPr>
              <a:lnSpc>
                <a:spcPts val="3640"/>
              </a:lnSpc>
            </a:pPr>
            <a:r>
              <a:rPr lang="en-US" sz="2600">
                <a:solidFill>
                  <a:srgbClr val="000000"/>
                </a:solidFill>
                <a:latin typeface="Montserrat"/>
              </a:rPr>
              <a:t>PRESIDENTS WORKSHOP  2024</a:t>
            </a:r>
          </a:p>
        </p:txBody>
      </p:sp>
      <p:sp>
        <p:nvSpPr>
          <p:cNvPr id="20" name="Freeform 20"/>
          <p:cNvSpPr/>
          <p:nvPr/>
        </p:nvSpPr>
        <p:spPr>
          <a:xfrm>
            <a:off x="8355465" y="5537746"/>
            <a:ext cx="4611720" cy="4611720"/>
          </a:xfrm>
          <a:custGeom>
            <a:avLst/>
            <a:gdLst/>
            <a:ahLst/>
            <a:cxnLst/>
            <a:rect l="l" t="t" r="r" b="b"/>
            <a:pathLst>
              <a:path w="4611720" h="4611720">
                <a:moveTo>
                  <a:pt x="0" y="0"/>
                </a:moveTo>
                <a:lnTo>
                  <a:pt x="4611720" y="0"/>
                </a:lnTo>
                <a:lnTo>
                  <a:pt x="4611720" y="4611720"/>
                </a:lnTo>
                <a:lnTo>
                  <a:pt x="0" y="461172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8860703" y="6083947"/>
            <a:ext cx="3601244" cy="36012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9185188" y="6408437"/>
            <a:ext cx="2952274" cy="2952262"/>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80" r="-280"/>
              </a:stretch>
            </a:blipFill>
          </p:spPr>
          <p:txBody>
            <a:bodyPr/>
            <a:lstStyle/>
            <a:p>
              <a:endParaRPr lang="en-US"/>
            </a:p>
          </p:txBody>
        </p:sp>
      </p:grpSp>
      <p:sp>
        <p:nvSpPr>
          <p:cNvPr id="26" name="AutoShape 26"/>
          <p:cNvSpPr/>
          <p:nvPr/>
        </p:nvSpPr>
        <p:spPr>
          <a:xfrm>
            <a:off x="5779176" y="5207461"/>
            <a:ext cx="3176777" cy="0"/>
          </a:xfrm>
          <a:prstGeom prst="line">
            <a:avLst/>
          </a:prstGeom>
          <a:ln w="38100" cap="flat">
            <a:solidFill>
              <a:srgbClr val="000000"/>
            </a:solidFill>
            <a:prstDash val="solid"/>
            <a:headEnd type="none" w="sm" len="sm"/>
            <a:tailEnd type="none" w="sm" len="sm"/>
          </a:ln>
        </p:spPr>
        <p:txBody>
          <a:bodyPr/>
          <a:lstStyle/>
          <a:p>
            <a:endParaRPr lang="en-US"/>
          </a:p>
        </p:txBody>
      </p:sp>
      <p:sp>
        <p:nvSpPr>
          <p:cNvPr id="27" name="TextBox 27"/>
          <p:cNvSpPr txBox="1"/>
          <p:nvPr/>
        </p:nvSpPr>
        <p:spPr>
          <a:xfrm>
            <a:off x="1996344" y="8776579"/>
            <a:ext cx="4475307" cy="789305"/>
          </a:xfrm>
          <a:prstGeom prst="rect">
            <a:avLst/>
          </a:prstGeom>
        </p:spPr>
        <p:txBody>
          <a:bodyPr lIns="0" tIns="0" rIns="0" bIns="0" rtlCol="0" anchor="t">
            <a:spAutoFit/>
          </a:bodyPr>
          <a:lstStyle/>
          <a:p>
            <a:pPr>
              <a:lnSpc>
                <a:spcPts val="3220"/>
              </a:lnSpc>
            </a:pPr>
            <a:r>
              <a:rPr lang="en-US" sz="2300">
                <a:solidFill>
                  <a:srgbClr val="000000"/>
                </a:solidFill>
                <a:latin typeface="Montserrat"/>
              </a:rPr>
              <a:t>WWW.EANGUS.ORG</a:t>
            </a:r>
          </a:p>
          <a:p>
            <a:pPr>
              <a:lnSpc>
                <a:spcPts val="3220"/>
              </a:lnSpc>
            </a:pPr>
            <a:r>
              <a:rPr lang="en-US" sz="2300">
                <a:solidFill>
                  <a:srgbClr val="000000"/>
                </a:solidFill>
                <a:latin typeface="Montserrat"/>
              </a:rPr>
              <a:t>JEFF@EANGUS.ORG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4238630"/>
            <a:ext cx="11544300" cy="1819270"/>
          </a:xfrm>
        </p:spPr>
        <p:txBody>
          <a:bodyPr/>
          <a:lstStyle/>
          <a:p>
            <a:r>
              <a:rPr lang="en-US" sz="6000" b="1" dirty="0">
                <a:solidFill>
                  <a:schemeClr val="tx1"/>
                </a:solidFill>
                <a:latin typeface="Arial" panose="020B0604020202020204" pitchFamily="34" charset="0"/>
                <a:cs typeface="Arial" panose="020B0604020202020204" pitchFamily="34" charset="0"/>
              </a:rPr>
              <a:t>EANGUS Legislative Discussion</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110</a:t>
            </a:fld>
            <a:endParaRPr lang="en-US" sz="3600">
              <a:solidFill>
                <a:srgbClr val="000000"/>
              </a:solidFill>
              <a:latin typeface="Arial" charset="0"/>
              <a:ea typeface="ＭＳ Ｐゴシック" pitchFamily="1" charset="-12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0" y="6858000"/>
            <a:ext cx="1943100" cy="1943100"/>
          </a:xfrm>
          <a:prstGeom prst="rect">
            <a:avLst/>
          </a:prstGeom>
        </p:spPr>
      </p:pic>
    </p:spTree>
    <p:extLst>
      <p:ext uri="{BB962C8B-B14F-4D97-AF65-F5344CB8AC3E}">
        <p14:creationId xmlns:p14="http://schemas.microsoft.com/office/powerpoint/2010/main" val="4475856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0" y="914400"/>
            <a:ext cx="12458700" cy="7772400"/>
          </a:xfrm>
        </p:spPr>
        <p:txBody>
          <a:bodyPr/>
          <a:lstStyle/>
          <a:p>
            <a:r>
              <a:rPr lang="en-US" sz="5400" b="1" dirty="0">
                <a:solidFill>
                  <a:schemeClr val="tx1"/>
                </a:solidFill>
              </a:rPr>
              <a:t>2024 State Presidents’ Workshop</a:t>
            </a:r>
          </a:p>
          <a:p>
            <a:endParaRPr lang="en-US" sz="6600" b="1" dirty="0">
              <a:solidFill>
                <a:schemeClr val="tx1"/>
              </a:solidFill>
              <a:latin typeface="Arial" panose="020B0604020202020204" pitchFamily="34" charset="0"/>
              <a:cs typeface="Arial" panose="020B0604020202020204" pitchFamily="34" charset="0"/>
            </a:endParaRPr>
          </a:p>
          <a:p>
            <a:r>
              <a:rPr lang="en-US" sz="6600" b="1" dirty="0">
                <a:solidFill>
                  <a:schemeClr val="tx1"/>
                </a:solidFill>
                <a:latin typeface="Arial" panose="020B0604020202020204" pitchFamily="34" charset="0"/>
                <a:cs typeface="Arial" panose="020B0604020202020204" pitchFamily="34" charset="0"/>
              </a:rPr>
              <a:t>Closing Comments </a:t>
            </a:r>
          </a:p>
          <a:p>
            <a:r>
              <a:rPr lang="en-US" sz="6600" b="1" dirty="0">
                <a:solidFill>
                  <a:schemeClr val="tx1"/>
                </a:solidFill>
                <a:latin typeface="Arial" panose="020B0604020202020204" pitchFamily="34" charset="0"/>
                <a:cs typeface="Arial" panose="020B0604020202020204" pitchFamily="34" charset="0"/>
              </a:rPr>
              <a:t>Admin Announcements</a:t>
            </a:r>
          </a:p>
          <a:p>
            <a:pPr>
              <a:lnSpc>
                <a:spcPct val="150000"/>
              </a:lnSpc>
              <a:spcBef>
                <a:spcPts val="0"/>
              </a:spcBef>
              <a:spcAft>
                <a:spcPts val="0"/>
              </a:spcAft>
            </a:pPr>
            <a:r>
              <a:rPr lang="en-US" sz="2700" b="1" dirty="0">
                <a:solidFill>
                  <a:schemeClr val="tx1"/>
                </a:solidFill>
                <a:latin typeface="Calibri"/>
                <a:ea typeface="Calibri" panose="020F0502020204030204" pitchFamily="34" charset="0"/>
                <a:cs typeface="Times New Roman"/>
              </a:rPr>
              <a:t>Sunday, 26 February 2024</a:t>
            </a:r>
          </a:p>
          <a:p>
            <a:pPr>
              <a:lnSpc>
                <a:spcPct val="150000"/>
              </a:lnSpc>
              <a:spcBef>
                <a:spcPts val="0"/>
              </a:spcBef>
              <a:spcAft>
                <a:spcPts val="0"/>
              </a:spcAft>
            </a:pPr>
            <a:r>
              <a:rPr lang="en-US" sz="27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1900 - 2100</a:t>
            </a:r>
            <a:endParaRPr lang="en-US" sz="27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0"/>
              </a:spcAft>
            </a:pPr>
            <a:r>
              <a:rPr lang="en-US" sz="27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Legislative Workshop No-Host Social</a:t>
            </a:r>
          </a:p>
          <a:p>
            <a:pPr>
              <a:lnSpc>
                <a:spcPct val="150000"/>
              </a:lnSpc>
              <a:spcBef>
                <a:spcPts val="0"/>
              </a:spcBef>
              <a:spcAft>
                <a:spcPts val="0"/>
              </a:spcAft>
            </a:pPr>
            <a:r>
              <a:rPr lang="en-US" sz="2700" b="1" dirty="0">
                <a:solidFill>
                  <a:schemeClr val="tx1"/>
                </a:solidFill>
                <a:latin typeface="Calibri"/>
                <a:ea typeface="Calibri" panose="020F0502020204030204" pitchFamily="34" charset="0"/>
                <a:cs typeface="Times New Roman"/>
              </a:rPr>
              <a:t>The Dubliner</a:t>
            </a:r>
            <a:endParaRPr lang="en-US" sz="4800" b="1" dirty="0">
              <a:solidFill>
                <a:schemeClr val="tx1"/>
              </a:solidFill>
              <a:latin typeface="Arial" panose="020B0604020202020204" pitchFamily="34" charset="0"/>
              <a:cs typeface="Arial" panose="020B0604020202020204" pitchFamily="34" charset="0"/>
            </a:endParaRPr>
          </a:p>
          <a:p>
            <a:endParaRPr lang="en-US" sz="6600" b="1" dirty="0">
              <a:solidFill>
                <a:schemeClr val="tx1"/>
              </a:solidFill>
              <a:latin typeface="Arial" panose="020B0604020202020204" pitchFamily="34" charset="0"/>
              <a:cs typeface="Arial" panose="020B0604020202020204" pitchFamily="34" charset="0"/>
            </a:endParaRPr>
          </a:p>
          <a:p>
            <a:endParaRPr lang="en-US" sz="6000" b="1" dirty="0">
              <a:solidFill>
                <a:schemeClr val="tx1"/>
              </a:solidFill>
              <a:latin typeface="Arial" panose="020B0604020202020204" pitchFamily="34" charset="0"/>
              <a:cs typeface="Arial" panose="020B0604020202020204" pitchFamily="34" charset="0"/>
            </a:endParaRPr>
          </a:p>
          <a:p>
            <a:endParaRPr lang="en-US" sz="4200" b="1" dirty="0">
              <a:solidFill>
                <a:schemeClr val="tx1"/>
              </a:solidFill>
            </a:endParaRP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111</a:t>
            </a:fld>
            <a:endParaRPr lang="en-US" sz="36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4297588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112</a:t>
            </a:fld>
            <a:endParaRPr lang="en-US" sz="3600">
              <a:solidFill>
                <a:srgbClr val="000000"/>
              </a:solidFill>
              <a:latin typeface="Arial" charset="0"/>
              <a:ea typeface="ＭＳ Ｐゴシック" pitchFamily="1" charset="-128"/>
            </a:endParaRPr>
          </a:p>
        </p:txBody>
      </p:sp>
      <p:sp>
        <p:nvSpPr>
          <p:cNvPr id="6" name="Subtitle 2"/>
          <p:cNvSpPr txBox="1">
            <a:spLocks/>
          </p:cNvSpPr>
          <p:nvPr/>
        </p:nvSpPr>
        <p:spPr bwMode="auto">
          <a:xfrm>
            <a:off x="3276600" y="2476500"/>
            <a:ext cx="11658600" cy="1066800"/>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None/>
              <a:defRPr>
                <a:solidFill>
                  <a:schemeClr val="tx1">
                    <a:tint val="75000"/>
                  </a:schemeClr>
                </a:solidFill>
                <a:latin typeface="+mn-lt"/>
                <a:ea typeface="+mn-ea"/>
              </a:defRPr>
            </a:lvl3pPr>
            <a:lvl4pPr marL="1371600" indent="0" algn="ctr" rtl="0" eaLnBrk="0" fontAlgn="base" hangingPunct="0">
              <a:spcBef>
                <a:spcPct val="20000"/>
              </a:spcBef>
              <a:spcAft>
                <a:spcPct val="0"/>
              </a:spcAft>
              <a:buNone/>
              <a:defRPr sz="1600">
                <a:solidFill>
                  <a:schemeClr val="tx1">
                    <a:tint val="75000"/>
                  </a:schemeClr>
                </a:solidFill>
                <a:latin typeface="+mn-lt"/>
                <a:ea typeface="+mn-ea"/>
              </a:defRPr>
            </a:lvl4pPr>
            <a:lvl5pPr marL="1828800" indent="0" algn="ctr" rtl="0" eaLnBrk="0" fontAlgn="base" hangingPunct="0">
              <a:spcBef>
                <a:spcPct val="20000"/>
              </a:spcBef>
              <a:spcAft>
                <a:spcPct val="0"/>
              </a:spcAft>
              <a:buNone/>
              <a:defRPr sz="1600">
                <a:solidFill>
                  <a:schemeClr val="tx1">
                    <a:tint val="75000"/>
                  </a:schemeClr>
                </a:solidFill>
                <a:latin typeface="+mn-lt"/>
                <a:ea typeface="+mn-ea"/>
              </a:defRPr>
            </a:lvl5pPr>
            <a:lvl6pPr marL="2286000" indent="0" algn="ctr" rtl="0" fontAlgn="base">
              <a:spcBef>
                <a:spcPct val="20000"/>
              </a:spcBef>
              <a:spcAft>
                <a:spcPct val="0"/>
              </a:spcAft>
              <a:buNone/>
              <a:defRPr sz="1600">
                <a:solidFill>
                  <a:schemeClr val="tx1">
                    <a:tint val="75000"/>
                  </a:schemeClr>
                </a:solidFill>
                <a:latin typeface="+mn-lt"/>
                <a:ea typeface="+mn-ea"/>
              </a:defRPr>
            </a:lvl6pPr>
            <a:lvl7pPr marL="2743200" indent="0" algn="ctr" rtl="0" fontAlgn="base">
              <a:spcBef>
                <a:spcPct val="20000"/>
              </a:spcBef>
              <a:spcAft>
                <a:spcPct val="0"/>
              </a:spcAft>
              <a:buNone/>
              <a:defRPr sz="1600">
                <a:solidFill>
                  <a:schemeClr val="tx1">
                    <a:tint val="75000"/>
                  </a:schemeClr>
                </a:solidFill>
                <a:latin typeface="+mn-lt"/>
                <a:ea typeface="+mn-ea"/>
              </a:defRPr>
            </a:lvl7pPr>
            <a:lvl8pPr marL="3200400" indent="0" algn="ctr" rtl="0" fontAlgn="base">
              <a:spcBef>
                <a:spcPct val="20000"/>
              </a:spcBef>
              <a:spcAft>
                <a:spcPct val="0"/>
              </a:spcAft>
              <a:buNone/>
              <a:defRPr sz="1600">
                <a:solidFill>
                  <a:schemeClr val="tx1">
                    <a:tint val="75000"/>
                  </a:schemeClr>
                </a:solidFill>
                <a:latin typeface="+mn-lt"/>
                <a:ea typeface="+mn-ea"/>
              </a:defRPr>
            </a:lvl8pPr>
            <a:lvl9pPr marL="3657600" indent="0" algn="ctr" rtl="0" fontAlgn="base">
              <a:spcBef>
                <a:spcPct val="20000"/>
              </a:spcBef>
              <a:spcAft>
                <a:spcPct val="0"/>
              </a:spcAft>
              <a:buNone/>
              <a:defRPr sz="1600">
                <a:solidFill>
                  <a:schemeClr val="tx1">
                    <a:tint val="75000"/>
                  </a:schemeClr>
                </a:solidFill>
                <a:latin typeface="+mn-lt"/>
                <a:ea typeface="+mn-ea"/>
              </a:defRPr>
            </a:lvl9pPr>
          </a:lstStyle>
          <a:p>
            <a:pPr defTabSz="1371600"/>
            <a:r>
              <a:rPr lang="en-US" sz="5400" b="1" dirty="0">
                <a:solidFill>
                  <a:srgbClr val="000000"/>
                </a:solidFill>
                <a:latin typeface="Arial"/>
                <a:ea typeface="ＭＳ Ｐゴシック"/>
              </a:rPr>
              <a:t>Travel to Conflict Kinetics</a:t>
            </a:r>
          </a:p>
        </p:txBody>
      </p:sp>
      <p:pic>
        <p:nvPicPr>
          <p:cNvPr id="2" name="Picture 1" descr="A red and white logo&#10;&#10;Description automatically generated">
            <a:extLst>
              <a:ext uri="{FF2B5EF4-FFF2-40B4-BE49-F238E27FC236}">
                <a16:creationId xmlns:a16="http://schemas.microsoft.com/office/drawing/2014/main" id="{1DB12970-C14F-0DB2-6F88-CADD6083B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071" y="4080339"/>
            <a:ext cx="8797329" cy="3730161"/>
          </a:xfrm>
          <a:prstGeom prst="rect">
            <a:avLst/>
          </a:prstGeom>
        </p:spPr>
      </p:pic>
    </p:spTree>
    <p:extLst>
      <p:ext uri="{BB962C8B-B14F-4D97-AF65-F5344CB8AC3E}">
        <p14:creationId xmlns:p14="http://schemas.microsoft.com/office/powerpoint/2010/main" val="332498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561" r="-27529" b="-6968"/>
            </a:stretch>
          </a:blipFill>
        </p:spPr>
        <p:txBody>
          <a:bodyPr/>
          <a:lstStyle/>
          <a:p>
            <a:endParaRPr lang="en-US"/>
          </a:p>
        </p:txBody>
      </p:sp>
      <p:grpSp>
        <p:nvGrpSpPr>
          <p:cNvPr id="3" name="Group 3"/>
          <p:cNvGrpSpPr/>
          <p:nvPr/>
        </p:nvGrpSpPr>
        <p:grpSpPr>
          <a:xfrm>
            <a:off x="11955316" y="-545104"/>
            <a:ext cx="11377208" cy="113772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9275377" y="637189"/>
            <a:ext cx="9012623" cy="9012623"/>
          </a:xfrm>
          <a:custGeom>
            <a:avLst/>
            <a:gdLst/>
            <a:ahLst/>
            <a:cxnLst/>
            <a:rect l="l" t="t" r="r" b="b"/>
            <a:pathLst>
              <a:path w="9012623" h="9012623">
                <a:moveTo>
                  <a:pt x="0" y="0"/>
                </a:moveTo>
                <a:lnTo>
                  <a:pt x="9012623" y="0"/>
                </a:lnTo>
                <a:lnTo>
                  <a:pt x="9012623" y="9012622"/>
                </a:lnTo>
                <a:lnTo>
                  <a:pt x="0" y="9012622"/>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9893724" y="1255536"/>
            <a:ext cx="7775929" cy="77759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66700" cap="sq">
              <a:solidFill>
                <a:srgbClr val="3B599B"/>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027335" y="1009650"/>
            <a:ext cx="9730811" cy="1209364"/>
            <a:chOff x="0" y="0"/>
            <a:chExt cx="3269984" cy="406400"/>
          </a:xfrm>
        </p:grpSpPr>
        <p:sp>
          <p:nvSpPr>
            <p:cNvPr id="13" name="Freeform 13"/>
            <p:cNvSpPr/>
            <p:nvPr/>
          </p:nvSpPr>
          <p:spPr>
            <a:xfrm>
              <a:off x="0" y="0"/>
              <a:ext cx="3269984" cy="406400"/>
            </a:xfrm>
            <a:custGeom>
              <a:avLst/>
              <a:gdLst/>
              <a:ahLst/>
              <a:cxnLst/>
              <a:rect l="l" t="t" r="r" b="b"/>
              <a:pathLst>
                <a:path w="3269984" h="406400">
                  <a:moveTo>
                    <a:pt x="3066784" y="0"/>
                  </a:moveTo>
                  <a:cubicBezTo>
                    <a:pt x="3179008" y="0"/>
                    <a:pt x="3269984" y="90976"/>
                    <a:pt x="3269984" y="203200"/>
                  </a:cubicBezTo>
                  <a:cubicBezTo>
                    <a:pt x="3269984" y="315424"/>
                    <a:pt x="3179008" y="406400"/>
                    <a:pt x="30667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4" name="TextBox 14"/>
            <p:cNvSpPr txBox="1"/>
            <p:nvPr/>
          </p:nvSpPr>
          <p:spPr>
            <a:xfrm>
              <a:off x="0" y="-38100"/>
              <a:ext cx="3269984" cy="444500"/>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2614791" y="10033506"/>
            <a:ext cx="8586364" cy="1048817"/>
            <a:chOff x="0" y="0"/>
            <a:chExt cx="3327079" cy="406400"/>
          </a:xfrm>
        </p:grpSpPr>
        <p:sp>
          <p:nvSpPr>
            <p:cNvPr id="16" name="Freeform 16"/>
            <p:cNvSpPr/>
            <p:nvPr/>
          </p:nvSpPr>
          <p:spPr>
            <a:xfrm>
              <a:off x="0" y="0"/>
              <a:ext cx="3327079" cy="406400"/>
            </a:xfrm>
            <a:custGeom>
              <a:avLst/>
              <a:gdLst/>
              <a:ahLst/>
              <a:cxnLst/>
              <a:rect l="l" t="t" r="r" b="b"/>
              <a:pathLst>
                <a:path w="3327079" h="406400">
                  <a:moveTo>
                    <a:pt x="3123879" y="0"/>
                  </a:moveTo>
                  <a:cubicBezTo>
                    <a:pt x="3236104" y="0"/>
                    <a:pt x="3327079" y="90976"/>
                    <a:pt x="3327079" y="203200"/>
                  </a:cubicBezTo>
                  <a:cubicBezTo>
                    <a:pt x="3327079" y="315424"/>
                    <a:pt x="3236104" y="406400"/>
                    <a:pt x="3123879" y="406400"/>
                  </a:cubicBezTo>
                  <a:lnTo>
                    <a:pt x="203200" y="406400"/>
                  </a:lnTo>
                  <a:cubicBezTo>
                    <a:pt x="90976" y="406400"/>
                    <a:pt x="0" y="315424"/>
                    <a:pt x="0" y="203200"/>
                  </a:cubicBezTo>
                  <a:cubicBezTo>
                    <a:pt x="0" y="90976"/>
                    <a:pt x="90976" y="0"/>
                    <a:pt x="203200" y="0"/>
                  </a:cubicBezTo>
                  <a:close/>
                </a:path>
              </a:pathLst>
            </a:custGeom>
            <a:solidFill>
              <a:srgbClr val="293E6B"/>
            </a:solidFill>
          </p:spPr>
          <p:txBody>
            <a:bodyPr/>
            <a:lstStyle/>
            <a:p>
              <a:endParaRPr lang="en-US"/>
            </a:p>
          </p:txBody>
        </p:sp>
        <p:sp>
          <p:nvSpPr>
            <p:cNvPr id="17" name="TextBox 17"/>
            <p:cNvSpPr txBox="1"/>
            <p:nvPr/>
          </p:nvSpPr>
          <p:spPr>
            <a:xfrm>
              <a:off x="0" y="-38100"/>
              <a:ext cx="3327079" cy="444500"/>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6247276" y="9750679"/>
            <a:ext cx="8590251" cy="1081425"/>
            <a:chOff x="0" y="0"/>
            <a:chExt cx="3228220" cy="406400"/>
          </a:xfrm>
        </p:grpSpPr>
        <p:sp>
          <p:nvSpPr>
            <p:cNvPr id="19" name="Freeform 19"/>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3B599B"/>
            </a:solidFill>
          </p:spPr>
          <p:txBody>
            <a:bodyPr/>
            <a:lstStyle/>
            <a:p>
              <a:endParaRPr lang="en-US"/>
            </a:p>
          </p:txBody>
        </p:sp>
        <p:sp>
          <p:nvSpPr>
            <p:cNvPr id="20" name="TextBox 20"/>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028700" y="2739850"/>
            <a:ext cx="1006599" cy="10065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7"/>
          <p:cNvGrpSpPr/>
          <p:nvPr/>
        </p:nvGrpSpPr>
        <p:grpSpPr>
          <a:xfrm>
            <a:off x="1028700" y="4991100"/>
            <a:ext cx="1006599" cy="100659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0" name="Group 30"/>
          <p:cNvGrpSpPr/>
          <p:nvPr/>
        </p:nvGrpSpPr>
        <p:grpSpPr>
          <a:xfrm>
            <a:off x="1028700" y="6588322"/>
            <a:ext cx="1006599" cy="100659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a:off x="1028700" y="7871146"/>
            <a:ext cx="1006599" cy="100659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6" name="Freeform 36"/>
          <p:cNvSpPr/>
          <p:nvPr/>
        </p:nvSpPr>
        <p:spPr>
          <a:xfrm>
            <a:off x="1174654" y="2730325"/>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8" name="Freeform 38"/>
          <p:cNvSpPr/>
          <p:nvPr/>
        </p:nvSpPr>
        <p:spPr>
          <a:xfrm>
            <a:off x="1174654" y="4991100"/>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9" name="Freeform 39"/>
          <p:cNvSpPr/>
          <p:nvPr/>
        </p:nvSpPr>
        <p:spPr>
          <a:xfrm>
            <a:off x="1174654" y="6588322"/>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0" name="Freeform 40"/>
          <p:cNvSpPr/>
          <p:nvPr/>
        </p:nvSpPr>
        <p:spPr>
          <a:xfrm>
            <a:off x="1174654" y="7871146"/>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TextBox 41"/>
          <p:cNvSpPr txBox="1"/>
          <p:nvPr/>
        </p:nvSpPr>
        <p:spPr>
          <a:xfrm>
            <a:off x="548989" y="1339695"/>
            <a:ext cx="7805710" cy="577850"/>
          </a:xfrm>
          <a:prstGeom prst="rect">
            <a:avLst/>
          </a:prstGeom>
        </p:spPr>
        <p:txBody>
          <a:bodyPr lIns="0" tIns="0" rIns="0" bIns="0" rtlCol="0" anchor="t">
            <a:spAutoFit/>
          </a:bodyPr>
          <a:lstStyle/>
          <a:p>
            <a:pPr>
              <a:lnSpc>
                <a:spcPts val="4599"/>
              </a:lnSpc>
            </a:pPr>
            <a:r>
              <a:rPr lang="en-US" sz="3999">
                <a:solidFill>
                  <a:srgbClr val="FFFFFF"/>
                </a:solidFill>
                <a:latin typeface="Montserrat Bold"/>
              </a:rPr>
              <a:t>NATIONAL OFFICE UPDATE</a:t>
            </a:r>
          </a:p>
        </p:txBody>
      </p:sp>
      <p:sp>
        <p:nvSpPr>
          <p:cNvPr id="42" name="TextBox 42"/>
          <p:cNvSpPr txBox="1"/>
          <p:nvPr/>
        </p:nvSpPr>
        <p:spPr>
          <a:xfrm>
            <a:off x="2342975" y="2771600"/>
            <a:ext cx="7035307" cy="318770"/>
          </a:xfrm>
          <a:prstGeom prst="rect">
            <a:avLst/>
          </a:prstGeom>
        </p:spPr>
        <p:txBody>
          <a:bodyPr lIns="0" tIns="0" rIns="0" bIns="0" rtlCol="0" anchor="t">
            <a:spAutoFit/>
          </a:bodyPr>
          <a:lstStyle/>
          <a:p>
            <a:pPr>
              <a:lnSpc>
                <a:spcPts val="2530"/>
              </a:lnSpc>
            </a:pPr>
            <a:r>
              <a:rPr lang="en-US" sz="2200" dirty="0">
                <a:solidFill>
                  <a:srgbClr val="000000"/>
                </a:solidFill>
                <a:latin typeface="Montserrat Bold"/>
              </a:rPr>
              <a:t>RE-ORGANIZATION OF THE NATIONAL OFFICE</a:t>
            </a:r>
          </a:p>
        </p:txBody>
      </p:sp>
      <p:sp>
        <p:nvSpPr>
          <p:cNvPr id="43" name="TextBox 43"/>
          <p:cNvSpPr txBox="1"/>
          <p:nvPr/>
        </p:nvSpPr>
        <p:spPr>
          <a:xfrm>
            <a:off x="2342975" y="3162300"/>
            <a:ext cx="7649628" cy="1538883"/>
          </a:xfrm>
          <a:prstGeom prst="rect">
            <a:avLst/>
          </a:prstGeom>
        </p:spPr>
        <p:txBody>
          <a:bodyPr lIns="0" tIns="0" rIns="0" bIns="0" rtlCol="0" anchor="t">
            <a:spAutoFit/>
          </a:bodyPr>
          <a:lstStyle/>
          <a:p>
            <a:pPr marL="367034" lvl="1" indent="-183517">
              <a:lnSpc>
                <a:spcPts val="1955"/>
              </a:lnSpc>
              <a:buFont typeface="Arial"/>
              <a:buChar char="•"/>
            </a:pPr>
            <a:r>
              <a:rPr lang="en-US" sz="1700" dirty="0">
                <a:solidFill>
                  <a:srgbClr val="000000"/>
                </a:solidFill>
                <a:latin typeface="Montserrat"/>
              </a:rPr>
              <a:t>Hired a new Legislative Director, Michael T. Lane (UT)</a:t>
            </a:r>
          </a:p>
          <a:p>
            <a:pPr marL="367034" lvl="1" indent="-183517">
              <a:lnSpc>
                <a:spcPts val="1955"/>
              </a:lnSpc>
              <a:buFont typeface="Arial"/>
              <a:buChar char="•"/>
            </a:pPr>
            <a:r>
              <a:rPr lang="en-US" sz="1700" dirty="0">
                <a:solidFill>
                  <a:srgbClr val="000000"/>
                </a:solidFill>
                <a:latin typeface="Montserrat"/>
              </a:rPr>
              <a:t>Hired a new Manager of Legislative Affairs, David Daniels, IV (DC)</a:t>
            </a:r>
          </a:p>
          <a:p>
            <a:pPr marL="367034" lvl="1" indent="-183517">
              <a:lnSpc>
                <a:spcPts val="1955"/>
              </a:lnSpc>
              <a:buFont typeface="Arial"/>
              <a:buChar char="•"/>
            </a:pPr>
            <a:r>
              <a:rPr lang="en-US" sz="1700" dirty="0">
                <a:solidFill>
                  <a:srgbClr val="000000"/>
                </a:solidFill>
                <a:latin typeface="Montserrat"/>
              </a:rPr>
              <a:t>Advertised the Media and Marketing Director</a:t>
            </a:r>
          </a:p>
          <a:p>
            <a:pPr marL="367034" lvl="1" indent="-183517">
              <a:lnSpc>
                <a:spcPts val="1955"/>
              </a:lnSpc>
              <a:buFont typeface="Arial"/>
              <a:buChar char="•"/>
            </a:pPr>
            <a:r>
              <a:rPr lang="en-US" sz="1700" dirty="0">
                <a:solidFill>
                  <a:srgbClr val="000000"/>
                </a:solidFill>
                <a:latin typeface="Montserrat"/>
              </a:rPr>
              <a:t>Developing clear roles for the office employees</a:t>
            </a:r>
          </a:p>
          <a:p>
            <a:pPr marL="367034" lvl="1" indent="-183517">
              <a:lnSpc>
                <a:spcPts val="1955"/>
              </a:lnSpc>
              <a:buFont typeface="Arial"/>
              <a:buChar char="•"/>
            </a:pPr>
            <a:r>
              <a:rPr lang="en-US" sz="1700" dirty="0">
                <a:solidFill>
                  <a:srgbClr val="000000"/>
                </a:solidFill>
                <a:latin typeface="Montserrat"/>
              </a:rPr>
              <a:t>Exploring a Business Development Position</a:t>
            </a:r>
          </a:p>
          <a:p>
            <a:pPr marL="367034" lvl="1" indent="-183517">
              <a:lnSpc>
                <a:spcPts val="1955"/>
              </a:lnSpc>
              <a:buFont typeface="Arial"/>
              <a:buChar char="•"/>
            </a:pPr>
            <a:r>
              <a:rPr lang="en-US" sz="1700" dirty="0">
                <a:solidFill>
                  <a:srgbClr val="000000"/>
                </a:solidFill>
                <a:latin typeface="Montserrat"/>
              </a:rPr>
              <a:t>Weekly Staff meetings (Mondays @ 14:30)</a:t>
            </a:r>
          </a:p>
        </p:txBody>
      </p:sp>
      <p:sp>
        <p:nvSpPr>
          <p:cNvPr id="46" name="TextBox 46"/>
          <p:cNvSpPr txBox="1"/>
          <p:nvPr/>
        </p:nvSpPr>
        <p:spPr>
          <a:xfrm>
            <a:off x="2342975" y="4991100"/>
            <a:ext cx="4935322" cy="318770"/>
          </a:xfrm>
          <a:prstGeom prst="rect">
            <a:avLst/>
          </a:prstGeom>
        </p:spPr>
        <p:txBody>
          <a:bodyPr lIns="0" tIns="0" rIns="0" bIns="0" rtlCol="0" anchor="t">
            <a:spAutoFit/>
          </a:bodyPr>
          <a:lstStyle/>
          <a:p>
            <a:pPr>
              <a:lnSpc>
                <a:spcPts val="2530"/>
              </a:lnSpc>
            </a:pPr>
            <a:r>
              <a:rPr lang="en-US" sz="2200" dirty="0">
                <a:solidFill>
                  <a:srgbClr val="000000"/>
                </a:solidFill>
                <a:latin typeface="Montserrat Bold"/>
              </a:rPr>
              <a:t>LEGISLATIVE EFFORTS</a:t>
            </a:r>
          </a:p>
        </p:txBody>
      </p:sp>
      <p:sp>
        <p:nvSpPr>
          <p:cNvPr id="47" name="TextBox 47"/>
          <p:cNvSpPr txBox="1"/>
          <p:nvPr/>
        </p:nvSpPr>
        <p:spPr>
          <a:xfrm>
            <a:off x="2342975" y="5372100"/>
            <a:ext cx="6801025" cy="1025922"/>
          </a:xfrm>
          <a:prstGeom prst="rect">
            <a:avLst/>
          </a:prstGeom>
        </p:spPr>
        <p:txBody>
          <a:bodyPr lIns="0" tIns="0" rIns="0" bIns="0" rtlCol="0" anchor="t">
            <a:spAutoFit/>
          </a:bodyPr>
          <a:lstStyle/>
          <a:p>
            <a:pPr marL="367034" lvl="1" indent="-183517">
              <a:lnSpc>
                <a:spcPts val="1955"/>
              </a:lnSpc>
              <a:buFont typeface="Arial"/>
              <a:buChar char="•"/>
            </a:pPr>
            <a:r>
              <a:rPr lang="en-US" sz="1700" dirty="0">
                <a:solidFill>
                  <a:srgbClr val="000000"/>
                </a:solidFill>
                <a:latin typeface="Montserrat"/>
              </a:rPr>
              <a:t>Keeping a schedule of visiting with your Congressional Delegates</a:t>
            </a:r>
          </a:p>
          <a:p>
            <a:pPr marL="367034" lvl="1" indent="-183517">
              <a:lnSpc>
                <a:spcPts val="1955"/>
              </a:lnSpc>
              <a:buFont typeface="Arial"/>
              <a:buChar char="•"/>
            </a:pPr>
            <a:r>
              <a:rPr lang="en-US" sz="1700" dirty="0">
                <a:solidFill>
                  <a:srgbClr val="000000"/>
                </a:solidFill>
                <a:latin typeface="Montserrat"/>
              </a:rPr>
              <a:t>Cleaning up our Point Papers</a:t>
            </a:r>
          </a:p>
          <a:p>
            <a:pPr marL="367034" lvl="1" indent="-183517">
              <a:lnSpc>
                <a:spcPts val="1955"/>
              </a:lnSpc>
              <a:buFont typeface="Arial"/>
              <a:buChar char="•"/>
            </a:pPr>
            <a:r>
              <a:rPr lang="en-US" sz="1700" dirty="0">
                <a:solidFill>
                  <a:srgbClr val="000000"/>
                </a:solidFill>
                <a:latin typeface="Montserrat"/>
              </a:rPr>
              <a:t>Maximizing the use of </a:t>
            </a:r>
            <a:r>
              <a:rPr lang="en-US" sz="1700" dirty="0" err="1">
                <a:solidFill>
                  <a:srgbClr val="000000"/>
                </a:solidFill>
                <a:latin typeface="Montserrat"/>
              </a:rPr>
              <a:t>VoterVoice</a:t>
            </a:r>
            <a:endParaRPr lang="en-US" sz="1700" dirty="0">
              <a:solidFill>
                <a:srgbClr val="000000"/>
              </a:solidFill>
              <a:latin typeface="Montserrat"/>
            </a:endParaRPr>
          </a:p>
        </p:txBody>
      </p:sp>
      <p:sp>
        <p:nvSpPr>
          <p:cNvPr id="48" name="TextBox 48"/>
          <p:cNvSpPr txBox="1"/>
          <p:nvPr/>
        </p:nvSpPr>
        <p:spPr>
          <a:xfrm>
            <a:off x="2342975" y="6597847"/>
            <a:ext cx="7387099" cy="318770"/>
          </a:xfrm>
          <a:prstGeom prst="rect">
            <a:avLst/>
          </a:prstGeom>
        </p:spPr>
        <p:txBody>
          <a:bodyPr lIns="0" tIns="0" rIns="0" bIns="0" rtlCol="0" anchor="t">
            <a:spAutoFit/>
          </a:bodyPr>
          <a:lstStyle/>
          <a:p>
            <a:pPr>
              <a:lnSpc>
                <a:spcPts val="2530"/>
              </a:lnSpc>
            </a:pPr>
            <a:r>
              <a:rPr lang="en-US" sz="2200">
                <a:solidFill>
                  <a:srgbClr val="000000"/>
                </a:solidFill>
                <a:latin typeface="Montserrat Bold"/>
              </a:rPr>
              <a:t>PROVIDING MORE SUPPORT FOR THE STATES</a:t>
            </a:r>
          </a:p>
        </p:txBody>
      </p:sp>
      <p:sp>
        <p:nvSpPr>
          <p:cNvPr id="49" name="TextBox 49"/>
          <p:cNvSpPr txBox="1"/>
          <p:nvPr/>
        </p:nvSpPr>
        <p:spPr>
          <a:xfrm>
            <a:off x="2342975" y="7035062"/>
            <a:ext cx="6801025" cy="769441"/>
          </a:xfrm>
          <a:prstGeom prst="rect">
            <a:avLst/>
          </a:prstGeom>
        </p:spPr>
        <p:txBody>
          <a:bodyPr lIns="0" tIns="0" rIns="0" bIns="0" rtlCol="0" anchor="t">
            <a:spAutoFit/>
          </a:bodyPr>
          <a:lstStyle/>
          <a:p>
            <a:pPr marL="367034" lvl="1" indent="-183517">
              <a:lnSpc>
                <a:spcPts val="1955"/>
              </a:lnSpc>
              <a:buFont typeface="Arial"/>
              <a:buChar char="•"/>
            </a:pPr>
            <a:r>
              <a:rPr lang="en-US" sz="1700" dirty="0">
                <a:solidFill>
                  <a:srgbClr val="000000"/>
                </a:solidFill>
                <a:latin typeface="Montserrat"/>
              </a:rPr>
              <a:t>Stronger communications</a:t>
            </a:r>
          </a:p>
          <a:p>
            <a:pPr marL="367034" lvl="1" indent="-183517">
              <a:lnSpc>
                <a:spcPts val="1955"/>
              </a:lnSpc>
              <a:buFont typeface="Arial"/>
              <a:buChar char="•"/>
            </a:pPr>
            <a:r>
              <a:rPr lang="en-US" sz="1700" dirty="0">
                <a:solidFill>
                  <a:srgbClr val="000000"/>
                </a:solidFill>
                <a:latin typeface="Montserrat"/>
              </a:rPr>
              <a:t>In person support</a:t>
            </a:r>
          </a:p>
          <a:p>
            <a:pPr marL="367034" lvl="1" indent="-183517">
              <a:lnSpc>
                <a:spcPts val="1955"/>
              </a:lnSpc>
              <a:buFont typeface="Arial"/>
              <a:buChar char="•"/>
            </a:pPr>
            <a:r>
              <a:rPr lang="en-US" sz="1700" dirty="0">
                <a:solidFill>
                  <a:srgbClr val="000000"/>
                </a:solidFill>
                <a:latin typeface="Montserrat"/>
              </a:rPr>
              <a:t>Sharing resources and updates</a:t>
            </a:r>
          </a:p>
        </p:txBody>
      </p:sp>
      <p:sp>
        <p:nvSpPr>
          <p:cNvPr id="50" name="TextBox 50"/>
          <p:cNvSpPr txBox="1"/>
          <p:nvPr/>
        </p:nvSpPr>
        <p:spPr>
          <a:xfrm>
            <a:off x="2342975" y="7880671"/>
            <a:ext cx="4935322" cy="318770"/>
          </a:xfrm>
          <a:prstGeom prst="rect">
            <a:avLst/>
          </a:prstGeom>
        </p:spPr>
        <p:txBody>
          <a:bodyPr lIns="0" tIns="0" rIns="0" bIns="0" rtlCol="0" anchor="t">
            <a:spAutoFit/>
          </a:bodyPr>
          <a:lstStyle/>
          <a:p>
            <a:pPr>
              <a:lnSpc>
                <a:spcPts val="2530"/>
              </a:lnSpc>
            </a:pPr>
            <a:r>
              <a:rPr lang="en-US" sz="2200">
                <a:solidFill>
                  <a:srgbClr val="000000"/>
                </a:solidFill>
                <a:latin typeface="Montserrat Bold"/>
              </a:rPr>
              <a:t>WE CARE FOR AMERICA</a:t>
            </a:r>
          </a:p>
        </p:txBody>
      </p:sp>
      <p:sp>
        <p:nvSpPr>
          <p:cNvPr id="51" name="TextBox 51"/>
          <p:cNvSpPr txBox="1"/>
          <p:nvPr/>
        </p:nvSpPr>
        <p:spPr>
          <a:xfrm>
            <a:off x="2342975" y="8317886"/>
            <a:ext cx="6801025" cy="512961"/>
          </a:xfrm>
          <a:prstGeom prst="rect">
            <a:avLst/>
          </a:prstGeom>
        </p:spPr>
        <p:txBody>
          <a:bodyPr lIns="0" tIns="0" rIns="0" bIns="0" rtlCol="0" anchor="t">
            <a:spAutoFit/>
          </a:bodyPr>
          <a:lstStyle/>
          <a:p>
            <a:pPr marL="367034" lvl="1" indent="-183517">
              <a:lnSpc>
                <a:spcPts val="1955"/>
              </a:lnSpc>
              <a:buFont typeface="Arial"/>
              <a:buChar char="•"/>
            </a:pPr>
            <a:r>
              <a:rPr lang="en-US" sz="1700" dirty="0">
                <a:solidFill>
                  <a:srgbClr val="000000"/>
                </a:solidFill>
                <a:latin typeface="Montserrat"/>
              </a:rPr>
              <a:t>Continuing to support Soldiers, Airmen, and Families</a:t>
            </a:r>
          </a:p>
          <a:p>
            <a:pPr marL="367034" lvl="1" indent="-183517">
              <a:lnSpc>
                <a:spcPts val="1955"/>
              </a:lnSpc>
              <a:buFont typeface="Arial"/>
              <a:buChar char="•"/>
            </a:pPr>
            <a:r>
              <a:rPr lang="en-US" sz="1700" dirty="0">
                <a:solidFill>
                  <a:srgbClr val="000000"/>
                </a:solidFill>
                <a:latin typeface="Montserrat"/>
              </a:rPr>
              <a:t>National Guard </a:t>
            </a:r>
            <a:r>
              <a:rPr lang="en-US" sz="1700">
                <a:solidFill>
                  <a:srgbClr val="000000"/>
                </a:solidFill>
                <a:latin typeface="Montserrat"/>
              </a:rPr>
              <a:t>Relief Foundation</a:t>
            </a:r>
            <a:endParaRPr lang="en-US" sz="1700" dirty="0">
              <a:solidFill>
                <a:srgbClr val="000000"/>
              </a:solidFill>
              <a:latin typeface="Montserrat"/>
            </a:endParaRPr>
          </a:p>
        </p:txBody>
      </p:sp>
      <p:grpSp>
        <p:nvGrpSpPr>
          <p:cNvPr id="52" name="Group 16">
            <a:extLst>
              <a:ext uri="{FF2B5EF4-FFF2-40B4-BE49-F238E27FC236}">
                <a16:creationId xmlns:a16="http://schemas.microsoft.com/office/drawing/2014/main" id="{8D158B85-6B00-2AEA-353F-9931C29C6E71}"/>
              </a:ext>
            </a:extLst>
          </p:cNvPr>
          <p:cNvGrpSpPr/>
          <p:nvPr/>
        </p:nvGrpSpPr>
        <p:grpSpPr>
          <a:xfrm>
            <a:off x="10300279" y="1620033"/>
            <a:ext cx="6959021" cy="6958311"/>
            <a:chOff x="0" y="0"/>
            <a:chExt cx="6350000" cy="6349975"/>
          </a:xfrm>
        </p:grpSpPr>
        <p:sp>
          <p:nvSpPr>
            <p:cNvPr id="53" name="Freeform 17">
              <a:extLst>
                <a:ext uri="{FF2B5EF4-FFF2-40B4-BE49-F238E27FC236}">
                  <a16:creationId xmlns:a16="http://schemas.microsoft.com/office/drawing/2014/main" id="{DB058609-7535-7CF6-BF96-81EBD86C0E34}"/>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77777"/>
              </a:stretch>
            </a:blipFill>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1000"/>
                                        <p:tgtEl>
                                          <p:spTgt spid="48"/>
                                        </p:tgtEl>
                                      </p:cBhvr>
                                    </p:animEffect>
                                    <p:anim calcmode="lin" valueType="num">
                                      <p:cBhvr>
                                        <p:cTn id="62" dur="1000" fill="hold"/>
                                        <p:tgtEl>
                                          <p:spTgt spid="48"/>
                                        </p:tgtEl>
                                        <p:attrNameLst>
                                          <p:attrName>ppt_x</p:attrName>
                                        </p:attrNameLst>
                                      </p:cBhvr>
                                      <p:tavLst>
                                        <p:tav tm="0">
                                          <p:val>
                                            <p:strVal val="#ppt_x"/>
                                          </p:val>
                                        </p:tav>
                                        <p:tav tm="100000">
                                          <p:val>
                                            <p:strVal val="#ppt_x"/>
                                          </p:val>
                                        </p:tav>
                                      </p:tavLst>
                                    </p:anim>
                                    <p:anim calcmode="lin" valueType="num">
                                      <p:cBhvr>
                                        <p:cTn id="63" dur="1000" fill="hold"/>
                                        <p:tgtEl>
                                          <p:spTgt spid="4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1000"/>
                                        <p:tgtEl>
                                          <p:spTgt spid="49"/>
                                        </p:tgtEl>
                                      </p:cBhvr>
                                    </p:animEffect>
                                    <p:anim calcmode="lin" valueType="num">
                                      <p:cBhvr>
                                        <p:cTn id="67" dur="1000" fill="hold"/>
                                        <p:tgtEl>
                                          <p:spTgt spid="49"/>
                                        </p:tgtEl>
                                        <p:attrNameLst>
                                          <p:attrName>ppt_x</p:attrName>
                                        </p:attrNameLst>
                                      </p:cBhvr>
                                      <p:tavLst>
                                        <p:tav tm="0">
                                          <p:val>
                                            <p:strVal val="#ppt_x"/>
                                          </p:val>
                                        </p:tav>
                                        <p:tav tm="100000">
                                          <p:val>
                                            <p:strVal val="#ppt_x"/>
                                          </p:val>
                                        </p:tav>
                                      </p:tavLst>
                                    </p:anim>
                                    <p:anim calcmode="lin" valueType="num">
                                      <p:cBhvr>
                                        <p:cTn id="6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anim calcmode="lin" valueType="num">
                                      <p:cBhvr>
                                        <p:cTn id="84" dur="1000" fill="hold"/>
                                        <p:tgtEl>
                                          <p:spTgt spid="50"/>
                                        </p:tgtEl>
                                        <p:attrNameLst>
                                          <p:attrName>ppt_x</p:attrName>
                                        </p:attrNameLst>
                                      </p:cBhvr>
                                      <p:tavLst>
                                        <p:tav tm="0">
                                          <p:val>
                                            <p:strVal val="#ppt_x"/>
                                          </p:val>
                                        </p:tav>
                                        <p:tav tm="100000">
                                          <p:val>
                                            <p:strVal val="#ppt_x"/>
                                          </p:val>
                                        </p:tav>
                                      </p:tavLst>
                                    </p:anim>
                                    <p:anim calcmode="lin" valueType="num">
                                      <p:cBhvr>
                                        <p:cTn id="85" dur="1000" fill="hold"/>
                                        <p:tgtEl>
                                          <p:spTgt spid="5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1000"/>
                                        <p:tgtEl>
                                          <p:spTgt spid="51"/>
                                        </p:tgtEl>
                                      </p:cBhvr>
                                    </p:animEffect>
                                    <p:anim calcmode="lin" valueType="num">
                                      <p:cBhvr>
                                        <p:cTn id="89" dur="1000" fill="hold"/>
                                        <p:tgtEl>
                                          <p:spTgt spid="51"/>
                                        </p:tgtEl>
                                        <p:attrNameLst>
                                          <p:attrName>ppt_x</p:attrName>
                                        </p:attrNameLst>
                                      </p:cBhvr>
                                      <p:tavLst>
                                        <p:tav tm="0">
                                          <p:val>
                                            <p:strVal val="#ppt_x"/>
                                          </p:val>
                                        </p:tav>
                                        <p:tav tm="100000">
                                          <p:val>
                                            <p:strVal val="#ppt_x"/>
                                          </p:val>
                                        </p:tav>
                                      </p:tavLst>
                                    </p:anim>
                                    <p:anim calcmode="lin" valueType="num">
                                      <p:cBhvr>
                                        <p:cTn id="9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42" grpId="0"/>
      <p:bldP spid="43" grpId="0"/>
      <p:bldP spid="46" grpId="0"/>
      <p:bldP spid="47" grpId="0"/>
      <p:bldP spid="48"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561" r="-27529" b="-6968"/>
            </a:stretch>
          </a:blipFill>
        </p:spPr>
        <p:txBody>
          <a:bodyPr/>
          <a:lstStyle/>
          <a:p>
            <a:endParaRPr lang="en-US" dirty="0"/>
          </a:p>
        </p:txBody>
      </p:sp>
      <p:grpSp>
        <p:nvGrpSpPr>
          <p:cNvPr id="3" name="Group 3"/>
          <p:cNvGrpSpPr/>
          <p:nvPr/>
        </p:nvGrpSpPr>
        <p:grpSpPr>
          <a:xfrm>
            <a:off x="4384278" y="170343"/>
            <a:ext cx="8415877" cy="1297135"/>
            <a:chOff x="0" y="0"/>
            <a:chExt cx="2196331" cy="338519"/>
          </a:xfrm>
        </p:grpSpPr>
        <p:sp>
          <p:nvSpPr>
            <p:cNvPr id="4" name="Freeform 4"/>
            <p:cNvSpPr/>
            <p:nvPr/>
          </p:nvSpPr>
          <p:spPr>
            <a:xfrm>
              <a:off x="0" y="0"/>
              <a:ext cx="2196331" cy="338519"/>
            </a:xfrm>
            <a:custGeom>
              <a:avLst/>
              <a:gdLst/>
              <a:ahLst/>
              <a:cxnLst/>
              <a:rect l="l" t="t" r="r" b="b"/>
              <a:pathLst>
                <a:path w="2196331" h="338519">
                  <a:moveTo>
                    <a:pt x="1993131" y="0"/>
                  </a:moveTo>
                  <a:cubicBezTo>
                    <a:pt x="2105355" y="0"/>
                    <a:pt x="2196331" y="75780"/>
                    <a:pt x="2196331" y="169260"/>
                  </a:cubicBezTo>
                  <a:cubicBezTo>
                    <a:pt x="2196331" y="262739"/>
                    <a:pt x="2105355" y="338519"/>
                    <a:pt x="1993131" y="338519"/>
                  </a:cubicBezTo>
                  <a:lnTo>
                    <a:pt x="203200" y="338519"/>
                  </a:lnTo>
                  <a:cubicBezTo>
                    <a:pt x="90976" y="338519"/>
                    <a:pt x="0" y="262739"/>
                    <a:pt x="0" y="169260"/>
                  </a:cubicBezTo>
                  <a:cubicBezTo>
                    <a:pt x="0" y="75780"/>
                    <a:pt x="90976" y="0"/>
                    <a:pt x="203200" y="0"/>
                  </a:cubicBezTo>
                  <a:close/>
                </a:path>
              </a:pathLst>
            </a:custGeom>
            <a:solidFill>
              <a:srgbClr val="293E6B"/>
            </a:solidFill>
            <a:ln w="85725" cap="sq">
              <a:solidFill>
                <a:srgbClr val="3B599B"/>
              </a:solidFill>
              <a:prstDash val="solid"/>
              <a:miter/>
            </a:ln>
          </p:spPr>
          <p:txBody>
            <a:bodyPr/>
            <a:lstStyle/>
            <a:p>
              <a:endParaRPr lang="en-US"/>
            </a:p>
          </p:txBody>
        </p:sp>
        <p:sp>
          <p:nvSpPr>
            <p:cNvPr id="5" name="TextBox 5"/>
            <p:cNvSpPr txBox="1"/>
            <p:nvPr/>
          </p:nvSpPr>
          <p:spPr>
            <a:xfrm>
              <a:off x="0" y="-38100"/>
              <a:ext cx="2196331" cy="37661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60609" y="9949166"/>
            <a:ext cx="14947732" cy="4688748"/>
            <a:chOff x="0" y="0"/>
            <a:chExt cx="2226818" cy="698500"/>
          </a:xfrm>
        </p:grpSpPr>
        <p:sp>
          <p:nvSpPr>
            <p:cNvPr id="7" name="Freeform 7"/>
            <p:cNvSpPr/>
            <p:nvPr/>
          </p:nvSpPr>
          <p:spPr>
            <a:xfrm>
              <a:off x="0" y="0"/>
              <a:ext cx="2226818" cy="698500"/>
            </a:xfrm>
            <a:custGeom>
              <a:avLst/>
              <a:gdLst/>
              <a:ahLst/>
              <a:cxnLst/>
              <a:rect l="l" t="t" r="r" b="b"/>
              <a:pathLst>
                <a:path w="2226818" h="698500">
                  <a:moveTo>
                    <a:pt x="2226818" y="349250"/>
                  </a:moveTo>
                  <a:lnTo>
                    <a:pt x="2023618" y="698500"/>
                  </a:lnTo>
                  <a:lnTo>
                    <a:pt x="203200" y="698500"/>
                  </a:lnTo>
                  <a:lnTo>
                    <a:pt x="0" y="349250"/>
                  </a:lnTo>
                  <a:lnTo>
                    <a:pt x="203200" y="0"/>
                  </a:lnTo>
                  <a:lnTo>
                    <a:pt x="2023618" y="0"/>
                  </a:lnTo>
                  <a:lnTo>
                    <a:pt x="2226818" y="349250"/>
                  </a:lnTo>
                  <a:close/>
                </a:path>
              </a:pathLst>
            </a:custGeom>
            <a:solidFill>
              <a:srgbClr val="293E6B"/>
            </a:solidFill>
          </p:spPr>
          <p:txBody>
            <a:bodyPr/>
            <a:lstStyle/>
            <a:p>
              <a:endParaRPr lang="en-US"/>
            </a:p>
          </p:txBody>
        </p:sp>
        <p:sp>
          <p:nvSpPr>
            <p:cNvPr id="8" name="TextBox 8"/>
            <p:cNvSpPr txBox="1"/>
            <p:nvPr/>
          </p:nvSpPr>
          <p:spPr>
            <a:xfrm>
              <a:off x="114300" y="-38100"/>
              <a:ext cx="1998218" cy="736600"/>
            </a:xfrm>
            <a:prstGeom prst="rect">
              <a:avLst/>
            </a:prstGeom>
          </p:spPr>
          <p:txBody>
            <a:bodyPr lIns="50800" tIns="50800" rIns="50800" bIns="50800" rtlCol="0" anchor="ctr"/>
            <a:lstStyle/>
            <a:p>
              <a:pPr algn="ctr">
                <a:lnSpc>
                  <a:spcPts val="3359"/>
                </a:lnSpc>
              </a:pPr>
              <a:endParaRPr/>
            </a:p>
          </p:txBody>
        </p:sp>
      </p:grpSp>
      <p:sp>
        <p:nvSpPr>
          <p:cNvPr id="21" name="Freeform 21"/>
          <p:cNvSpPr/>
          <p:nvPr/>
        </p:nvSpPr>
        <p:spPr>
          <a:xfrm>
            <a:off x="1884594" y="939438"/>
            <a:ext cx="2038264" cy="2038264"/>
          </a:xfrm>
          <a:custGeom>
            <a:avLst/>
            <a:gdLst/>
            <a:ahLst/>
            <a:cxnLst/>
            <a:rect l="l" t="t" r="r" b="b"/>
            <a:pathLst>
              <a:path w="2038264" h="2038264">
                <a:moveTo>
                  <a:pt x="0" y="0"/>
                </a:moveTo>
                <a:lnTo>
                  <a:pt x="2038264" y="0"/>
                </a:lnTo>
                <a:lnTo>
                  <a:pt x="2038264" y="2038264"/>
                </a:lnTo>
                <a:lnTo>
                  <a:pt x="0" y="2038264"/>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2282647" y="2679746"/>
            <a:ext cx="2069115" cy="2069115"/>
          </a:xfrm>
          <a:custGeom>
            <a:avLst/>
            <a:gdLst/>
            <a:ahLst/>
            <a:cxnLst/>
            <a:rect l="l" t="t" r="r" b="b"/>
            <a:pathLst>
              <a:path w="2069115" h="2069115">
                <a:moveTo>
                  <a:pt x="0" y="0"/>
                </a:moveTo>
                <a:lnTo>
                  <a:pt x="2069116" y="0"/>
                </a:lnTo>
                <a:lnTo>
                  <a:pt x="2069116" y="2069116"/>
                </a:lnTo>
                <a:lnTo>
                  <a:pt x="0" y="2069116"/>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32"/>
          <p:cNvSpPr/>
          <p:nvPr/>
        </p:nvSpPr>
        <p:spPr>
          <a:xfrm>
            <a:off x="2624779" y="4442251"/>
            <a:ext cx="2071431" cy="2071431"/>
          </a:xfrm>
          <a:custGeom>
            <a:avLst/>
            <a:gdLst/>
            <a:ahLst/>
            <a:cxnLst/>
            <a:rect l="l" t="t" r="r" b="b"/>
            <a:pathLst>
              <a:path w="2071431" h="2071431">
                <a:moveTo>
                  <a:pt x="0" y="0"/>
                </a:moveTo>
                <a:lnTo>
                  <a:pt x="2071431" y="0"/>
                </a:lnTo>
                <a:lnTo>
                  <a:pt x="2071431" y="2071430"/>
                </a:lnTo>
                <a:lnTo>
                  <a:pt x="0" y="2071430"/>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6" name="Freeform 36"/>
          <p:cNvSpPr/>
          <p:nvPr/>
        </p:nvSpPr>
        <p:spPr>
          <a:xfrm>
            <a:off x="2277136" y="6238850"/>
            <a:ext cx="2080139" cy="2080139"/>
          </a:xfrm>
          <a:custGeom>
            <a:avLst/>
            <a:gdLst/>
            <a:ahLst/>
            <a:cxnLst/>
            <a:rect l="l" t="t" r="r" b="b"/>
            <a:pathLst>
              <a:path w="2080139" h="2080139">
                <a:moveTo>
                  <a:pt x="0" y="0"/>
                </a:moveTo>
                <a:lnTo>
                  <a:pt x="2080138" y="0"/>
                </a:lnTo>
                <a:lnTo>
                  <a:pt x="2080138" y="2080139"/>
                </a:lnTo>
                <a:lnTo>
                  <a:pt x="0" y="2080139"/>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0" name="Group 40"/>
          <p:cNvGrpSpPr/>
          <p:nvPr/>
        </p:nvGrpSpPr>
        <p:grpSpPr>
          <a:xfrm>
            <a:off x="-4128970" y="9746287"/>
            <a:ext cx="8590251" cy="1081425"/>
            <a:chOff x="0" y="0"/>
            <a:chExt cx="3228220" cy="406400"/>
          </a:xfrm>
        </p:grpSpPr>
        <p:sp>
          <p:nvSpPr>
            <p:cNvPr id="41" name="Freeform 41"/>
            <p:cNvSpPr/>
            <p:nvPr/>
          </p:nvSpPr>
          <p:spPr>
            <a:xfrm>
              <a:off x="0" y="0"/>
              <a:ext cx="3228220" cy="406400"/>
            </a:xfrm>
            <a:custGeom>
              <a:avLst/>
              <a:gdLst/>
              <a:ahLst/>
              <a:cxnLst/>
              <a:rect l="l" t="t" r="r" b="b"/>
              <a:pathLst>
                <a:path w="3228220" h="406400">
                  <a:moveTo>
                    <a:pt x="3025020" y="0"/>
                  </a:moveTo>
                  <a:cubicBezTo>
                    <a:pt x="3137244" y="0"/>
                    <a:pt x="3228220" y="90976"/>
                    <a:pt x="3228220" y="203200"/>
                  </a:cubicBezTo>
                  <a:cubicBezTo>
                    <a:pt x="3228220" y="315424"/>
                    <a:pt x="3137244" y="406400"/>
                    <a:pt x="3025020" y="406400"/>
                  </a:cubicBezTo>
                  <a:lnTo>
                    <a:pt x="203200" y="406400"/>
                  </a:lnTo>
                  <a:cubicBezTo>
                    <a:pt x="90976" y="406400"/>
                    <a:pt x="0" y="315424"/>
                    <a:pt x="0" y="203200"/>
                  </a:cubicBezTo>
                  <a:cubicBezTo>
                    <a:pt x="0" y="90976"/>
                    <a:pt x="90976" y="0"/>
                    <a:pt x="203200" y="0"/>
                  </a:cubicBezTo>
                  <a:close/>
                </a:path>
              </a:pathLst>
            </a:custGeom>
            <a:solidFill>
              <a:srgbClr val="3B599B"/>
            </a:solidFill>
          </p:spPr>
          <p:txBody>
            <a:bodyPr/>
            <a:lstStyle/>
            <a:p>
              <a:endParaRPr lang="en-US"/>
            </a:p>
          </p:txBody>
        </p:sp>
        <p:sp>
          <p:nvSpPr>
            <p:cNvPr id="42" name="TextBox 42"/>
            <p:cNvSpPr txBox="1"/>
            <p:nvPr/>
          </p:nvSpPr>
          <p:spPr>
            <a:xfrm>
              <a:off x="0" y="-38100"/>
              <a:ext cx="3228220" cy="444500"/>
            </a:xfrm>
            <a:prstGeom prst="rect">
              <a:avLst/>
            </a:prstGeom>
          </p:spPr>
          <p:txBody>
            <a:bodyPr lIns="50800" tIns="50800" rIns="50800" bIns="50800" rtlCol="0" anchor="ctr"/>
            <a:lstStyle/>
            <a:p>
              <a:pPr algn="ctr">
                <a:lnSpc>
                  <a:spcPts val="3359"/>
                </a:lnSpc>
              </a:pPr>
              <a:endParaRPr/>
            </a:p>
          </p:txBody>
        </p:sp>
      </p:grpSp>
      <p:sp>
        <p:nvSpPr>
          <p:cNvPr id="43" name="Freeform 43"/>
          <p:cNvSpPr/>
          <p:nvPr/>
        </p:nvSpPr>
        <p:spPr>
          <a:xfrm>
            <a:off x="1884594" y="8046878"/>
            <a:ext cx="2051492" cy="2051492"/>
          </a:xfrm>
          <a:custGeom>
            <a:avLst/>
            <a:gdLst/>
            <a:ahLst/>
            <a:cxnLst/>
            <a:rect l="l" t="t" r="r" b="b"/>
            <a:pathLst>
              <a:path w="2051492" h="2051492">
                <a:moveTo>
                  <a:pt x="0" y="0"/>
                </a:moveTo>
                <a:lnTo>
                  <a:pt x="2051492" y="0"/>
                </a:lnTo>
                <a:lnTo>
                  <a:pt x="2051492" y="2051492"/>
                </a:lnTo>
                <a:lnTo>
                  <a:pt x="0" y="2051492"/>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8" name="Group 48"/>
          <p:cNvGrpSpPr/>
          <p:nvPr/>
        </p:nvGrpSpPr>
        <p:grpSpPr>
          <a:xfrm>
            <a:off x="1082828" y="45110"/>
            <a:ext cx="964540" cy="964540"/>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p>
          </p:txBody>
        </p:sp>
        <p:sp>
          <p:nvSpPr>
            <p:cNvPr id="50" name="TextBox 5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1" name="Group 51"/>
          <p:cNvGrpSpPr/>
          <p:nvPr/>
        </p:nvGrpSpPr>
        <p:grpSpPr>
          <a:xfrm>
            <a:off x="1027260" y="619115"/>
            <a:ext cx="678745" cy="678745"/>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4" name="Group 54"/>
          <p:cNvGrpSpPr/>
          <p:nvPr/>
        </p:nvGrpSpPr>
        <p:grpSpPr>
          <a:xfrm>
            <a:off x="17228793" y="9322460"/>
            <a:ext cx="964540" cy="964540"/>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p>
          </p:txBody>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7" name="Group 57"/>
          <p:cNvGrpSpPr/>
          <p:nvPr/>
        </p:nvGrpSpPr>
        <p:grpSpPr>
          <a:xfrm>
            <a:off x="16919927" y="9804730"/>
            <a:ext cx="678745" cy="67874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59" name="TextBox 5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4" name="Group 64"/>
          <p:cNvGrpSpPr/>
          <p:nvPr/>
        </p:nvGrpSpPr>
        <p:grpSpPr>
          <a:xfrm>
            <a:off x="-8838153" y="-545104"/>
            <a:ext cx="11377208" cy="1137720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dirty="0"/>
            </a:p>
          </p:txBody>
        </p:sp>
        <p:sp>
          <p:nvSpPr>
            <p:cNvPr id="66" name="TextBox 6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67" name="TextBox 67"/>
          <p:cNvSpPr txBox="1"/>
          <p:nvPr/>
        </p:nvSpPr>
        <p:spPr>
          <a:xfrm>
            <a:off x="4750904" y="374288"/>
            <a:ext cx="7682624" cy="1025922"/>
          </a:xfrm>
          <a:prstGeom prst="rect">
            <a:avLst/>
          </a:prstGeom>
        </p:spPr>
        <p:txBody>
          <a:bodyPr lIns="0" tIns="0" rIns="0" bIns="0" rtlCol="0" anchor="t">
            <a:spAutoFit/>
          </a:bodyPr>
          <a:lstStyle/>
          <a:p>
            <a:pPr algn="ctr">
              <a:lnSpc>
                <a:spcPts val="3967"/>
              </a:lnSpc>
            </a:pPr>
            <a:r>
              <a:rPr lang="en-US" sz="3450" u="sng" dirty="0">
                <a:ln w="12700">
                  <a:solidFill>
                    <a:srgbClr val="3B599B"/>
                  </a:solidFill>
                </a:ln>
                <a:solidFill>
                  <a:srgbClr val="FFFFFF"/>
                </a:solidFill>
                <a:latin typeface="Montserrat Bold"/>
              </a:rPr>
              <a:t>EANGUS NATIONAL OFFICE</a:t>
            </a:r>
            <a:r>
              <a:rPr lang="en-US" sz="3450" dirty="0">
                <a:ln w="12700">
                  <a:solidFill>
                    <a:srgbClr val="3B599B"/>
                  </a:solidFill>
                </a:ln>
                <a:solidFill>
                  <a:srgbClr val="FFFFFF"/>
                </a:solidFill>
                <a:latin typeface="Montserrat Bold"/>
              </a:rPr>
              <a:t> LINES OF EFFORT</a:t>
            </a:r>
          </a:p>
        </p:txBody>
      </p:sp>
      <p:grpSp>
        <p:nvGrpSpPr>
          <p:cNvPr id="90" name="Group 89">
            <a:extLst>
              <a:ext uri="{FF2B5EF4-FFF2-40B4-BE49-F238E27FC236}">
                <a16:creationId xmlns:a16="http://schemas.microsoft.com/office/drawing/2014/main" id="{D2727A3B-F857-B00E-963B-2BD710A1DD5D}"/>
              </a:ext>
            </a:extLst>
          </p:cNvPr>
          <p:cNvGrpSpPr/>
          <p:nvPr/>
        </p:nvGrpSpPr>
        <p:grpSpPr>
          <a:xfrm>
            <a:off x="2277136" y="1013997"/>
            <a:ext cx="12176667" cy="1747424"/>
            <a:chOff x="2277136" y="1013997"/>
            <a:chExt cx="12176667" cy="1747424"/>
          </a:xfrm>
        </p:grpSpPr>
        <p:grpSp>
          <p:nvGrpSpPr>
            <p:cNvPr id="22" name="Group 22"/>
            <p:cNvGrpSpPr/>
            <p:nvPr/>
          </p:nvGrpSpPr>
          <p:grpSpPr>
            <a:xfrm>
              <a:off x="3486705" y="1013997"/>
              <a:ext cx="10967098" cy="1747424"/>
              <a:chOff x="0" y="51169"/>
              <a:chExt cx="2888454" cy="460227"/>
            </a:xfrm>
          </p:grpSpPr>
          <p:sp>
            <p:nvSpPr>
              <p:cNvPr id="23" name="Freeform 23"/>
              <p:cNvSpPr/>
              <p:nvPr/>
            </p:nvSpPr>
            <p:spPr>
              <a:xfrm>
                <a:off x="0" y="51169"/>
                <a:ext cx="2888454" cy="460227"/>
              </a:xfrm>
              <a:custGeom>
                <a:avLst/>
                <a:gdLst/>
                <a:ahLst/>
                <a:cxnLst/>
                <a:rect l="l" t="t" r="r" b="b"/>
                <a:pathLst>
                  <a:path w="2888454" h="587184">
                    <a:moveTo>
                      <a:pt x="2884232" y="285226"/>
                    </a:moveTo>
                    <a:lnTo>
                      <a:pt x="2500490" y="1837"/>
                    </a:lnTo>
                    <a:cubicBezTo>
                      <a:pt x="2498332" y="243"/>
                      <a:pt x="2495461" y="0"/>
                      <a:pt x="2493066" y="1209"/>
                    </a:cubicBezTo>
                    <a:cubicBezTo>
                      <a:pt x="2490671" y="2417"/>
                      <a:pt x="2489161" y="4871"/>
                      <a:pt x="2489161" y="7554"/>
                    </a:cubicBezTo>
                    <a:lnTo>
                      <a:pt x="2489161" y="182586"/>
                    </a:lnTo>
                    <a:cubicBezTo>
                      <a:pt x="2489161" y="186321"/>
                      <a:pt x="2487677" y="189904"/>
                      <a:pt x="2485036" y="192545"/>
                    </a:cubicBezTo>
                    <a:cubicBezTo>
                      <a:pt x="2482395" y="195186"/>
                      <a:pt x="2478812" y="196670"/>
                      <a:pt x="2475077" y="196670"/>
                    </a:cubicBezTo>
                    <a:lnTo>
                      <a:pt x="14084" y="196670"/>
                    </a:lnTo>
                    <a:cubicBezTo>
                      <a:pt x="10349" y="196670"/>
                      <a:pt x="6766" y="198154"/>
                      <a:pt x="4125" y="200795"/>
                    </a:cubicBezTo>
                    <a:cubicBezTo>
                      <a:pt x="1484" y="203436"/>
                      <a:pt x="0" y="207019"/>
                      <a:pt x="0" y="210754"/>
                    </a:cubicBezTo>
                    <a:lnTo>
                      <a:pt x="0" y="376431"/>
                    </a:lnTo>
                    <a:cubicBezTo>
                      <a:pt x="0" y="380166"/>
                      <a:pt x="1484" y="383748"/>
                      <a:pt x="4125" y="386390"/>
                    </a:cubicBezTo>
                    <a:cubicBezTo>
                      <a:pt x="6766" y="389031"/>
                      <a:pt x="10349" y="390515"/>
                      <a:pt x="14084" y="390515"/>
                    </a:cubicBezTo>
                    <a:lnTo>
                      <a:pt x="2475077" y="390515"/>
                    </a:lnTo>
                    <a:cubicBezTo>
                      <a:pt x="2478812" y="390515"/>
                      <a:pt x="2482395" y="391998"/>
                      <a:pt x="2485036" y="394640"/>
                    </a:cubicBezTo>
                    <a:cubicBezTo>
                      <a:pt x="2487677" y="397281"/>
                      <a:pt x="2489161" y="400863"/>
                      <a:pt x="2489161" y="404598"/>
                    </a:cubicBezTo>
                    <a:lnTo>
                      <a:pt x="2489161" y="579631"/>
                    </a:lnTo>
                    <a:cubicBezTo>
                      <a:pt x="2489161" y="582313"/>
                      <a:pt x="2490671" y="584767"/>
                      <a:pt x="2493066" y="585976"/>
                    </a:cubicBezTo>
                    <a:cubicBezTo>
                      <a:pt x="2495461" y="587184"/>
                      <a:pt x="2498332" y="586942"/>
                      <a:pt x="2500490" y="585348"/>
                    </a:cubicBezTo>
                    <a:lnTo>
                      <a:pt x="2884232" y="301959"/>
                    </a:lnTo>
                    <a:cubicBezTo>
                      <a:pt x="2886887" y="299998"/>
                      <a:pt x="2888454" y="296893"/>
                      <a:pt x="2888454" y="293592"/>
                    </a:cubicBezTo>
                    <a:cubicBezTo>
                      <a:pt x="2888454" y="290291"/>
                      <a:pt x="2886887" y="287187"/>
                      <a:pt x="2884232" y="285226"/>
                    </a:cubicBezTo>
                    <a:close/>
                  </a:path>
                </a:pathLst>
              </a:custGeom>
              <a:gradFill rotWithShape="1">
                <a:gsLst>
                  <a:gs pos="0">
                    <a:srgbClr val="293E6B">
                      <a:alpha val="100000"/>
                    </a:srgbClr>
                  </a:gs>
                  <a:gs pos="100000">
                    <a:srgbClr val="3B599B">
                      <a:alpha val="100000"/>
                    </a:srgbClr>
                  </a:gs>
                </a:gsLst>
                <a:lin ang="0"/>
              </a:gradFill>
              <a:ln w="47625" cap="sq">
                <a:solidFill>
                  <a:srgbClr val="000000"/>
                </a:solidFill>
                <a:prstDash val="solid"/>
                <a:miter/>
              </a:ln>
            </p:spPr>
            <p:txBody>
              <a:bodyPr/>
              <a:lstStyle/>
              <a:p>
                <a:endParaRPr lang="en-US"/>
              </a:p>
            </p:txBody>
          </p:sp>
          <p:sp>
            <p:nvSpPr>
              <p:cNvPr id="24" name="TextBox 24"/>
              <p:cNvSpPr txBox="1"/>
              <p:nvPr/>
            </p:nvSpPr>
            <p:spPr>
              <a:xfrm>
                <a:off x="0" y="165100"/>
                <a:ext cx="2793961" cy="23194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2277136" y="1196012"/>
              <a:ext cx="1449889" cy="132690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60" name="Freeform 60"/>
            <p:cNvSpPr/>
            <p:nvPr/>
          </p:nvSpPr>
          <p:spPr>
            <a:xfrm>
              <a:off x="2434419" y="1307743"/>
              <a:ext cx="1148815" cy="1078073"/>
            </a:xfrm>
            <a:custGeom>
              <a:avLst/>
              <a:gdLst/>
              <a:ahLst/>
              <a:cxnLst/>
              <a:rect l="l" t="t" r="r" b="b"/>
              <a:pathLst>
                <a:path w="1165957" h="1165957">
                  <a:moveTo>
                    <a:pt x="0" y="0"/>
                  </a:moveTo>
                  <a:lnTo>
                    <a:pt x="1165958" y="0"/>
                  </a:lnTo>
                  <a:lnTo>
                    <a:pt x="1165958" y="1165957"/>
                  </a:lnTo>
                  <a:lnTo>
                    <a:pt x="0" y="1165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8" name="TextBox 68"/>
            <p:cNvSpPr txBox="1"/>
            <p:nvPr/>
          </p:nvSpPr>
          <p:spPr>
            <a:xfrm>
              <a:off x="6886349" y="1781442"/>
              <a:ext cx="3629251" cy="369012"/>
            </a:xfrm>
            <a:prstGeom prst="rect">
              <a:avLst/>
            </a:prstGeom>
          </p:spPr>
          <p:txBody>
            <a:bodyPr wrap="square" lIns="0" tIns="0" rIns="0" bIns="0" rtlCol="0" anchor="t">
              <a:spAutoFit/>
            </a:bodyPr>
            <a:lstStyle/>
            <a:p>
              <a:pPr algn="ctr">
                <a:lnSpc>
                  <a:spcPts val="2749"/>
                </a:lnSpc>
              </a:pPr>
              <a:r>
                <a:rPr lang="en-US" sz="3450" b="1" dirty="0">
                  <a:ln w="19050">
                    <a:solidFill>
                      <a:srgbClr val="3B599B"/>
                    </a:solidFill>
                  </a:ln>
                  <a:solidFill>
                    <a:srgbClr val="FFFFFF"/>
                  </a:solidFill>
                  <a:latin typeface="Montserrat Bold"/>
                </a:rPr>
                <a:t>MEMBERSHIP</a:t>
              </a:r>
            </a:p>
          </p:txBody>
        </p:sp>
      </p:grpSp>
      <p:sp>
        <p:nvSpPr>
          <p:cNvPr id="74" name="TextBox 74"/>
          <p:cNvSpPr txBox="1"/>
          <p:nvPr/>
        </p:nvSpPr>
        <p:spPr>
          <a:xfrm rot="5400000">
            <a:off x="-875472" y="4465190"/>
            <a:ext cx="5205905" cy="1321361"/>
          </a:xfrm>
          <a:prstGeom prst="rect">
            <a:avLst/>
          </a:prstGeom>
        </p:spPr>
        <p:txBody>
          <a:bodyPr lIns="0" tIns="0" rIns="0" bIns="0" rtlCol="0" anchor="t">
            <a:prstTxWarp prst="textArchUp">
              <a:avLst>
                <a:gd name="adj" fmla="val 11340945"/>
              </a:avLst>
            </a:prstTxWarp>
            <a:spAutoFit/>
          </a:bodyPr>
          <a:lstStyle/>
          <a:p>
            <a:pPr algn="ctr">
              <a:lnSpc>
                <a:spcPts val="4179"/>
              </a:lnSpc>
            </a:pPr>
            <a:r>
              <a:rPr lang="en-US" sz="7200" b="1" dirty="0">
                <a:ln w="28575">
                  <a:solidFill>
                    <a:srgbClr val="3B599B"/>
                  </a:solidFill>
                </a:ln>
                <a:solidFill>
                  <a:srgbClr val="FFFFFF"/>
                </a:solidFill>
                <a:latin typeface="Montserrat Bold"/>
              </a:rPr>
              <a:t>SHAPING EFFORTS</a:t>
            </a:r>
          </a:p>
        </p:txBody>
      </p:sp>
      <p:sp>
        <p:nvSpPr>
          <p:cNvPr id="75" name="TextBox 75"/>
          <p:cNvSpPr txBox="1"/>
          <p:nvPr/>
        </p:nvSpPr>
        <p:spPr>
          <a:xfrm>
            <a:off x="3927050" y="2247900"/>
            <a:ext cx="9058891" cy="1025922"/>
          </a:xfrm>
          <a:prstGeom prst="rect">
            <a:avLst/>
          </a:prstGeom>
        </p:spPr>
        <p:txBody>
          <a:bodyPr lIns="0" tIns="0" rIns="0" bIns="0" numCol="2" rtlCol="0" anchor="t">
            <a:spAutoFit/>
          </a:bodyPr>
          <a:lstStyle/>
          <a:p>
            <a:pPr algn="ctr">
              <a:lnSpc>
                <a:spcPts val="1980"/>
              </a:lnSpc>
            </a:pPr>
            <a:r>
              <a:rPr lang="en-US" sz="1800" dirty="0">
                <a:ln>
                  <a:solidFill>
                    <a:srgbClr val="3B599B"/>
                  </a:solidFill>
                </a:ln>
                <a:solidFill>
                  <a:srgbClr val="FFFFFF"/>
                </a:solidFill>
                <a:latin typeface="Montserrat Bold"/>
              </a:rPr>
              <a:t>-LIFE, ANNUAL, ASSOCIATE MEMBERSHIPS</a:t>
            </a:r>
            <a:endParaRPr lang="en-US" dirty="0">
              <a:ln>
                <a:solidFill>
                  <a:srgbClr val="3B599B"/>
                </a:solidFill>
              </a:ln>
              <a:solidFill>
                <a:srgbClr val="FFFFFF"/>
              </a:solidFill>
              <a:latin typeface="Montserrat Bold"/>
            </a:endParaRPr>
          </a:p>
          <a:p>
            <a:pPr algn="ctr">
              <a:lnSpc>
                <a:spcPts val="1980"/>
              </a:lnSpc>
            </a:pPr>
            <a:r>
              <a:rPr lang="en-US" sz="1800" dirty="0">
                <a:ln>
                  <a:solidFill>
                    <a:srgbClr val="3B599B"/>
                  </a:solidFill>
                </a:ln>
                <a:solidFill>
                  <a:srgbClr val="FFFFFF"/>
                </a:solidFill>
                <a:latin typeface="Montserrat Bold"/>
              </a:rPr>
              <a:t>-LEGACY DONATIONS</a:t>
            </a:r>
          </a:p>
          <a:p>
            <a:pPr algn="ctr">
              <a:lnSpc>
                <a:spcPts val="1980"/>
              </a:lnSpc>
            </a:pPr>
            <a:r>
              <a:rPr lang="en-US" dirty="0">
                <a:ln>
                  <a:solidFill>
                    <a:srgbClr val="3B599B"/>
                  </a:solidFill>
                </a:ln>
                <a:solidFill>
                  <a:srgbClr val="FFFFFF"/>
                </a:solidFill>
                <a:latin typeface="Montserrat Bold"/>
              </a:rPr>
              <a:t>-MEMBERSHIP GOALS</a:t>
            </a:r>
            <a:endParaRPr lang="en-US" sz="1800" dirty="0">
              <a:ln>
                <a:solidFill>
                  <a:srgbClr val="3B599B"/>
                </a:solidFill>
              </a:ln>
              <a:solidFill>
                <a:srgbClr val="FFFFFF"/>
              </a:solidFill>
              <a:latin typeface="Montserrat Bold"/>
            </a:endParaRPr>
          </a:p>
          <a:p>
            <a:pPr algn="ctr">
              <a:lnSpc>
                <a:spcPts val="1980"/>
              </a:lnSpc>
            </a:pPr>
            <a:r>
              <a:rPr lang="en-US" sz="1800" dirty="0">
                <a:ln>
                  <a:solidFill>
                    <a:srgbClr val="3B599B"/>
                  </a:solidFill>
                </a:ln>
                <a:solidFill>
                  <a:srgbClr val="FFFFFF"/>
                </a:solidFill>
                <a:latin typeface="Montserrat Bold"/>
              </a:rPr>
              <a:t>-NEW TO EANGUS MEMBERSHIPS</a:t>
            </a:r>
          </a:p>
          <a:p>
            <a:pPr algn="ctr">
              <a:lnSpc>
                <a:spcPts val="1980"/>
              </a:lnSpc>
            </a:pPr>
            <a:r>
              <a:rPr lang="en-US" dirty="0">
                <a:ln>
                  <a:solidFill>
                    <a:srgbClr val="3B599B"/>
                  </a:solidFill>
                </a:ln>
                <a:solidFill>
                  <a:srgbClr val="FFFFFF"/>
                </a:solidFill>
                <a:latin typeface="Montserrat Bold"/>
              </a:rPr>
              <a:t>-PENDING PAYMENTS</a:t>
            </a:r>
          </a:p>
          <a:p>
            <a:pPr algn="ctr">
              <a:lnSpc>
                <a:spcPts val="1980"/>
              </a:lnSpc>
            </a:pPr>
            <a:r>
              <a:rPr lang="en-US" sz="1800" dirty="0">
                <a:ln>
                  <a:solidFill>
                    <a:srgbClr val="3B599B"/>
                  </a:solidFill>
                </a:ln>
                <a:solidFill>
                  <a:srgbClr val="FFFFFF"/>
                </a:solidFill>
                <a:latin typeface="Montserrat Bold"/>
              </a:rPr>
              <a:t>-</a:t>
            </a:r>
            <a:r>
              <a:rPr lang="en-US" dirty="0">
                <a:ln>
                  <a:solidFill>
                    <a:srgbClr val="3B599B"/>
                  </a:solidFill>
                </a:ln>
                <a:solidFill>
                  <a:srgbClr val="FFFFFF"/>
                </a:solidFill>
                <a:latin typeface="Montserrat Bold"/>
              </a:rPr>
              <a:t>MARKETING CAMPAIGNS</a:t>
            </a:r>
            <a:endParaRPr lang="en-US" sz="1800" dirty="0">
              <a:ln>
                <a:solidFill>
                  <a:srgbClr val="3B599B"/>
                </a:solidFill>
              </a:ln>
              <a:solidFill>
                <a:srgbClr val="FFFFFF"/>
              </a:solidFill>
              <a:latin typeface="Montserrat Bold"/>
            </a:endParaRPr>
          </a:p>
        </p:txBody>
      </p:sp>
      <p:sp>
        <p:nvSpPr>
          <p:cNvPr id="76" name="TextBox 76"/>
          <p:cNvSpPr txBox="1"/>
          <p:nvPr/>
        </p:nvSpPr>
        <p:spPr>
          <a:xfrm>
            <a:off x="4123709" y="4000500"/>
            <a:ext cx="9058891" cy="1025922"/>
          </a:xfrm>
          <a:prstGeom prst="rect">
            <a:avLst/>
          </a:prstGeom>
        </p:spPr>
        <p:txBody>
          <a:bodyPr lIns="0" tIns="0" rIns="0" bIns="0" numCol="2" rtlCol="0" anchor="t">
            <a:spAutoFit/>
          </a:bodyPr>
          <a:lstStyle/>
          <a:p>
            <a:pPr algn="ctr">
              <a:lnSpc>
                <a:spcPts val="1980"/>
              </a:lnSpc>
            </a:pPr>
            <a:r>
              <a:rPr lang="en-US" sz="1800" dirty="0">
                <a:ln>
                  <a:solidFill>
                    <a:srgbClr val="3B599B"/>
                  </a:solidFill>
                </a:ln>
                <a:solidFill>
                  <a:srgbClr val="FFFFFF"/>
                </a:solidFill>
                <a:latin typeface="Montserrat Bold"/>
              </a:rPr>
              <a:t>-REPUTABLE STAFF/ ENGAGEMENTS</a:t>
            </a:r>
          </a:p>
          <a:p>
            <a:pPr algn="ctr">
              <a:lnSpc>
                <a:spcPts val="1980"/>
              </a:lnSpc>
            </a:pPr>
            <a:r>
              <a:rPr lang="en-US" sz="1800" dirty="0">
                <a:ln>
                  <a:solidFill>
                    <a:srgbClr val="3B599B"/>
                  </a:solidFill>
                </a:ln>
                <a:solidFill>
                  <a:srgbClr val="FFFFFF"/>
                </a:solidFill>
                <a:latin typeface="Montserrat Bold"/>
              </a:rPr>
              <a:t>-VOTERVOICE AND CALLS TO ACTION</a:t>
            </a:r>
          </a:p>
          <a:p>
            <a:pPr algn="ctr">
              <a:lnSpc>
                <a:spcPts val="1980"/>
              </a:lnSpc>
            </a:pPr>
            <a:r>
              <a:rPr lang="en-US" sz="1800" dirty="0">
                <a:ln>
                  <a:solidFill>
                    <a:srgbClr val="3B599B"/>
                  </a:solidFill>
                </a:ln>
                <a:solidFill>
                  <a:srgbClr val="FFFFFF"/>
                </a:solidFill>
                <a:latin typeface="Montserrat Bold"/>
              </a:rPr>
              <a:t>-VALUABLE WORKSHOPS</a:t>
            </a:r>
          </a:p>
          <a:p>
            <a:pPr algn="ctr">
              <a:lnSpc>
                <a:spcPts val="1980"/>
              </a:lnSpc>
            </a:pPr>
            <a:endParaRPr lang="en-US" sz="1800" dirty="0">
              <a:ln>
                <a:solidFill>
                  <a:srgbClr val="3B599B"/>
                </a:solidFill>
              </a:ln>
              <a:solidFill>
                <a:srgbClr val="FFFFFF"/>
              </a:solidFill>
              <a:latin typeface="Montserrat Bold"/>
            </a:endParaRPr>
          </a:p>
          <a:p>
            <a:pPr algn="ctr">
              <a:lnSpc>
                <a:spcPts val="1980"/>
              </a:lnSpc>
            </a:pPr>
            <a:r>
              <a:rPr lang="en-US" sz="1800" dirty="0">
                <a:ln>
                  <a:solidFill>
                    <a:srgbClr val="3B599B"/>
                  </a:solidFill>
                </a:ln>
                <a:solidFill>
                  <a:srgbClr val="FFFFFF"/>
                </a:solidFill>
                <a:latin typeface="Montserrat Bold"/>
              </a:rPr>
              <a:t>-ENGAGEMENT REPORTS</a:t>
            </a:r>
          </a:p>
          <a:p>
            <a:pPr algn="ctr">
              <a:lnSpc>
                <a:spcPts val="1980"/>
              </a:lnSpc>
            </a:pPr>
            <a:r>
              <a:rPr lang="en-US" sz="1800" dirty="0">
                <a:ln>
                  <a:solidFill>
                    <a:srgbClr val="3B599B"/>
                  </a:solidFill>
                </a:ln>
                <a:solidFill>
                  <a:srgbClr val="FFFFFF"/>
                </a:solidFill>
                <a:latin typeface="Montserrat Bold"/>
              </a:rPr>
              <a:t>-STATE ENGAGEMENTS</a:t>
            </a:r>
          </a:p>
          <a:p>
            <a:pPr algn="ctr">
              <a:lnSpc>
                <a:spcPts val="1980"/>
              </a:lnSpc>
            </a:pPr>
            <a:r>
              <a:rPr lang="en-US" dirty="0">
                <a:ln>
                  <a:solidFill>
                    <a:srgbClr val="3B599B"/>
                  </a:solidFill>
                </a:ln>
                <a:solidFill>
                  <a:srgbClr val="FFFFFF"/>
                </a:solidFill>
                <a:latin typeface="Montserrat Bold"/>
              </a:rPr>
              <a:t>-TIMELY INFORMATION</a:t>
            </a:r>
          </a:p>
        </p:txBody>
      </p:sp>
      <p:sp>
        <p:nvSpPr>
          <p:cNvPr id="77" name="TextBox 77"/>
          <p:cNvSpPr txBox="1"/>
          <p:nvPr/>
        </p:nvSpPr>
        <p:spPr>
          <a:xfrm>
            <a:off x="3967520" y="5753100"/>
            <a:ext cx="9058891" cy="1025922"/>
          </a:xfrm>
          <a:prstGeom prst="rect">
            <a:avLst/>
          </a:prstGeom>
        </p:spPr>
        <p:txBody>
          <a:bodyPr lIns="0" tIns="0" rIns="0" bIns="0" numCol="2" rtlCol="0" anchor="t">
            <a:spAutoFit/>
          </a:bodyPr>
          <a:lstStyle/>
          <a:p>
            <a:pPr algn="ctr">
              <a:lnSpc>
                <a:spcPts val="1980"/>
              </a:lnSpc>
            </a:pPr>
            <a:r>
              <a:rPr lang="en-US" sz="1800" dirty="0">
                <a:ln>
                  <a:solidFill>
                    <a:srgbClr val="3B599B"/>
                  </a:solidFill>
                </a:ln>
                <a:solidFill>
                  <a:srgbClr val="FFFFFF"/>
                </a:solidFill>
                <a:latin typeface="Montserrat Bold"/>
              </a:rPr>
              <a:t>-MARKETING</a:t>
            </a:r>
          </a:p>
          <a:p>
            <a:pPr algn="ctr">
              <a:lnSpc>
                <a:spcPts val="1980"/>
              </a:lnSpc>
            </a:pPr>
            <a:r>
              <a:rPr lang="en-US" sz="1800" dirty="0">
                <a:ln>
                  <a:solidFill>
                    <a:srgbClr val="3B599B"/>
                  </a:solidFill>
                </a:ln>
                <a:solidFill>
                  <a:srgbClr val="FFFFFF"/>
                </a:solidFill>
                <a:latin typeface="Montserrat Bold"/>
              </a:rPr>
              <a:t>-AGENDAS</a:t>
            </a:r>
          </a:p>
          <a:p>
            <a:pPr algn="ctr">
              <a:lnSpc>
                <a:spcPts val="1980"/>
              </a:lnSpc>
            </a:pPr>
            <a:r>
              <a:rPr lang="en-US" sz="1800" dirty="0">
                <a:ln>
                  <a:solidFill>
                    <a:srgbClr val="3B599B"/>
                  </a:solidFill>
                </a:ln>
                <a:solidFill>
                  <a:srgbClr val="FFFFFF"/>
                </a:solidFill>
                <a:latin typeface="Montserrat Bold"/>
              </a:rPr>
              <a:t>-EVENTS</a:t>
            </a:r>
          </a:p>
          <a:p>
            <a:pPr algn="ctr">
              <a:lnSpc>
                <a:spcPts val="1980"/>
              </a:lnSpc>
            </a:pPr>
            <a:r>
              <a:rPr lang="en-US" sz="1800" dirty="0">
                <a:ln>
                  <a:solidFill>
                    <a:srgbClr val="3B599B"/>
                  </a:solidFill>
                </a:ln>
                <a:solidFill>
                  <a:srgbClr val="FFFFFF"/>
                </a:solidFill>
                <a:latin typeface="Montserrat Bold"/>
              </a:rPr>
              <a:t>-INNOVATIVE</a:t>
            </a:r>
          </a:p>
          <a:p>
            <a:pPr algn="ctr">
              <a:lnSpc>
                <a:spcPts val="1980"/>
              </a:lnSpc>
            </a:pPr>
            <a:r>
              <a:rPr lang="en-US" sz="1800" dirty="0">
                <a:ln>
                  <a:solidFill>
                    <a:srgbClr val="3B599B"/>
                  </a:solidFill>
                </a:ln>
                <a:solidFill>
                  <a:srgbClr val="FFFFFF"/>
                </a:solidFill>
                <a:latin typeface="Montserrat Bold"/>
              </a:rPr>
              <a:t>-PRESIDENTIAL INVITES</a:t>
            </a:r>
          </a:p>
          <a:p>
            <a:pPr algn="ctr">
              <a:lnSpc>
                <a:spcPts val="1980"/>
              </a:lnSpc>
            </a:pPr>
            <a:r>
              <a:rPr lang="en-US" dirty="0">
                <a:ln>
                  <a:solidFill>
                    <a:srgbClr val="3B599B"/>
                  </a:solidFill>
                </a:ln>
                <a:solidFill>
                  <a:srgbClr val="FFFFFF"/>
                </a:solidFill>
                <a:latin typeface="Montserrat Bold"/>
              </a:rPr>
              <a:t>-INDUSTRY</a:t>
            </a:r>
          </a:p>
          <a:p>
            <a:pPr algn="ctr">
              <a:lnSpc>
                <a:spcPts val="1980"/>
              </a:lnSpc>
            </a:pPr>
            <a:r>
              <a:rPr lang="en-US" dirty="0">
                <a:ln>
                  <a:solidFill>
                    <a:srgbClr val="3B599B"/>
                  </a:solidFill>
                </a:ln>
                <a:solidFill>
                  <a:srgbClr val="FFFFFF"/>
                </a:solidFill>
                <a:latin typeface="Montserrat Bold"/>
              </a:rPr>
              <a:t>-GOALS</a:t>
            </a:r>
            <a:endParaRPr lang="en-US" sz="1800" dirty="0">
              <a:ln>
                <a:solidFill>
                  <a:srgbClr val="3B599B"/>
                </a:solidFill>
              </a:ln>
              <a:solidFill>
                <a:srgbClr val="FFFFFF"/>
              </a:solidFill>
              <a:latin typeface="Montserrat Bold"/>
            </a:endParaRPr>
          </a:p>
        </p:txBody>
      </p:sp>
      <p:sp>
        <p:nvSpPr>
          <p:cNvPr id="78" name="TextBox 78"/>
          <p:cNvSpPr txBox="1"/>
          <p:nvPr/>
        </p:nvSpPr>
        <p:spPr>
          <a:xfrm>
            <a:off x="3977045" y="7546578"/>
            <a:ext cx="9058891" cy="1025922"/>
          </a:xfrm>
          <a:prstGeom prst="rect">
            <a:avLst/>
          </a:prstGeom>
        </p:spPr>
        <p:txBody>
          <a:bodyPr lIns="0" tIns="0" rIns="0" bIns="0" numCol="2" rtlCol="0" anchor="t">
            <a:spAutoFit/>
          </a:bodyPr>
          <a:lstStyle/>
          <a:p>
            <a:pPr algn="ctr">
              <a:lnSpc>
                <a:spcPts val="1980"/>
              </a:lnSpc>
            </a:pPr>
            <a:r>
              <a:rPr lang="en-US" sz="1800" dirty="0">
                <a:ln>
                  <a:solidFill>
                    <a:srgbClr val="3B599B"/>
                  </a:solidFill>
                </a:ln>
                <a:solidFill>
                  <a:srgbClr val="FFFFFF"/>
                </a:solidFill>
                <a:latin typeface="Montserrat Bold"/>
              </a:rPr>
              <a:t>-RELEVANT TO MEMBERS</a:t>
            </a:r>
          </a:p>
          <a:p>
            <a:pPr algn="ctr">
              <a:lnSpc>
                <a:spcPts val="1980"/>
              </a:lnSpc>
            </a:pPr>
            <a:r>
              <a:rPr lang="en-US" dirty="0">
                <a:ln>
                  <a:solidFill>
                    <a:srgbClr val="3B599B"/>
                  </a:solidFill>
                </a:ln>
                <a:solidFill>
                  <a:srgbClr val="FFFFFF"/>
                </a:solidFill>
                <a:latin typeface="Montserrat Bold"/>
              </a:rPr>
              <a:t>-INVOLVED WITH THE STATES</a:t>
            </a:r>
          </a:p>
          <a:p>
            <a:pPr algn="ctr">
              <a:lnSpc>
                <a:spcPts val="1980"/>
              </a:lnSpc>
            </a:pPr>
            <a:r>
              <a:rPr lang="en-US" sz="1800" dirty="0">
                <a:ln>
                  <a:solidFill>
                    <a:srgbClr val="3B599B"/>
                  </a:solidFill>
                </a:ln>
                <a:solidFill>
                  <a:srgbClr val="FFFFFF"/>
                </a:solidFill>
                <a:latin typeface="Montserrat Bold"/>
              </a:rPr>
              <a:t>-RENEWAL SCHEDULES</a:t>
            </a:r>
          </a:p>
          <a:p>
            <a:pPr algn="ctr">
              <a:lnSpc>
                <a:spcPts val="1980"/>
              </a:lnSpc>
            </a:pPr>
            <a:r>
              <a:rPr lang="en-US" dirty="0">
                <a:ln>
                  <a:solidFill>
                    <a:srgbClr val="3B599B"/>
                  </a:solidFill>
                </a:ln>
                <a:solidFill>
                  <a:srgbClr val="FFFFFF"/>
                </a:solidFill>
                <a:latin typeface="Montserrat Bold"/>
              </a:rPr>
              <a:t>-PROSPECTUS</a:t>
            </a:r>
          </a:p>
          <a:p>
            <a:pPr algn="ctr">
              <a:lnSpc>
                <a:spcPts val="1980"/>
              </a:lnSpc>
            </a:pPr>
            <a:r>
              <a:rPr lang="en-US" sz="1800" dirty="0">
                <a:ln>
                  <a:solidFill>
                    <a:srgbClr val="3B599B"/>
                  </a:solidFill>
                </a:ln>
                <a:solidFill>
                  <a:srgbClr val="FFFFFF"/>
                </a:solidFill>
                <a:latin typeface="Montserrat Bold"/>
              </a:rPr>
              <a:t>-CAP INVOLVEMENT</a:t>
            </a:r>
          </a:p>
          <a:p>
            <a:pPr algn="ctr">
              <a:lnSpc>
                <a:spcPts val="1980"/>
              </a:lnSpc>
            </a:pPr>
            <a:r>
              <a:rPr lang="en-US" dirty="0">
                <a:ln>
                  <a:solidFill>
                    <a:srgbClr val="3B599B"/>
                  </a:solidFill>
                </a:ln>
                <a:solidFill>
                  <a:srgbClr val="FFFFFF"/>
                </a:solidFill>
                <a:latin typeface="Montserrat Bold"/>
              </a:rPr>
              <a:t>-INNOVATIVE OUTSIDE GROUPS</a:t>
            </a:r>
          </a:p>
          <a:p>
            <a:pPr algn="ctr">
              <a:lnSpc>
                <a:spcPts val="1980"/>
              </a:lnSpc>
            </a:pPr>
            <a:r>
              <a:rPr lang="en-US" sz="1800" dirty="0">
                <a:ln>
                  <a:solidFill>
                    <a:srgbClr val="3B599B"/>
                  </a:solidFill>
                </a:ln>
                <a:solidFill>
                  <a:srgbClr val="FFFFFF"/>
                </a:solidFill>
                <a:latin typeface="Montserrat Bold"/>
              </a:rPr>
              <a:t>-GOALS</a:t>
            </a:r>
          </a:p>
          <a:p>
            <a:pPr algn="ctr">
              <a:lnSpc>
                <a:spcPts val="1980"/>
              </a:lnSpc>
            </a:pPr>
            <a:endParaRPr lang="en-US" sz="1800" dirty="0">
              <a:ln>
                <a:solidFill>
                  <a:srgbClr val="3B599B"/>
                </a:solidFill>
              </a:ln>
              <a:solidFill>
                <a:srgbClr val="FFFFFF"/>
              </a:solidFill>
              <a:latin typeface="Montserrat Bold"/>
            </a:endParaRPr>
          </a:p>
        </p:txBody>
      </p:sp>
      <p:sp>
        <p:nvSpPr>
          <p:cNvPr id="79" name="TextBox 79"/>
          <p:cNvSpPr txBox="1"/>
          <p:nvPr/>
        </p:nvSpPr>
        <p:spPr>
          <a:xfrm>
            <a:off x="98921" y="2476500"/>
            <a:ext cx="2147714" cy="5770811"/>
          </a:xfrm>
          <a:prstGeom prst="rect">
            <a:avLst/>
          </a:prstGeom>
        </p:spPr>
        <p:txBody>
          <a:bodyPr wrap="square" lIns="0" tIns="0" rIns="0" bIns="0" rtlCol="0" anchor="t">
            <a:spAutoFit/>
          </a:bodyPr>
          <a:lstStyle/>
          <a:p>
            <a:pPr>
              <a:lnSpc>
                <a:spcPts val="1540"/>
              </a:lnSpc>
            </a:pPr>
            <a:r>
              <a:rPr lang="en-US" sz="1400" b="1" dirty="0">
                <a:ln>
                  <a:solidFill>
                    <a:srgbClr val="3B599B"/>
                  </a:solidFill>
                </a:ln>
                <a:solidFill>
                  <a:srgbClr val="FFFFFF"/>
                </a:solidFill>
                <a:latin typeface="Montserrat Bold"/>
              </a:rPr>
              <a:t>EVENTS</a:t>
            </a:r>
          </a:p>
          <a:p>
            <a:pPr>
              <a:lnSpc>
                <a:spcPts val="1540"/>
              </a:lnSpc>
            </a:pPr>
            <a:r>
              <a:rPr lang="en-US" sz="1400" b="1" dirty="0">
                <a:ln>
                  <a:solidFill>
                    <a:srgbClr val="3B599B"/>
                  </a:solidFill>
                </a:ln>
                <a:solidFill>
                  <a:srgbClr val="FFFFFF"/>
                </a:solidFill>
                <a:latin typeface="Montserrat Bold"/>
              </a:rPr>
              <a:t>     - GOLF OUTING</a:t>
            </a:r>
          </a:p>
          <a:p>
            <a:pPr>
              <a:lnSpc>
                <a:spcPts val="1540"/>
              </a:lnSpc>
            </a:pPr>
            <a:r>
              <a:rPr lang="en-US" sz="1400" b="1" dirty="0">
                <a:ln>
                  <a:solidFill>
                    <a:srgbClr val="3B599B"/>
                  </a:solidFill>
                </a:ln>
                <a:solidFill>
                  <a:srgbClr val="FFFFFF"/>
                </a:solidFill>
                <a:latin typeface="Montserrat Bold"/>
              </a:rPr>
              <a:t>     - 5K</a:t>
            </a:r>
          </a:p>
          <a:p>
            <a:pPr>
              <a:lnSpc>
                <a:spcPts val="1540"/>
              </a:lnSpc>
            </a:pPr>
            <a:r>
              <a:rPr lang="en-US" sz="1400" b="1" dirty="0">
                <a:ln>
                  <a:solidFill>
                    <a:srgbClr val="3B599B"/>
                  </a:solidFill>
                </a:ln>
                <a:solidFill>
                  <a:srgbClr val="FFFFFF"/>
                </a:solidFill>
                <a:latin typeface="Montserrat Bold"/>
              </a:rPr>
              <a:t>     - LEG SUMMITS</a:t>
            </a:r>
          </a:p>
          <a:p>
            <a:pPr>
              <a:lnSpc>
                <a:spcPts val="1540"/>
              </a:lnSpc>
            </a:pPr>
            <a:r>
              <a:rPr lang="en-US" sz="1400" b="1" dirty="0">
                <a:ln>
                  <a:solidFill>
                    <a:srgbClr val="3B599B"/>
                  </a:solidFill>
                </a:ln>
                <a:solidFill>
                  <a:srgbClr val="FFFFFF"/>
                </a:solidFill>
                <a:latin typeface="Montserrat Bold"/>
              </a:rPr>
              <a:t>     - RAFFLES</a:t>
            </a:r>
          </a:p>
          <a:p>
            <a:pPr>
              <a:lnSpc>
                <a:spcPts val="1540"/>
              </a:lnSpc>
            </a:pPr>
            <a:endParaRPr lang="en-US" sz="1400" b="1" dirty="0">
              <a:ln>
                <a:solidFill>
                  <a:srgbClr val="3B599B"/>
                </a:solidFill>
              </a:ln>
              <a:solidFill>
                <a:srgbClr val="FFFFFF"/>
              </a:solidFill>
              <a:latin typeface="Montserrat Bold"/>
            </a:endParaRPr>
          </a:p>
          <a:p>
            <a:pPr>
              <a:lnSpc>
                <a:spcPts val="1540"/>
              </a:lnSpc>
            </a:pPr>
            <a:r>
              <a:rPr lang="en-US" sz="1400" b="1" dirty="0">
                <a:ln>
                  <a:solidFill>
                    <a:srgbClr val="3B599B"/>
                  </a:solidFill>
                </a:ln>
                <a:solidFill>
                  <a:srgbClr val="FFFFFF"/>
                </a:solidFill>
                <a:latin typeface="Montserrat Bold"/>
              </a:rPr>
              <a:t>COMMUNICATIONS</a:t>
            </a:r>
          </a:p>
          <a:p>
            <a:pPr>
              <a:lnSpc>
                <a:spcPts val="1540"/>
              </a:lnSpc>
            </a:pPr>
            <a:r>
              <a:rPr lang="en-US" sz="1400" b="1" dirty="0">
                <a:ln>
                  <a:solidFill>
                    <a:srgbClr val="3B599B"/>
                  </a:solidFill>
                </a:ln>
                <a:solidFill>
                  <a:srgbClr val="FFFFFF"/>
                </a:solidFill>
                <a:latin typeface="Montserrat Bold"/>
              </a:rPr>
              <a:t>     - POD CASTS</a:t>
            </a:r>
          </a:p>
          <a:p>
            <a:pPr>
              <a:lnSpc>
                <a:spcPts val="1540"/>
              </a:lnSpc>
            </a:pPr>
            <a:r>
              <a:rPr lang="en-US" sz="1400" b="1" dirty="0">
                <a:ln>
                  <a:solidFill>
                    <a:srgbClr val="3B599B"/>
                  </a:solidFill>
                </a:ln>
                <a:solidFill>
                  <a:srgbClr val="FFFFFF"/>
                </a:solidFill>
                <a:latin typeface="Montserrat Bold"/>
              </a:rPr>
              <a:t>     - MMU</a:t>
            </a:r>
          </a:p>
          <a:p>
            <a:pPr>
              <a:lnSpc>
                <a:spcPts val="1540"/>
              </a:lnSpc>
            </a:pPr>
            <a:r>
              <a:rPr lang="en-US" sz="1400" b="1" dirty="0">
                <a:ln>
                  <a:solidFill>
                    <a:srgbClr val="3B599B"/>
                  </a:solidFill>
                </a:ln>
                <a:solidFill>
                  <a:srgbClr val="FFFFFF"/>
                </a:solidFill>
                <a:latin typeface="Montserrat Bold"/>
              </a:rPr>
              <a:t>     - DWTP</a:t>
            </a:r>
          </a:p>
          <a:p>
            <a:pPr>
              <a:lnSpc>
                <a:spcPts val="1540"/>
              </a:lnSpc>
            </a:pPr>
            <a:r>
              <a:rPr lang="en-US" sz="1400" b="1" dirty="0">
                <a:ln>
                  <a:solidFill>
                    <a:srgbClr val="3B599B"/>
                  </a:solidFill>
                </a:ln>
                <a:solidFill>
                  <a:srgbClr val="FFFFFF"/>
                </a:solidFill>
                <a:latin typeface="Montserrat Bold"/>
              </a:rPr>
              <a:t>     - PCI</a:t>
            </a:r>
          </a:p>
          <a:p>
            <a:pPr>
              <a:lnSpc>
                <a:spcPts val="1540"/>
              </a:lnSpc>
            </a:pPr>
            <a:r>
              <a:rPr lang="en-US" sz="1400" b="1" dirty="0">
                <a:ln>
                  <a:solidFill>
                    <a:srgbClr val="3B599B"/>
                  </a:solidFill>
                </a:ln>
                <a:solidFill>
                  <a:srgbClr val="FFFFFF"/>
                </a:solidFill>
                <a:latin typeface="Montserrat Bold"/>
              </a:rPr>
              <a:t>     - ED UPDATE</a:t>
            </a:r>
          </a:p>
          <a:p>
            <a:pPr>
              <a:lnSpc>
                <a:spcPts val="1540"/>
              </a:lnSpc>
            </a:pPr>
            <a:r>
              <a:rPr lang="en-US" sz="1400" b="1" dirty="0">
                <a:ln>
                  <a:solidFill>
                    <a:srgbClr val="3B599B"/>
                  </a:solidFill>
                </a:ln>
                <a:solidFill>
                  <a:srgbClr val="FFFFFF"/>
                </a:solidFill>
                <a:latin typeface="Montserrat Bold"/>
              </a:rPr>
              <a:t>     - NEW PATRIOT</a:t>
            </a:r>
          </a:p>
          <a:p>
            <a:pPr>
              <a:lnSpc>
                <a:spcPts val="1540"/>
              </a:lnSpc>
            </a:pPr>
            <a:r>
              <a:rPr lang="en-US" sz="1400" b="1" dirty="0">
                <a:ln>
                  <a:solidFill>
                    <a:srgbClr val="3B599B"/>
                  </a:solidFill>
                </a:ln>
                <a:solidFill>
                  <a:srgbClr val="FFFFFF"/>
                </a:solidFill>
                <a:latin typeface="Montserrat Bold"/>
              </a:rPr>
              <a:t>     - LEGISLATIVE</a:t>
            </a:r>
          </a:p>
          <a:p>
            <a:pPr>
              <a:lnSpc>
                <a:spcPts val="1540"/>
              </a:lnSpc>
            </a:pPr>
            <a:r>
              <a:rPr lang="en-US" sz="1400" b="1" dirty="0">
                <a:ln>
                  <a:solidFill>
                    <a:srgbClr val="3B599B"/>
                  </a:solidFill>
                </a:ln>
                <a:solidFill>
                  <a:srgbClr val="FFFFFF"/>
                </a:solidFill>
                <a:latin typeface="Montserrat Bold"/>
              </a:rPr>
              <a:t>             REPORTS</a:t>
            </a:r>
          </a:p>
          <a:p>
            <a:pPr>
              <a:lnSpc>
                <a:spcPts val="1540"/>
              </a:lnSpc>
            </a:pPr>
            <a:endParaRPr lang="en-US" sz="1400" b="1" dirty="0">
              <a:ln>
                <a:solidFill>
                  <a:srgbClr val="3B599B"/>
                </a:solidFill>
              </a:ln>
              <a:solidFill>
                <a:srgbClr val="FFFFFF"/>
              </a:solidFill>
              <a:latin typeface="Montserrat Bold"/>
            </a:endParaRPr>
          </a:p>
          <a:p>
            <a:pPr>
              <a:lnSpc>
                <a:spcPts val="1540"/>
              </a:lnSpc>
            </a:pPr>
            <a:r>
              <a:rPr lang="en-US" sz="1400" b="1" dirty="0">
                <a:ln>
                  <a:solidFill>
                    <a:srgbClr val="3B599B"/>
                  </a:solidFill>
                </a:ln>
                <a:solidFill>
                  <a:srgbClr val="FFFFFF"/>
                </a:solidFill>
                <a:latin typeface="Montserrat Bold"/>
              </a:rPr>
              <a:t>RESPONSIBLE TO </a:t>
            </a:r>
          </a:p>
          <a:p>
            <a:pPr>
              <a:lnSpc>
                <a:spcPts val="1540"/>
              </a:lnSpc>
            </a:pPr>
            <a:r>
              <a:rPr lang="en-US" sz="1400" b="1" dirty="0">
                <a:ln>
                  <a:solidFill>
                    <a:srgbClr val="3B599B"/>
                  </a:solidFill>
                </a:ln>
                <a:solidFill>
                  <a:srgbClr val="FFFFFF"/>
                </a:solidFill>
                <a:latin typeface="Montserrat Bold"/>
              </a:rPr>
              <a:t>THE STATES</a:t>
            </a:r>
          </a:p>
          <a:p>
            <a:pPr>
              <a:lnSpc>
                <a:spcPts val="1540"/>
              </a:lnSpc>
            </a:pPr>
            <a:endParaRPr lang="en-US" sz="1400" b="1" dirty="0">
              <a:ln>
                <a:solidFill>
                  <a:srgbClr val="3B599B"/>
                </a:solidFill>
              </a:ln>
              <a:solidFill>
                <a:srgbClr val="FFFFFF"/>
              </a:solidFill>
              <a:latin typeface="Montserrat Bold"/>
            </a:endParaRPr>
          </a:p>
          <a:p>
            <a:pPr>
              <a:lnSpc>
                <a:spcPts val="1540"/>
              </a:lnSpc>
            </a:pPr>
            <a:r>
              <a:rPr lang="en-US" sz="1400" b="1" dirty="0">
                <a:ln>
                  <a:solidFill>
                    <a:srgbClr val="3B599B"/>
                  </a:solidFill>
                </a:ln>
                <a:solidFill>
                  <a:srgbClr val="FFFFFF"/>
                </a:solidFill>
                <a:latin typeface="Montserrat Bold"/>
              </a:rPr>
              <a:t>PROFESSIONAL FOOTPRINT</a:t>
            </a:r>
          </a:p>
          <a:p>
            <a:pPr>
              <a:lnSpc>
                <a:spcPts val="1540"/>
              </a:lnSpc>
            </a:pPr>
            <a:r>
              <a:rPr lang="en-US" sz="1400" b="1" dirty="0">
                <a:ln>
                  <a:solidFill>
                    <a:srgbClr val="3B599B"/>
                  </a:solidFill>
                </a:ln>
                <a:solidFill>
                  <a:srgbClr val="FFFFFF"/>
                </a:solidFill>
                <a:latin typeface="Montserrat Bold"/>
              </a:rPr>
              <a:t>     - WEBSITE</a:t>
            </a:r>
          </a:p>
          <a:p>
            <a:pPr>
              <a:lnSpc>
                <a:spcPts val="1540"/>
              </a:lnSpc>
            </a:pPr>
            <a:r>
              <a:rPr lang="en-US" sz="1400" b="1" dirty="0">
                <a:ln>
                  <a:solidFill>
                    <a:srgbClr val="3B599B"/>
                  </a:solidFill>
                </a:ln>
                <a:solidFill>
                  <a:srgbClr val="FFFFFF"/>
                </a:solidFill>
                <a:latin typeface="Montserrat Bold"/>
              </a:rPr>
              <a:t>     - OFFICE</a:t>
            </a:r>
          </a:p>
          <a:p>
            <a:pPr>
              <a:lnSpc>
                <a:spcPts val="1540"/>
              </a:lnSpc>
            </a:pPr>
            <a:r>
              <a:rPr lang="en-US" sz="1400" b="1" dirty="0">
                <a:ln>
                  <a:solidFill>
                    <a:srgbClr val="3B599B"/>
                  </a:solidFill>
                </a:ln>
                <a:solidFill>
                  <a:srgbClr val="FFFFFF"/>
                </a:solidFill>
                <a:latin typeface="Montserrat Bold"/>
              </a:rPr>
              <a:t>     - USE OF</a:t>
            </a:r>
          </a:p>
          <a:p>
            <a:pPr>
              <a:lnSpc>
                <a:spcPts val="1540"/>
              </a:lnSpc>
            </a:pPr>
            <a:r>
              <a:rPr lang="en-US" sz="1400" b="1" dirty="0">
                <a:ln>
                  <a:solidFill>
                    <a:srgbClr val="3B599B"/>
                  </a:solidFill>
                </a:ln>
                <a:solidFill>
                  <a:srgbClr val="FFFFFF"/>
                </a:solidFill>
                <a:latin typeface="Montserrat Bold"/>
              </a:rPr>
              <a:t>       TECHNOLOGY</a:t>
            </a:r>
          </a:p>
          <a:p>
            <a:pPr>
              <a:lnSpc>
                <a:spcPts val="1540"/>
              </a:lnSpc>
            </a:pPr>
            <a:endParaRPr lang="en-US" sz="1400" b="1" dirty="0">
              <a:ln>
                <a:solidFill>
                  <a:srgbClr val="3B599B"/>
                </a:solidFill>
              </a:ln>
              <a:solidFill>
                <a:srgbClr val="FFFFFF"/>
              </a:solidFill>
              <a:latin typeface="Montserrat Bold"/>
            </a:endParaRPr>
          </a:p>
          <a:p>
            <a:pPr>
              <a:lnSpc>
                <a:spcPts val="1540"/>
              </a:lnSpc>
            </a:pPr>
            <a:r>
              <a:rPr lang="en-US" sz="1400" b="1" dirty="0">
                <a:ln>
                  <a:solidFill>
                    <a:srgbClr val="3B599B"/>
                  </a:solidFill>
                </a:ln>
                <a:solidFill>
                  <a:srgbClr val="FFFFFF"/>
                </a:solidFill>
                <a:latin typeface="Montserrat Bold"/>
              </a:rPr>
              <a:t>POLICIES</a:t>
            </a:r>
          </a:p>
          <a:p>
            <a:pPr>
              <a:lnSpc>
                <a:spcPts val="1540"/>
              </a:lnSpc>
            </a:pPr>
            <a:endParaRPr lang="en-US" sz="1400" b="1" dirty="0">
              <a:ln>
                <a:solidFill>
                  <a:srgbClr val="3B599B"/>
                </a:solidFill>
              </a:ln>
              <a:solidFill>
                <a:srgbClr val="FFFFFF"/>
              </a:solidFill>
              <a:latin typeface="Montserrat Bold"/>
            </a:endParaRPr>
          </a:p>
          <a:p>
            <a:pPr>
              <a:lnSpc>
                <a:spcPts val="1540"/>
              </a:lnSpc>
            </a:pPr>
            <a:r>
              <a:rPr lang="en-US" sz="1400" b="1" dirty="0">
                <a:ln>
                  <a:solidFill>
                    <a:srgbClr val="3B599B"/>
                  </a:solidFill>
                </a:ln>
                <a:solidFill>
                  <a:srgbClr val="FFFFFF"/>
                </a:solidFill>
                <a:latin typeface="Montserrat Bold"/>
              </a:rPr>
              <a:t>OFFICE </a:t>
            </a:r>
          </a:p>
          <a:p>
            <a:pPr>
              <a:lnSpc>
                <a:spcPts val="1540"/>
              </a:lnSpc>
            </a:pPr>
            <a:r>
              <a:rPr lang="en-US" sz="1400" b="1" dirty="0">
                <a:ln>
                  <a:solidFill>
                    <a:srgbClr val="3B599B"/>
                  </a:solidFill>
                </a:ln>
                <a:solidFill>
                  <a:srgbClr val="FFFFFF"/>
                </a:solidFill>
                <a:latin typeface="Montserrat Bold"/>
              </a:rPr>
              <a:t>GUIDELINES</a:t>
            </a:r>
          </a:p>
        </p:txBody>
      </p:sp>
      <p:grpSp>
        <p:nvGrpSpPr>
          <p:cNvPr id="91" name="Group 90">
            <a:extLst>
              <a:ext uri="{FF2B5EF4-FFF2-40B4-BE49-F238E27FC236}">
                <a16:creationId xmlns:a16="http://schemas.microsoft.com/office/drawing/2014/main" id="{8BC0A4BB-FE8A-1F16-8805-0E7C033D25D4}"/>
              </a:ext>
            </a:extLst>
          </p:cNvPr>
          <p:cNvGrpSpPr/>
          <p:nvPr/>
        </p:nvGrpSpPr>
        <p:grpSpPr>
          <a:xfrm>
            <a:off x="2697257" y="2798468"/>
            <a:ext cx="12377044" cy="1746504"/>
            <a:chOff x="2697257" y="2798468"/>
            <a:chExt cx="12377044" cy="1746504"/>
          </a:xfrm>
        </p:grpSpPr>
        <p:grpSp>
          <p:nvGrpSpPr>
            <p:cNvPr id="18" name="Group 18"/>
            <p:cNvGrpSpPr/>
            <p:nvPr/>
          </p:nvGrpSpPr>
          <p:grpSpPr>
            <a:xfrm>
              <a:off x="3780802" y="2798468"/>
              <a:ext cx="11293499" cy="1746504"/>
              <a:chOff x="0" y="58735"/>
              <a:chExt cx="2974420" cy="476371"/>
            </a:xfrm>
          </p:grpSpPr>
          <p:sp>
            <p:nvSpPr>
              <p:cNvPr id="19" name="Freeform 19"/>
              <p:cNvSpPr/>
              <p:nvPr/>
            </p:nvSpPr>
            <p:spPr>
              <a:xfrm>
                <a:off x="7851" y="58735"/>
                <a:ext cx="2966569" cy="476371"/>
              </a:xfrm>
              <a:custGeom>
                <a:avLst/>
                <a:gdLst/>
                <a:ahLst/>
                <a:cxnLst/>
                <a:rect l="l" t="t" r="r" b="b"/>
                <a:pathLst>
                  <a:path w="2966569" h="587527">
                    <a:moveTo>
                      <a:pt x="2962457" y="285616"/>
                    </a:moveTo>
                    <a:lnTo>
                      <a:pt x="2578122" y="1788"/>
                    </a:lnTo>
                    <a:cubicBezTo>
                      <a:pt x="2576021" y="237"/>
                      <a:pt x="2573225" y="0"/>
                      <a:pt x="2570892" y="1177"/>
                    </a:cubicBezTo>
                    <a:cubicBezTo>
                      <a:pt x="2568560" y="2354"/>
                      <a:pt x="2567090" y="4743"/>
                      <a:pt x="2567090" y="7356"/>
                    </a:cubicBezTo>
                    <a:lnTo>
                      <a:pt x="2567090" y="183126"/>
                    </a:lnTo>
                    <a:cubicBezTo>
                      <a:pt x="2567090" y="186764"/>
                      <a:pt x="2565645" y="190252"/>
                      <a:pt x="2563073" y="192824"/>
                    </a:cubicBezTo>
                    <a:cubicBezTo>
                      <a:pt x="2560501" y="195396"/>
                      <a:pt x="2557012" y="196841"/>
                      <a:pt x="2553375" y="196841"/>
                    </a:cubicBezTo>
                    <a:lnTo>
                      <a:pt x="13715" y="196841"/>
                    </a:lnTo>
                    <a:cubicBezTo>
                      <a:pt x="10077" y="196841"/>
                      <a:pt x="6589" y="198286"/>
                      <a:pt x="4017" y="200858"/>
                    </a:cubicBezTo>
                    <a:cubicBezTo>
                      <a:pt x="1445" y="203430"/>
                      <a:pt x="0" y="206918"/>
                      <a:pt x="0" y="210556"/>
                    </a:cubicBezTo>
                    <a:lnTo>
                      <a:pt x="0" y="376971"/>
                    </a:lnTo>
                    <a:cubicBezTo>
                      <a:pt x="0" y="384545"/>
                      <a:pt x="6140" y="390686"/>
                      <a:pt x="13715" y="390686"/>
                    </a:cubicBezTo>
                    <a:lnTo>
                      <a:pt x="2553375" y="390686"/>
                    </a:lnTo>
                    <a:cubicBezTo>
                      <a:pt x="2560949" y="390686"/>
                      <a:pt x="2567090" y="396826"/>
                      <a:pt x="2567090" y="404400"/>
                    </a:cubicBezTo>
                    <a:lnTo>
                      <a:pt x="2567090" y="580171"/>
                    </a:lnTo>
                    <a:cubicBezTo>
                      <a:pt x="2567090" y="582783"/>
                      <a:pt x="2568560" y="585173"/>
                      <a:pt x="2570892" y="586350"/>
                    </a:cubicBezTo>
                    <a:cubicBezTo>
                      <a:pt x="2573225" y="587527"/>
                      <a:pt x="2576021" y="587290"/>
                      <a:pt x="2578122" y="585738"/>
                    </a:cubicBezTo>
                    <a:lnTo>
                      <a:pt x="2962457" y="301911"/>
                    </a:lnTo>
                    <a:cubicBezTo>
                      <a:pt x="2965043" y="300001"/>
                      <a:pt x="2966569" y="296978"/>
                      <a:pt x="2966569" y="293763"/>
                    </a:cubicBezTo>
                    <a:cubicBezTo>
                      <a:pt x="2966569" y="290549"/>
                      <a:pt x="2965043" y="287525"/>
                      <a:pt x="2962457" y="285616"/>
                    </a:cubicBezTo>
                    <a:close/>
                  </a:path>
                </a:pathLst>
              </a:custGeom>
              <a:gradFill rotWithShape="1">
                <a:gsLst>
                  <a:gs pos="0">
                    <a:srgbClr val="293E6B">
                      <a:alpha val="100000"/>
                    </a:srgbClr>
                  </a:gs>
                  <a:gs pos="100000">
                    <a:srgbClr val="3B599B">
                      <a:alpha val="100000"/>
                    </a:srgbClr>
                  </a:gs>
                </a:gsLst>
                <a:lin ang="0"/>
              </a:gradFill>
              <a:ln w="47625" cap="sq">
                <a:solidFill>
                  <a:srgbClr val="000000"/>
                </a:solidFill>
                <a:prstDash val="solid"/>
                <a:miter/>
              </a:ln>
            </p:spPr>
            <p:txBody>
              <a:bodyPr/>
              <a:lstStyle/>
              <a:p>
                <a:endParaRPr lang="en-US"/>
              </a:p>
            </p:txBody>
          </p:sp>
          <p:sp>
            <p:nvSpPr>
              <p:cNvPr id="20" name="TextBox 20"/>
              <p:cNvSpPr txBox="1"/>
              <p:nvPr/>
            </p:nvSpPr>
            <p:spPr>
              <a:xfrm>
                <a:off x="0" y="165100"/>
                <a:ext cx="2871890" cy="23194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9" name="TextBox 69"/>
            <p:cNvSpPr txBox="1"/>
            <p:nvPr/>
          </p:nvSpPr>
          <p:spPr>
            <a:xfrm>
              <a:off x="6855061" y="3566627"/>
              <a:ext cx="3706922" cy="369012"/>
            </a:xfrm>
            <a:prstGeom prst="rect">
              <a:avLst/>
            </a:prstGeom>
          </p:spPr>
          <p:txBody>
            <a:bodyPr wrap="square" lIns="0" tIns="0" rIns="0" bIns="0" rtlCol="0" anchor="t">
              <a:spAutoFit/>
            </a:bodyPr>
            <a:lstStyle/>
            <a:p>
              <a:pPr algn="ctr">
                <a:lnSpc>
                  <a:spcPts val="2749"/>
                </a:lnSpc>
              </a:pPr>
              <a:r>
                <a:rPr lang="en-US" sz="3450" b="1" dirty="0">
                  <a:ln w="19050">
                    <a:solidFill>
                      <a:srgbClr val="3B599B"/>
                    </a:solidFill>
                  </a:ln>
                  <a:solidFill>
                    <a:srgbClr val="FFFFFF"/>
                  </a:solidFill>
                  <a:latin typeface="Montserrat Bold"/>
                </a:rPr>
                <a:t>LEGISLATIVE</a:t>
              </a:r>
            </a:p>
          </p:txBody>
        </p:sp>
        <p:sp>
          <p:nvSpPr>
            <p:cNvPr id="80" name="Freeform 26">
              <a:extLst>
                <a:ext uri="{FF2B5EF4-FFF2-40B4-BE49-F238E27FC236}">
                  <a16:creationId xmlns:a16="http://schemas.microsoft.com/office/drawing/2014/main" id="{1E781C1F-6D7C-A97B-4E2B-747C5F202F57}"/>
                </a:ext>
              </a:extLst>
            </p:cNvPr>
            <p:cNvSpPr/>
            <p:nvPr/>
          </p:nvSpPr>
          <p:spPr>
            <a:xfrm>
              <a:off x="2697257" y="3039901"/>
              <a:ext cx="1449889" cy="13269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62" name="Freeform 62"/>
            <p:cNvSpPr/>
            <p:nvPr/>
          </p:nvSpPr>
          <p:spPr>
            <a:xfrm>
              <a:off x="2929700" y="3214119"/>
              <a:ext cx="927194" cy="958340"/>
            </a:xfrm>
            <a:custGeom>
              <a:avLst/>
              <a:gdLst/>
              <a:ahLst/>
              <a:cxnLst/>
              <a:rect l="l" t="t" r="r" b="b"/>
              <a:pathLst>
                <a:path w="927194" h="958340">
                  <a:moveTo>
                    <a:pt x="0" y="0"/>
                  </a:moveTo>
                  <a:lnTo>
                    <a:pt x="927194" y="0"/>
                  </a:lnTo>
                  <a:lnTo>
                    <a:pt x="927194" y="958339"/>
                  </a:lnTo>
                  <a:lnTo>
                    <a:pt x="0" y="9583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92" name="Group 91">
            <a:extLst>
              <a:ext uri="{FF2B5EF4-FFF2-40B4-BE49-F238E27FC236}">
                <a16:creationId xmlns:a16="http://schemas.microsoft.com/office/drawing/2014/main" id="{693A05A7-2987-E64B-FC58-BF5DF02F76EB}"/>
              </a:ext>
            </a:extLst>
          </p:cNvPr>
          <p:cNvGrpSpPr/>
          <p:nvPr/>
        </p:nvGrpSpPr>
        <p:grpSpPr>
          <a:xfrm>
            <a:off x="3238435" y="4564235"/>
            <a:ext cx="12389428" cy="1746505"/>
            <a:chOff x="3238435" y="4564235"/>
            <a:chExt cx="12389428" cy="1746505"/>
          </a:xfrm>
        </p:grpSpPr>
        <p:grpSp>
          <p:nvGrpSpPr>
            <p:cNvPr id="15" name="Group 15"/>
            <p:cNvGrpSpPr/>
            <p:nvPr/>
          </p:nvGrpSpPr>
          <p:grpSpPr>
            <a:xfrm>
              <a:off x="4297179" y="4564235"/>
              <a:ext cx="11330684" cy="1746505"/>
              <a:chOff x="0" y="59469"/>
              <a:chExt cx="2984213" cy="459985"/>
            </a:xfrm>
          </p:grpSpPr>
          <p:sp>
            <p:nvSpPr>
              <p:cNvPr id="16" name="Freeform 16"/>
              <p:cNvSpPr/>
              <p:nvPr/>
            </p:nvSpPr>
            <p:spPr>
              <a:xfrm>
                <a:off x="0" y="59469"/>
                <a:ext cx="2984213" cy="459985"/>
              </a:xfrm>
              <a:custGeom>
                <a:avLst/>
                <a:gdLst/>
                <a:ahLst/>
                <a:cxnLst/>
                <a:rect l="l" t="t" r="r" b="b"/>
                <a:pathLst>
                  <a:path w="2984213" h="587601">
                    <a:moveTo>
                      <a:pt x="2980126" y="285701"/>
                    </a:moveTo>
                    <a:lnTo>
                      <a:pt x="2595661" y="1777"/>
                    </a:lnTo>
                    <a:cubicBezTo>
                      <a:pt x="2593572" y="235"/>
                      <a:pt x="2590792" y="0"/>
                      <a:pt x="2588474" y="1170"/>
                    </a:cubicBezTo>
                    <a:cubicBezTo>
                      <a:pt x="2586155" y="2339"/>
                      <a:pt x="2584693" y="4715"/>
                      <a:pt x="2584693" y="7312"/>
                    </a:cubicBezTo>
                    <a:lnTo>
                      <a:pt x="2584693" y="183244"/>
                    </a:lnTo>
                    <a:cubicBezTo>
                      <a:pt x="2584693" y="186860"/>
                      <a:pt x="2583257" y="190328"/>
                      <a:pt x="2580700" y="192885"/>
                    </a:cubicBezTo>
                    <a:cubicBezTo>
                      <a:pt x="2578143" y="195442"/>
                      <a:pt x="2574675" y="196878"/>
                      <a:pt x="2571059" y="196878"/>
                    </a:cubicBezTo>
                    <a:lnTo>
                      <a:pt x="13634" y="196878"/>
                    </a:lnTo>
                    <a:cubicBezTo>
                      <a:pt x="10018" y="196878"/>
                      <a:pt x="6550" y="198314"/>
                      <a:pt x="3993" y="200871"/>
                    </a:cubicBezTo>
                    <a:cubicBezTo>
                      <a:pt x="1436" y="203428"/>
                      <a:pt x="0" y="206896"/>
                      <a:pt x="0" y="210512"/>
                    </a:cubicBezTo>
                    <a:lnTo>
                      <a:pt x="0" y="377089"/>
                    </a:lnTo>
                    <a:cubicBezTo>
                      <a:pt x="0" y="384619"/>
                      <a:pt x="6104" y="390723"/>
                      <a:pt x="13634" y="390723"/>
                    </a:cubicBezTo>
                    <a:lnTo>
                      <a:pt x="2571059" y="390723"/>
                    </a:lnTo>
                    <a:cubicBezTo>
                      <a:pt x="2578589" y="390723"/>
                      <a:pt x="2584693" y="396827"/>
                      <a:pt x="2584693" y="404357"/>
                    </a:cubicBezTo>
                    <a:lnTo>
                      <a:pt x="2584693" y="580289"/>
                    </a:lnTo>
                    <a:cubicBezTo>
                      <a:pt x="2584693" y="582885"/>
                      <a:pt x="2586155" y="585261"/>
                      <a:pt x="2588474" y="586431"/>
                    </a:cubicBezTo>
                    <a:cubicBezTo>
                      <a:pt x="2590792" y="587601"/>
                      <a:pt x="2593572" y="587366"/>
                      <a:pt x="2595661" y="585823"/>
                    </a:cubicBezTo>
                    <a:lnTo>
                      <a:pt x="2980126" y="301900"/>
                    </a:lnTo>
                    <a:cubicBezTo>
                      <a:pt x="2982696" y="300001"/>
                      <a:pt x="2984213" y="296996"/>
                      <a:pt x="2984213" y="293800"/>
                    </a:cubicBezTo>
                    <a:cubicBezTo>
                      <a:pt x="2984213" y="290605"/>
                      <a:pt x="2982696" y="287599"/>
                      <a:pt x="2980126" y="285701"/>
                    </a:cubicBezTo>
                    <a:close/>
                  </a:path>
                </a:pathLst>
              </a:custGeom>
              <a:gradFill rotWithShape="1">
                <a:gsLst>
                  <a:gs pos="0">
                    <a:srgbClr val="293E6B">
                      <a:alpha val="100000"/>
                    </a:srgbClr>
                  </a:gs>
                  <a:gs pos="100000">
                    <a:srgbClr val="3B599B">
                      <a:alpha val="100000"/>
                    </a:srgbClr>
                  </a:gs>
                </a:gsLst>
                <a:lin ang="0"/>
              </a:gradFill>
              <a:ln w="47625" cap="sq">
                <a:solidFill>
                  <a:srgbClr val="000000"/>
                </a:solidFill>
                <a:prstDash val="solid"/>
                <a:miter/>
              </a:ln>
            </p:spPr>
            <p:txBody>
              <a:bodyPr/>
              <a:lstStyle/>
              <a:p>
                <a:endParaRPr lang="en-US" dirty="0"/>
              </a:p>
            </p:txBody>
          </p:sp>
          <p:sp>
            <p:nvSpPr>
              <p:cNvPr id="17" name="TextBox 17"/>
              <p:cNvSpPr txBox="1"/>
              <p:nvPr/>
            </p:nvSpPr>
            <p:spPr>
              <a:xfrm>
                <a:off x="0" y="165100"/>
                <a:ext cx="2889493" cy="23194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70" name="TextBox 70"/>
            <p:cNvSpPr txBox="1"/>
            <p:nvPr/>
          </p:nvSpPr>
          <p:spPr>
            <a:xfrm>
              <a:off x="6858000" y="5319216"/>
              <a:ext cx="3655003" cy="369012"/>
            </a:xfrm>
            <a:prstGeom prst="rect">
              <a:avLst/>
            </a:prstGeom>
          </p:spPr>
          <p:txBody>
            <a:bodyPr wrap="square" lIns="0" tIns="0" rIns="0" bIns="0" rtlCol="0" anchor="t">
              <a:spAutoFit/>
            </a:bodyPr>
            <a:lstStyle/>
            <a:p>
              <a:pPr algn="ctr">
                <a:lnSpc>
                  <a:spcPts val="2749"/>
                </a:lnSpc>
              </a:pPr>
              <a:r>
                <a:rPr lang="en-US" sz="3450" b="1" dirty="0">
                  <a:ln w="19050">
                    <a:solidFill>
                      <a:srgbClr val="3B599B"/>
                    </a:solidFill>
                  </a:ln>
                  <a:solidFill>
                    <a:srgbClr val="FFFFFF"/>
                  </a:solidFill>
                  <a:latin typeface="Montserrat Bold"/>
                </a:rPr>
                <a:t>CONFERENCES</a:t>
              </a:r>
            </a:p>
          </p:txBody>
        </p:sp>
        <p:grpSp>
          <p:nvGrpSpPr>
            <p:cNvPr id="81" name="Group 25">
              <a:extLst>
                <a:ext uri="{FF2B5EF4-FFF2-40B4-BE49-F238E27FC236}">
                  <a16:creationId xmlns:a16="http://schemas.microsoft.com/office/drawing/2014/main" id="{5CEA6838-9977-9B90-3FF9-D5D019C69C16}"/>
                </a:ext>
              </a:extLst>
            </p:cNvPr>
            <p:cNvGrpSpPr/>
            <p:nvPr/>
          </p:nvGrpSpPr>
          <p:grpSpPr>
            <a:xfrm>
              <a:off x="3238435" y="4810505"/>
              <a:ext cx="1449889" cy="1326906"/>
              <a:chOff x="0" y="0"/>
              <a:chExt cx="812800" cy="812800"/>
            </a:xfrm>
          </p:grpSpPr>
          <p:sp>
            <p:nvSpPr>
              <p:cNvPr id="82" name="Freeform 26">
                <a:extLst>
                  <a:ext uri="{FF2B5EF4-FFF2-40B4-BE49-F238E27FC236}">
                    <a16:creationId xmlns:a16="http://schemas.microsoft.com/office/drawing/2014/main" id="{5E0E88C1-89C0-AB90-FD8E-56C1B8C52D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83" name="TextBox 27">
                <a:extLst>
                  <a:ext uri="{FF2B5EF4-FFF2-40B4-BE49-F238E27FC236}">
                    <a16:creationId xmlns:a16="http://schemas.microsoft.com/office/drawing/2014/main" id="{EC258240-B556-A609-6936-AAE931BBA7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61" name="Freeform 61"/>
            <p:cNvSpPr/>
            <p:nvPr/>
          </p:nvSpPr>
          <p:spPr>
            <a:xfrm>
              <a:off x="3304940" y="5130085"/>
              <a:ext cx="1303612" cy="707210"/>
            </a:xfrm>
            <a:custGeom>
              <a:avLst/>
              <a:gdLst/>
              <a:ahLst/>
              <a:cxnLst/>
              <a:rect l="l" t="t" r="r" b="b"/>
              <a:pathLst>
                <a:path w="1303612" h="707210">
                  <a:moveTo>
                    <a:pt x="0" y="0"/>
                  </a:moveTo>
                  <a:lnTo>
                    <a:pt x="1303612" y="0"/>
                  </a:lnTo>
                  <a:lnTo>
                    <a:pt x="1303612" y="707210"/>
                  </a:lnTo>
                  <a:lnTo>
                    <a:pt x="0" y="7072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96" name="Group 95">
            <a:extLst>
              <a:ext uri="{FF2B5EF4-FFF2-40B4-BE49-F238E27FC236}">
                <a16:creationId xmlns:a16="http://schemas.microsoft.com/office/drawing/2014/main" id="{8B3C0219-A9E5-83AC-9D47-9C6208F77C8B}"/>
              </a:ext>
            </a:extLst>
          </p:cNvPr>
          <p:cNvGrpSpPr/>
          <p:nvPr/>
        </p:nvGrpSpPr>
        <p:grpSpPr>
          <a:xfrm>
            <a:off x="2608496" y="6344553"/>
            <a:ext cx="13562727" cy="1746505"/>
            <a:chOff x="2608496" y="6344553"/>
            <a:chExt cx="13562727" cy="1746505"/>
          </a:xfrm>
        </p:grpSpPr>
        <p:grpSp>
          <p:nvGrpSpPr>
            <p:cNvPr id="93" name="Group 92">
              <a:extLst>
                <a:ext uri="{FF2B5EF4-FFF2-40B4-BE49-F238E27FC236}">
                  <a16:creationId xmlns:a16="http://schemas.microsoft.com/office/drawing/2014/main" id="{FAD20B21-C569-5A78-70B9-62A1F2B21A92}"/>
                </a:ext>
              </a:extLst>
            </p:cNvPr>
            <p:cNvGrpSpPr/>
            <p:nvPr/>
          </p:nvGrpSpPr>
          <p:grpSpPr>
            <a:xfrm>
              <a:off x="2608496" y="6344553"/>
              <a:ext cx="13562727" cy="1746505"/>
              <a:chOff x="2608496" y="6344553"/>
              <a:chExt cx="13562727" cy="1746505"/>
            </a:xfrm>
          </p:grpSpPr>
          <p:grpSp>
            <p:nvGrpSpPr>
              <p:cNvPr id="12" name="Group 12"/>
              <p:cNvGrpSpPr/>
              <p:nvPr/>
            </p:nvGrpSpPr>
            <p:grpSpPr>
              <a:xfrm>
                <a:off x="3780802" y="6344553"/>
                <a:ext cx="12390421" cy="1746505"/>
                <a:chOff x="0" y="56786"/>
                <a:chExt cx="3263321" cy="459985"/>
              </a:xfrm>
            </p:grpSpPr>
            <p:sp>
              <p:nvSpPr>
                <p:cNvPr id="13" name="Freeform 13"/>
                <p:cNvSpPr/>
                <p:nvPr/>
              </p:nvSpPr>
              <p:spPr>
                <a:xfrm>
                  <a:off x="0" y="56786"/>
                  <a:ext cx="3263321" cy="459985"/>
                </a:xfrm>
                <a:custGeom>
                  <a:avLst/>
                  <a:gdLst/>
                  <a:ahLst/>
                  <a:cxnLst/>
                  <a:rect l="l" t="t" r="r" b="b"/>
                  <a:pathLst>
                    <a:path w="3263321" h="588678">
                      <a:moveTo>
                        <a:pt x="3259582" y="286930"/>
                      </a:moveTo>
                      <a:lnTo>
                        <a:pt x="2873249" y="1626"/>
                      </a:lnTo>
                      <a:cubicBezTo>
                        <a:pt x="2871338" y="215"/>
                        <a:pt x="2868795" y="0"/>
                        <a:pt x="2866674" y="1070"/>
                      </a:cubicBezTo>
                      <a:cubicBezTo>
                        <a:pt x="2864553" y="2141"/>
                        <a:pt x="2863216" y="4314"/>
                        <a:pt x="2863216" y="6690"/>
                      </a:cubicBezTo>
                      <a:lnTo>
                        <a:pt x="2863216" y="184944"/>
                      </a:lnTo>
                      <a:cubicBezTo>
                        <a:pt x="2863216" y="188252"/>
                        <a:pt x="2861901" y="191425"/>
                        <a:pt x="2859562" y="193764"/>
                      </a:cubicBezTo>
                      <a:cubicBezTo>
                        <a:pt x="2857223" y="196103"/>
                        <a:pt x="2854051" y="197417"/>
                        <a:pt x="2850743" y="197417"/>
                      </a:cubicBezTo>
                      <a:lnTo>
                        <a:pt x="12473" y="197417"/>
                      </a:lnTo>
                      <a:cubicBezTo>
                        <a:pt x="9165" y="197417"/>
                        <a:pt x="5992" y="198731"/>
                        <a:pt x="3653" y="201070"/>
                      </a:cubicBezTo>
                      <a:cubicBezTo>
                        <a:pt x="1314" y="203409"/>
                        <a:pt x="0" y="206582"/>
                        <a:pt x="0" y="209890"/>
                      </a:cubicBezTo>
                      <a:lnTo>
                        <a:pt x="0" y="378789"/>
                      </a:lnTo>
                      <a:cubicBezTo>
                        <a:pt x="0" y="385677"/>
                        <a:pt x="5584" y="391262"/>
                        <a:pt x="12473" y="391262"/>
                      </a:cubicBezTo>
                      <a:lnTo>
                        <a:pt x="2850743" y="391262"/>
                      </a:lnTo>
                      <a:cubicBezTo>
                        <a:pt x="2857631" y="391262"/>
                        <a:pt x="2863216" y="396846"/>
                        <a:pt x="2863216" y="403734"/>
                      </a:cubicBezTo>
                      <a:lnTo>
                        <a:pt x="2863216" y="581989"/>
                      </a:lnTo>
                      <a:cubicBezTo>
                        <a:pt x="2863216" y="584365"/>
                        <a:pt x="2864553" y="586538"/>
                        <a:pt x="2866674" y="587608"/>
                      </a:cubicBezTo>
                      <a:cubicBezTo>
                        <a:pt x="2868795" y="588679"/>
                        <a:pt x="2871338" y="588463"/>
                        <a:pt x="2873249" y="587052"/>
                      </a:cubicBezTo>
                      <a:lnTo>
                        <a:pt x="3259582" y="301749"/>
                      </a:lnTo>
                      <a:cubicBezTo>
                        <a:pt x="3261934" y="300012"/>
                        <a:pt x="3263321" y="297263"/>
                        <a:pt x="3263321" y="294339"/>
                      </a:cubicBezTo>
                      <a:cubicBezTo>
                        <a:pt x="3263321" y="291416"/>
                        <a:pt x="3261934" y="288666"/>
                        <a:pt x="3259582" y="286930"/>
                      </a:cubicBezTo>
                      <a:close/>
                    </a:path>
                  </a:pathLst>
                </a:custGeom>
                <a:gradFill rotWithShape="1">
                  <a:gsLst>
                    <a:gs pos="0">
                      <a:srgbClr val="293E6B">
                        <a:alpha val="100000"/>
                      </a:srgbClr>
                    </a:gs>
                    <a:gs pos="100000">
                      <a:srgbClr val="3B599B">
                        <a:alpha val="100000"/>
                      </a:srgbClr>
                    </a:gs>
                  </a:gsLst>
                  <a:lin ang="0"/>
                </a:gradFill>
                <a:ln w="47625" cap="sq">
                  <a:solidFill>
                    <a:srgbClr val="000000"/>
                  </a:solidFill>
                  <a:prstDash val="solid"/>
                  <a:miter/>
                </a:ln>
              </p:spPr>
              <p:txBody>
                <a:bodyPr/>
                <a:lstStyle/>
                <a:p>
                  <a:endParaRPr lang="en-US" dirty="0"/>
                </a:p>
              </p:txBody>
            </p:sp>
            <p:sp>
              <p:nvSpPr>
                <p:cNvPr id="14" name="TextBox 14"/>
                <p:cNvSpPr txBox="1"/>
                <p:nvPr/>
              </p:nvSpPr>
              <p:spPr>
                <a:xfrm>
                  <a:off x="0" y="165100"/>
                  <a:ext cx="3168016" cy="23194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71" name="TextBox 71"/>
              <p:cNvSpPr txBox="1"/>
              <p:nvPr/>
            </p:nvSpPr>
            <p:spPr>
              <a:xfrm>
                <a:off x="6865828" y="7110843"/>
                <a:ext cx="3725972" cy="369012"/>
              </a:xfrm>
              <a:prstGeom prst="rect">
                <a:avLst/>
              </a:prstGeom>
            </p:spPr>
            <p:txBody>
              <a:bodyPr wrap="square" lIns="0" tIns="0" rIns="0" bIns="0" rtlCol="0" anchor="t">
                <a:spAutoFit/>
              </a:bodyPr>
              <a:lstStyle/>
              <a:p>
                <a:pPr algn="ctr">
                  <a:lnSpc>
                    <a:spcPts val="2715"/>
                  </a:lnSpc>
                </a:pPr>
                <a:r>
                  <a:rPr lang="en-US" sz="3450" b="1" dirty="0">
                    <a:ln w="19050">
                      <a:solidFill>
                        <a:srgbClr val="3B599B"/>
                      </a:solidFill>
                    </a:ln>
                    <a:solidFill>
                      <a:srgbClr val="FFFFFF"/>
                    </a:solidFill>
                    <a:latin typeface="Montserrat Bold"/>
                  </a:rPr>
                  <a:t>PARTNERSHIPS</a:t>
                </a:r>
              </a:p>
            </p:txBody>
          </p:sp>
          <p:grpSp>
            <p:nvGrpSpPr>
              <p:cNvPr id="84" name="Group 25">
                <a:extLst>
                  <a:ext uri="{FF2B5EF4-FFF2-40B4-BE49-F238E27FC236}">
                    <a16:creationId xmlns:a16="http://schemas.microsoft.com/office/drawing/2014/main" id="{688E6CBA-8987-F510-4184-5AC0F8D0E59D}"/>
                  </a:ext>
                </a:extLst>
              </p:cNvPr>
              <p:cNvGrpSpPr/>
              <p:nvPr/>
            </p:nvGrpSpPr>
            <p:grpSpPr>
              <a:xfrm>
                <a:off x="2608496" y="6576017"/>
                <a:ext cx="1449889" cy="1326906"/>
                <a:chOff x="0" y="0"/>
                <a:chExt cx="812800" cy="812800"/>
              </a:xfrm>
            </p:grpSpPr>
            <p:sp>
              <p:nvSpPr>
                <p:cNvPr id="85" name="Freeform 26">
                  <a:extLst>
                    <a:ext uri="{FF2B5EF4-FFF2-40B4-BE49-F238E27FC236}">
                      <a16:creationId xmlns:a16="http://schemas.microsoft.com/office/drawing/2014/main" id="{1B11A8EE-62EC-D057-70A7-B194A4DEC01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86" name="TextBox 27">
                  <a:extLst>
                    <a:ext uri="{FF2B5EF4-FFF2-40B4-BE49-F238E27FC236}">
                      <a16:creationId xmlns:a16="http://schemas.microsoft.com/office/drawing/2014/main" id="{D54D1C56-5321-6083-02B2-B77A7A2E763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sp>
          <p:nvSpPr>
            <p:cNvPr id="63" name="Freeform 63"/>
            <p:cNvSpPr/>
            <p:nvPr/>
          </p:nvSpPr>
          <p:spPr>
            <a:xfrm>
              <a:off x="2730062" y="6653420"/>
              <a:ext cx="1219690" cy="1212067"/>
            </a:xfrm>
            <a:custGeom>
              <a:avLst/>
              <a:gdLst/>
              <a:ahLst/>
              <a:cxnLst/>
              <a:rect l="l" t="t" r="r" b="b"/>
              <a:pathLst>
                <a:path w="1219690" h="1212067">
                  <a:moveTo>
                    <a:pt x="0" y="0"/>
                  </a:moveTo>
                  <a:lnTo>
                    <a:pt x="1219690" y="0"/>
                  </a:lnTo>
                  <a:lnTo>
                    <a:pt x="1219690" y="1212067"/>
                  </a:lnTo>
                  <a:lnTo>
                    <a:pt x="0" y="1212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87" name="TextBox 78">
            <a:extLst>
              <a:ext uri="{FF2B5EF4-FFF2-40B4-BE49-F238E27FC236}">
                <a16:creationId xmlns:a16="http://schemas.microsoft.com/office/drawing/2014/main" id="{F596033C-8F3B-BAAA-37EA-8CD8392D17C7}"/>
              </a:ext>
            </a:extLst>
          </p:cNvPr>
          <p:cNvSpPr txBox="1"/>
          <p:nvPr/>
        </p:nvSpPr>
        <p:spPr>
          <a:xfrm>
            <a:off x="3972791" y="9375378"/>
            <a:ext cx="9058891" cy="769441"/>
          </a:xfrm>
          <a:prstGeom prst="rect">
            <a:avLst/>
          </a:prstGeom>
        </p:spPr>
        <p:txBody>
          <a:bodyPr lIns="0" tIns="0" rIns="0" bIns="0" numCol="2" rtlCol="0" anchor="t">
            <a:spAutoFit/>
          </a:bodyPr>
          <a:lstStyle/>
          <a:p>
            <a:pPr algn="ctr">
              <a:lnSpc>
                <a:spcPts val="1980"/>
              </a:lnSpc>
            </a:pPr>
            <a:r>
              <a:rPr lang="en-US" sz="1800" dirty="0">
                <a:ln>
                  <a:solidFill>
                    <a:srgbClr val="3B599B"/>
                  </a:solidFill>
                </a:ln>
                <a:solidFill>
                  <a:srgbClr val="FFFFFF"/>
                </a:solidFill>
                <a:latin typeface="Montserrat Bold"/>
              </a:rPr>
              <a:t>-INFO TO THE STATES</a:t>
            </a:r>
          </a:p>
          <a:p>
            <a:pPr algn="ctr">
              <a:lnSpc>
                <a:spcPts val="1980"/>
              </a:lnSpc>
            </a:pPr>
            <a:r>
              <a:rPr lang="en-US" dirty="0">
                <a:ln>
                  <a:solidFill>
                    <a:srgbClr val="3B599B"/>
                  </a:solidFill>
                </a:ln>
                <a:solidFill>
                  <a:srgbClr val="FFFFFF"/>
                </a:solidFill>
                <a:latin typeface="Montserrat Bold"/>
              </a:rPr>
              <a:t>-ENTERTAINING</a:t>
            </a:r>
          </a:p>
          <a:p>
            <a:pPr algn="ctr">
              <a:lnSpc>
                <a:spcPts val="1980"/>
              </a:lnSpc>
            </a:pPr>
            <a:endParaRPr lang="en-US" dirty="0">
              <a:ln>
                <a:solidFill>
                  <a:srgbClr val="3B599B"/>
                </a:solidFill>
              </a:ln>
              <a:solidFill>
                <a:srgbClr val="FFFFFF"/>
              </a:solidFill>
              <a:latin typeface="Montserrat Bold"/>
            </a:endParaRPr>
          </a:p>
          <a:p>
            <a:pPr algn="ctr">
              <a:lnSpc>
                <a:spcPts val="1980"/>
              </a:lnSpc>
            </a:pPr>
            <a:r>
              <a:rPr lang="en-US" dirty="0">
                <a:ln>
                  <a:solidFill>
                    <a:srgbClr val="3B599B"/>
                  </a:solidFill>
                </a:ln>
                <a:solidFill>
                  <a:srgbClr val="FFFFFF"/>
                </a:solidFill>
                <a:latin typeface="Montserrat Bold"/>
              </a:rPr>
              <a:t>-HIGH PRESTIGE/MEDIA COVERAGE</a:t>
            </a:r>
          </a:p>
          <a:p>
            <a:pPr algn="ctr">
              <a:lnSpc>
                <a:spcPts val="1980"/>
              </a:lnSpc>
            </a:pPr>
            <a:r>
              <a:rPr lang="en-US" sz="1800" dirty="0">
                <a:ln>
                  <a:solidFill>
                    <a:srgbClr val="3B599B"/>
                  </a:solidFill>
                </a:ln>
                <a:solidFill>
                  <a:srgbClr val="FFFFFF"/>
                </a:solidFill>
                <a:latin typeface="Montserrat Bold"/>
              </a:rPr>
              <a:t>-GOALS</a:t>
            </a:r>
          </a:p>
          <a:p>
            <a:pPr algn="ctr">
              <a:lnSpc>
                <a:spcPts val="1980"/>
              </a:lnSpc>
            </a:pPr>
            <a:endParaRPr lang="en-US" sz="1800" dirty="0">
              <a:ln>
                <a:solidFill>
                  <a:srgbClr val="3B599B"/>
                </a:solidFill>
              </a:ln>
              <a:solidFill>
                <a:srgbClr val="FFFFFF"/>
              </a:solidFill>
              <a:latin typeface="Montserrat Bold"/>
            </a:endParaRPr>
          </a:p>
        </p:txBody>
      </p:sp>
      <p:grpSp>
        <p:nvGrpSpPr>
          <p:cNvPr id="95" name="Group 94">
            <a:extLst>
              <a:ext uri="{FF2B5EF4-FFF2-40B4-BE49-F238E27FC236}">
                <a16:creationId xmlns:a16="http://schemas.microsoft.com/office/drawing/2014/main" id="{3500DC13-F8D5-EF2E-4767-D40B9119C959}"/>
              </a:ext>
            </a:extLst>
          </p:cNvPr>
          <p:cNvGrpSpPr/>
          <p:nvPr/>
        </p:nvGrpSpPr>
        <p:grpSpPr>
          <a:xfrm>
            <a:off x="2318087" y="8166418"/>
            <a:ext cx="14329226" cy="1746505"/>
            <a:chOff x="2318087" y="8166418"/>
            <a:chExt cx="14329226" cy="1746505"/>
          </a:xfrm>
        </p:grpSpPr>
        <p:grpSp>
          <p:nvGrpSpPr>
            <p:cNvPr id="94" name="Group 93">
              <a:extLst>
                <a:ext uri="{FF2B5EF4-FFF2-40B4-BE49-F238E27FC236}">
                  <a16:creationId xmlns:a16="http://schemas.microsoft.com/office/drawing/2014/main" id="{FD08F718-1C3F-CBED-89BC-3DFFF54FF99F}"/>
                </a:ext>
              </a:extLst>
            </p:cNvPr>
            <p:cNvGrpSpPr/>
            <p:nvPr/>
          </p:nvGrpSpPr>
          <p:grpSpPr>
            <a:xfrm>
              <a:off x="2318087" y="8166418"/>
              <a:ext cx="14329226" cy="1746505"/>
              <a:chOff x="2318087" y="8166418"/>
              <a:chExt cx="14329226" cy="1746505"/>
            </a:xfrm>
          </p:grpSpPr>
          <p:grpSp>
            <p:nvGrpSpPr>
              <p:cNvPr id="9" name="Group 9"/>
              <p:cNvGrpSpPr/>
              <p:nvPr/>
            </p:nvGrpSpPr>
            <p:grpSpPr>
              <a:xfrm>
                <a:off x="3400687" y="8166418"/>
                <a:ext cx="13246626" cy="1746505"/>
                <a:chOff x="0" y="61451"/>
                <a:chExt cx="3488823" cy="459985"/>
              </a:xfrm>
            </p:grpSpPr>
            <p:sp>
              <p:nvSpPr>
                <p:cNvPr id="10" name="Freeform 10"/>
                <p:cNvSpPr/>
                <p:nvPr/>
              </p:nvSpPr>
              <p:spPr>
                <a:xfrm>
                  <a:off x="0" y="61451"/>
                  <a:ext cx="3488823" cy="459985"/>
                </a:xfrm>
                <a:custGeom>
                  <a:avLst/>
                  <a:gdLst/>
                  <a:ahLst/>
                  <a:cxnLst/>
                  <a:rect l="l" t="t" r="r" b="b"/>
                  <a:pathLst>
                    <a:path w="3488823" h="589423">
                      <a:moveTo>
                        <a:pt x="3485324" y="287779"/>
                      </a:moveTo>
                      <a:lnTo>
                        <a:pt x="3097699" y="1521"/>
                      </a:lnTo>
                      <a:cubicBezTo>
                        <a:pt x="3095910" y="201"/>
                        <a:pt x="3093532" y="0"/>
                        <a:pt x="3091547" y="1001"/>
                      </a:cubicBezTo>
                      <a:cubicBezTo>
                        <a:pt x="3089563" y="2002"/>
                        <a:pt x="3088311" y="4036"/>
                        <a:pt x="3088311" y="6258"/>
                      </a:cubicBezTo>
                      <a:lnTo>
                        <a:pt x="3088311" y="186120"/>
                      </a:lnTo>
                      <a:cubicBezTo>
                        <a:pt x="3088311" y="189215"/>
                        <a:pt x="3087082" y="192183"/>
                        <a:pt x="3084894" y="194371"/>
                      </a:cubicBezTo>
                      <a:cubicBezTo>
                        <a:pt x="3082705" y="196560"/>
                        <a:pt x="3079737" y="197789"/>
                        <a:pt x="3076642" y="197789"/>
                      </a:cubicBezTo>
                      <a:lnTo>
                        <a:pt x="11669" y="197789"/>
                      </a:lnTo>
                      <a:cubicBezTo>
                        <a:pt x="8574" y="197789"/>
                        <a:pt x="5606" y="199018"/>
                        <a:pt x="3418" y="201207"/>
                      </a:cubicBezTo>
                      <a:cubicBezTo>
                        <a:pt x="1229" y="203395"/>
                        <a:pt x="0" y="206363"/>
                        <a:pt x="0" y="209458"/>
                      </a:cubicBezTo>
                      <a:lnTo>
                        <a:pt x="0" y="379964"/>
                      </a:lnTo>
                      <a:cubicBezTo>
                        <a:pt x="0" y="383059"/>
                        <a:pt x="1229" y="386027"/>
                        <a:pt x="3418" y="388216"/>
                      </a:cubicBezTo>
                      <a:cubicBezTo>
                        <a:pt x="5606" y="390404"/>
                        <a:pt x="8574" y="391634"/>
                        <a:pt x="11669" y="391634"/>
                      </a:cubicBezTo>
                      <a:lnTo>
                        <a:pt x="3076642" y="391634"/>
                      </a:lnTo>
                      <a:cubicBezTo>
                        <a:pt x="3079737" y="391634"/>
                        <a:pt x="3082705" y="392863"/>
                        <a:pt x="3084894" y="395051"/>
                      </a:cubicBezTo>
                      <a:cubicBezTo>
                        <a:pt x="3087082" y="397240"/>
                        <a:pt x="3088311" y="400208"/>
                        <a:pt x="3088311" y="403303"/>
                      </a:cubicBezTo>
                      <a:lnTo>
                        <a:pt x="3088311" y="583164"/>
                      </a:lnTo>
                      <a:cubicBezTo>
                        <a:pt x="3088311" y="585387"/>
                        <a:pt x="3089563" y="587420"/>
                        <a:pt x="3091547" y="588422"/>
                      </a:cubicBezTo>
                      <a:cubicBezTo>
                        <a:pt x="3093532" y="589423"/>
                        <a:pt x="3095910" y="589222"/>
                        <a:pt x="3097699" y="587901"/>
                      </a:cubicBezTo>
                      <a:lnTo>
                        <a:pt x="3485324" y="301643"/>
                      </a:lnTo>
                      <a:cubicBezTo>
                        <a:pt x="3487525" y="300019"/>
                        <a:pt x="3488823" y="297446"/>
                        <a:pt x="3488823" y="294711"/>
                      </a:cubicBezTo>
                      <a:cubicBezTo>
                        <a:pt x="3488823" y="291976"/>
                        <a:pt x="3487525" y="289404"/>
                        <a:pt x="3485324" y="287779"/>
                      </a:cubicBezTo>
                      <a:close/>
                    </a:path>
                  </a:pathLst>
                </a:custGeom>
                <a:gradFill rotWithShape="1">
                  <a:gsLst>
                    <a:gs pos="0">
                      <a:srgbClr val="293E6B">
                        <a:alpha val="100000"/>
                      </a:srgbClr>
                    </a:gs>
                    <a:gs pos="50000">
                      <a:srgbClr val="737579">
                        <a:alpha val="100000"/>
                      </a:srgbClr>
                    </a:gs>
                    <a:gs pos="100000">
                      <a:srgbClr val="860000">
                        <a:alpha val="100000"/>
                      </a:srgbClr>
                    </a:gs>
                  </a:gsLst>
                  <a:lin ang="0"/>
                </a:gradFill>
                <a:ln w="47625" cap="sq">
                  <a:solidFill>
                    <a:srgbClr val="000000"/>
                  </a:solidFill>
                  <a:prstDash val="solid"/>
                  <a:miter/>
                </a:ln>
              </p:spPr>
              <p:txBody>
                <a:bodyPr/>
                <a:lstStyle/>
                <a:p>
                  <a:endParaRPr lang="en-US"/>
                </a:p>
              </p:txBody>
            </p:sp>
            <p:sp>
              <p:nvSpPr>
                <p:cNvPr id="11" name="TextBox 11"/>
                <p:cNvSpPr txBox="1"/>
                <p:nvPr/>
              </p:nvSpPr>
              <p:spPr>
                <a:xfrm>
                  <a:off x="0" y="165100"/>
                  <a:ext cx="3393111" cy="231945"/>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44" name="Group 44"/>
              <p:cNvGrpSpPr/>
              <p:nvPr/>
            </p:nvGrpSpPr>
            <p:grpSpPr>
              <a:xfrm>
                <a:off x="2318087" y="8367007"/>
                <a:ext cx="1300438" cy="1342308"/>
                <a:chOff x="-62989" y="12001"/>
                <a:chExt cx="812800" cy="812800"/>
              </a:xfrm>
            </p:grpSpPr>
            <p:sp>
              <p:nvSpPr>
                <p:cNvPr id="45" name="Freeform 45"/>
                <p:cNvSpPr/>
                <p:nvPr/>
              </p:nvSpPr>
              <p:spPr>
                <a:xfrm>
                  <a:off x="-62989" y="1200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gradFill>
                    <a:gsLst>
                      <a:gs pos="0">
                        <a:srgbClr val="293E6B">
                          <a:alpha val="100000"/>
                        </a:srgbClr>
                      </a:gs>
                      <a:gs pos="50000">
                        <a:srgbClr val="737579">
                          <a:alpha val="100000"/>
                        </a:srgbClr>
                      </a:gs>
                      <a:gs pos="100000">
                        <a:srgbClr val="860000">
                          <a:alpha val="100000"/>
                        </a:srgbClr>
                      </a:gs>
                    </a:gsLst>
                    <a:lin ang="0"/>
                  </a:gradFill>
                  <a:prstDash val="solid"/>
                  <a:miter/>
                </a:ln>
              </p:spPr>
              <p:txBody>
                <a:bodyPr/>
                <a:lstStyle/>
                <a:p>
                  <a:endParaRPr lang="en-US"/>
                </a:p>
              </p:txBody>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72" name="TextBox 72"/>
              <p:cNvSpPr txBox="1"/>
              <p:nvPr/>
            </p:nvSpPr>
            <p:spPr>
              <a:xfrm>
                <a:off x="7527964" y="8913874"/>
                <a:ext cx="2348219" cy="369012"/>
              </a:xfrm>
              <a:prstGeom prst="rect">
                <a:avLst/>
              </a:prstGeom>
            </p:spPr>
            <p:txBody>
              <a:bodyPr lIns="0" tIns="0" rIns="0" bIns="0" rtlCol="0" anchor="t">
                <a:spAutoFit/>
              </a:bodyPr>
              <a:lstStyle/>
              <a:p>
                <a:pPr algn="ctr">
                  <a:lnSpc>
                    <a:spcPts val="2749"/>
                  </a:lnSpc>
                </a:pPr>
                <a:r>
                  <a:rPr lang="en-US" sz="2499" b="1" dirty="0">
                    <a:ln>
                      <a:solidFill>
                        <a:srgbClr val="3B599B"/>
                      </a:solidFill>
                    </a:ln>
                    <a:solidFill>
                      <a:srgbClr val="FFFFFF"/>
                    </a:solidFill>
                    <a:latin typeface="Montserrat Bold"/>
                  </a:rPr>
                  <a:t>9/11 </a:t>
                </a:r>
                <a:r>
                  <a:rPr lang="en-US" sz="3450" b="1" dirty="0">
                    <a:ln w="19050">
                      <a:solidFill>
                        <a:srgbClr val="3B599B"/>
                      </a:solidFill>
                    </a:ln>
                    <a:solidFill>
                      <a:srgbClr val="FFFFFF"/>
                    </a:solidFill>
                    <a:latin typeface="Montserrat Bold"/>
                  </a:rPr>
                  <a:t>GALA</a:t>
                </a:r>
              </a:p>
            </p:txBody>
          </p:sp>
        </p:grpSp>
        <p:sp>
          <p:nvSpPr>
            <p:cNvPr id="47" name="Freeform 47"/>
            <p:cNvSpPr/>
            <p:nvPr/>
          </p:nvSpPr>
          <p:spPr>
            <a:xfrm>
              <a:off x="2508896" y="8537814"/>
              <a:ext cx="980694" cy="980694"/>
            </a:xfrm>
            <a:custGeom>
              <a:avLst/>
              <a:gdLst/>
              <a:ahLst/>
              <a:cxnLst/>
              <a:rect l="l" t="t" r="r" b="b"/>
              <a:pathLst>
                <a:path w="980694" h="980694">
                  <a:moveTo>
                    <a:pt x="0" y="0"/>
                  </a:moveTo>
                  <a:lnTo>
                    <a:pt x="980694" y="0"/>
                  </a:lnTo>
                  <a:lnTo>
                    <a:pt x="980694" y="980694"/>
                  </a:lnTo>
                  <a:lnTo>
                    <a:pt x="0" y="9806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8" name="Group 10"/>
          <p:cNvGrpSpPr/>
          <p:nvPr/>
        </p:nvGrpSpPr>
        <p:grpSpPr>
          <a:xfrm>
            <a:off x="15711526" y="7626756"/>
            <a:ext cx="2516966" cy="2581616"/>
            <a:chOff x="0" y="0"/>
            <a:chExt cx="6350000" cy="6349975"/>
          </a:xfrm>
        </p:grpSpPr>
        <p:sp>
          <p:nvSpPr>
            <p:cNvPr id="89"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5"/>
              <a:stretch>
                <a:fillRect l="-4834" t="-4834" r="-5460" b="-5460"/>
              </a:stretch>
            </a:blipFill>
          </p:spPr>
          <p:txBody>
            <a:bodyPr/>
            <a:lstStyle/>
            <a:p>
              <a:endParaRPr lang="en-US"/>
            </a:p>
          </p:txBody>
        </p:sp>
      </p:grpSp>
      <p:sp>
        <p:nvSpPr>
          <p:cNvPr id="73" name="TextBox 73"/>
          <p:cNvSpPr txBox="1"/>
          <p:nvPr/>
        </p:nvSpPr>
        <p:spPr>
          <a:xfrm>
            <a:off x="14542520" y="1512608"/>
            <a:ext cx="3508787" cy="6450292"/>
          </a:xfrm>
          <a:prstGeom prst="rect">
            <a:avLst/>
          </a:prstGeom>
        </p:spPr>
        <p:txBody>
          <a:bodyPr wrap="square" lIns="0" tIns="0" rIns="0" bIns="0" rtlCol="0" anchor="t">
            <a:spAutoFit/>
          </a:bodyPr>
          <a:lstStyle/>
          <a:p>
            <a:pPr algn="ctr">
              <a:lnSpc>
                <a:spcPts val="3151"/>
              </a:lnSpc>
            </a:pPr>
            <a:r>
              <a:rPr lang="en-US" sz="2625" b="1" dirty="0">
                <a:ln>
                  <a:solidFill>
                    <a:srgbClr val="3B599B"/>
                  </a:solidFill>
                </a:ln>
                <a:solidFill>
                  <a:srgbClr val="FFFFFF"/>
                </a:solidFill>
                <a:effectLst>
                  <a:glow rad="635000">
                    <a:schemeClr val="bg1">
                      <a:lumMod val="50000"/>
                      <a:alpha val="60000"/>
                    </a:schemeClr>
                  </a:glow>
                </a:effectLst>
                <a:latin typeface="Montserrat"/>
              </a:rPr>
              <a:t>Professional, effective, and relevant EANGUS National Office that is responsible to the board of directors, partners, </a:t>
            </a:r>
            <a:r>
              <a:rPr lang="en-US" sz="2800" b="1" i="1" dirty="0">
                <a:ln>
                  <a:solidFill>
                    <a:srgbClr val="3B599B"/>
                  </a:solidFill>
                </a:ln>
                <a:solidFill>
                  <a:srgbClr val="FFFFFF"/>
                </a:solidFill>
                <a:effectLst>
                  <a:glow rad="635000">
                    <a:schemeClr val="bg1">
                      <a:lumMod val="50000"/>
                      <a:alpha val="60000"/>
                    </a:schemeClr>
                  </a:glow>
                </a:effectLst>
                <a:latin typeface="Montserrat"/>
              </a:rPr>
              <a:t>state associations</a:t>
            </a:r>
            <a:r>
              <a:rPr lang="en-US" sz="2625" b="1" dirty="0">
                <a:ln>
                  <a:solidFill>
                    <a:srgbClr val="3B599B"/>
                  </a:solidFill>
                </a:ln>
                <a:solidFill>
                  <a:srgbClr val="FFFFFF"/>
                </a:solidFill>
                <a:effectLst>
                  <a:glow rad="635000">
                    <a:schemeClr val="bg1">
                      <a:lumMod val="50000"/>
                      <a:alpha val="60000"/>
                    </a:schemeClr>
                  </a:glow>
                </a:effectLst>
                <a:latin typeface="Montserrat"/>
              </a:rPr>
              <a:t>, and the EANGUS membership by developing a reputation as a world leading advocate for the National Guard.</a:t>
            </a:r>
          </a:p>
          <a:p>
            <a:pPr algn="ctr">
              <a:lnSpc>
                <a:spcPts val="2191"/>
              </a:lnSpc>
            </a:pPr>
            <a:endParaRPr lang="en-US" sz="2625" b="1" dirty="0">
              <a:ln>
                <a:solidFill>
                  <a:srgbClr val="3B599B"/>
                </a:solidFill>
              </a:ln>
              <a:solidFill>
                <a:srgbClr val="FFFFFF"/>
              </a:solidFill>
              <a:effectLst>
                <a:glow rad="635000">
                  <a:schemeClr val="bg1">
                    <a:lumMod val="50000"/>
                    <a:alpha val="60000"/>
                  </a:schemeClr>
                </a:glow>
              </a:effectLst>
              <a:latin typeface="Montserra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2000"/>
                                        <p:tgtEl>
                                          <p:spTgt spid="9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right)">
                                      <p:cBhvr>
                                        <p:cTn id="10" dur="2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2000"/>
                                        <p:tgtEl>
                                          <p:spTgt spid="9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right)">
                                      <p:cBhvr>
                                        <p:cTn id="18" dur="20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left)">
                                      <p:cBhvr>
                                        <p:cTn id="23" dur="2000"/>
                                        <p:tgtEl>
                                          <p:spTgt spid="9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right)">
                                      <p:cBhvr>
                                        <p:cTn id="26" dur="20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wipe(left)">
                                      <p:cBhvr>
                                        <p:cTn id="31" dur="2000"/>
                                        <p:tgtEl>
                                          <p:spTgt spid="9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20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left)">
                                      <p:cBhvr>
                                        <p:cTn id="39" dur="2000"/>
                                        <p:tgtEl>
                                          <p:spTgt spid="95"/>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right)">
                                      <p:cBhvr>
                                        <p:cTn id="42" dur="2000"/>
                                        <p:tgtEl>
                                          <p:spTgt spid="8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1000"/>
                                        <p:tgtEl>
                                          <p:spTgt spid="8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1000"/>
                                        <p:tgtEl>
                                          <p:spTgt spid="74"/>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79">
                                            <p:txEl>
                                              <p:pRg st="0" end="0"/>
                                            </p:txEl>
                                          </p:spTgt>
                                        </p:tgtEl>
                                        <p:attrNameLst>
                                          <p:attrName>style.visibility</p:attrName>
                                        </p:attrNameLst>
                                      </p:cBhvr>
                                      <p:to>
                                        <p:strVal val="visible"/>
                                      </p:to>
                                    </p:set>
                                    <p:animEffect transition="in" filter="wipe(up)">
                                      <p:cBhvr>
                                        <p:cTn id="55" dur="500"/>
                                        <p:tgtEl>
                                          <p:spTgt spid="79">
                                            <p:txEl>
                                              <p:pRg st="0" end="0"/>
                                            </p:txEl>
                                          </p:spTgt>
                                        </p:tgtEl>
                                      </p:cBhvr>
                                    </p:animEffect>
                                  </p:childTnLst>
                                </p:cTn>
                              </p:par>
                            </p:childTnLst>
                          </p:cTn>
                        </p:par>
                        <p:par>
                          <p:cTn id="56" fill="hold">
                            <p:stCondLst>
                              <p:cond delay="1500"/>
                            </p:stCondLst>
                            <p:childTnLst>
                              <p:par>
                                <p:cTn id="57" presetID="22" presetClass="entr" presetSubtype="1" fill="hold" grpId="0" nodeType="afterEffect">
                                  <p:stCondLst>
                                    <p:cond delay="0"/>
                                  </p:stCondLst>
                                  <p:childTnLst>
                                    <p:set>
                                      <p:cBhvr>
                                        <p:cTn id="58" dur="1" fill="hold">
                                          <p:stCondLst>
                                            <p:cond delay="0"/>
                                          </p:stCondLst>
                                        </p:cTn>
                                        <p:tgtEl>
                                          <p:spTgt spid="79">
                                            <p:txEl>
                                              <p:pRg st="1" end="1"/>
                                            </p:txEl>
                                          </p:spTgt>
                                        </p:tgtEl>
                                        <p:attrNameLst>
                                          <p:attrName>style.visibility</p:attrName>
                                        </p:attrNameLst>
                                      </p:cBhvr>
                                      <p:to>
                                        <p:strVal val="visible"/>
                                      </p:to>
                                    </p:set>
                                    <p:animEffect transition="in" filter="wipe(up)">
                                      <p:cBhvr>
                                        <p:cTn id="59" dur="500"/>
                                        <p:tgtEl>
                                          <p:spTgt spid="79">
                                            <p:txEl>
                                              <p:pRg st="1" end="1"/>
                                            </p:txEl>
                                          </p:spTgt>
                                        </p:tgtEl>
                                      </p:cBhvr>
                                    </p:animEffect>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79">
                                            <p:txEl>
                                              <p:pRg st="2" end="2"/>
                                            </p:txEl>
                                          </p:spTgt>
                                        </p:tgtEl>
                                        <p:attrNameLst>
                                          <p:attrName>style.visibility</p:attrName>
                                        </p:attrNameLst>
                                      </p:cBhvr>
                                      <p:to>
                                        <p:strVal val="visible"/>
                                      </p:to>
                                    </p:set>
                                    <p:animEffect transition="in" filter="wipe(up)">
                                      <p:cBhvr>
                                        <p:cTn id="63" dur="500"/>
                                        <p:tgtEl>
                                          <p:spTgt spid="79">
                                            <p:txEl>
                                              <p:pRg st="2" end="2"/>
                                            </p:txEl>
                                          </p:spTgt>
                                        </p:tgtEl>
                                      </p:cBhvr>
                                    </p:animEffect>
                                  </p:childTnLst>
                                </p:cTn>
                              </p:par>
                            </p:childTnLst>
                          </p:cTn>
                        </p:par>
                        <p:par>
                          <p:cTn id="64" fill="hold">
                            <p:stCondLst>
                              <p:cond delay="2500"/>
                            </p:stCondLst>
                            <p:childTnLst>
                              <p:par>
                                <p:cTn id="65" presetID="22" presetClass="entr" presetSubtype="1" fill="hold" grpId="0" nodeType="afterEffect">
                                  <p:stCondLst>
                                    <p:cond delay="0"/>
                                  </p:stCondLst>
                                  <p:childTnLst>
                                    <p:set>
                                      <p:cBhvr>
                                        <p:cTn id="66" dur="1" fill="hold">
                                          <p:stCondLst>
                                            <p:cond delay="0"/>
                                          </p:stCondLst>
                                        </p:cTn>
                                        <p:tgtEl>
                                          <p:spTgt spid="79">
                                            <p:txEl>
                                              <p:pRg st="3" end="3"/>
                                            </p:txEl>
                                          </p:spTgt>
                                        </p:tgtEl>
                                        <p:attrNameLst>
                                          <p:attrName>style.visibility</p:attrName>
                                        </p:attrNameLst>
                                      </p:cBhvr>
                                      <p:to>
                                        <p:strVal val="visible"/>
                                      </p:to>
                                    </p:set>
                                    <p:animEffect transition="in" filter="wipe(up)">
                                      <p:cBhvr>
                                        <p:cTn id="67" dur="500"/>
                                        <p:tgtEl>
                                          <p:spTgt spid="79">
                                            <p:txEl>
                                              <p:pRg st="3" end="3"/>
                                            </p:txEl>
                                          </p:spTgt>
                                        </p:tgtEl>
                                      </p:cBhvr>
                                    </p:animEffect>
                                  </p:childTnLst>
                                </p:cTn>
                              </p:par>
                            </p:childTnLst>
                          </p:cTn>
                        </p:par>
                        <p:par>
                          <p:cTn id="68" fill="hold">
                            <p:stCondLst>
                              <p:cond delay="3000"/>
                            </p:stCondLst>
                            <p:childTnLst>
                              <p:par>
                                <p:cTn id="69" presetID="22" presetClass="entr" presetSubtype="1" fill="hold" grpId="0" nodeType="afterEffect">
                                  <p:stCondLst>
                                    <p:cond delay="0"/>
                                  </p:stCondLst>
                                  <p:childTnLst>
                                    <p:set>
                                      <p:cBhvr>
                                        <p:cTn id="70" dur="1" fill="hold">
                                          <p:stCondLst>
                                            <p:cond delay="0"/>
                                          </p:stCondLst>
                                        </p:cTn>
                                        <p:tgtEl>
                                          <p:spTgt spid="79">
                                            <p:txEl>
                                              <p:pRg st="4" end="4"/>
                                            </p:txEl>
                                          </p:spTgt>
                                        </p:tgtEl>
                                        <p:attrNameLst>
                                          <p:attrName>style.visibility</p:attrName>
                                        </p:attrNameLst>
                                      </p:cBhvr>
                                      <p:to>
                                        <p:strVal val="visible"/>
                                      </p:to>
                                    </p:set>
                                    <p:animEffect transition="in" filter="wipe(up)">
                                      <p:cBhvr>
                                        <p:cTn id="71" dur="500"/>
                                        <p:tgtEl>
                                          <p:spTgt spid="79">
                                            <p:txEl>
                                              <p:pRg st="4" end="4"/>
                                            </p:txEl>
                                          </p:spTgt>
                                        </p:tgtEl>
                                      </p:cBhvr>
                                    </p:animEffect>
                                  </p:childTnLst>
                                </p:cTn>
                              </p:par>
                            </p:childTnLst>
                          </p:cTn>
                        </p:par>
                        <p:par>
                          <p:cTn id="72" fill="hold">
                            <p:stCondLst>
                              <p:cond delay="3500"/>
                            </p:stCondLst>
                            <p:childTnLst>
                              <p:par>
                                <p:cTn id="73" presetID="22" presetClass="entr" presetSubtype="1" fill="hold" grpId="0" nodeType="afterEffect">
                                  <p:stCondLst>
                                    <p:cond delay="0"/>
                                  </p:stCondLst>
                                  <p:childTnLst>
                                    <p:set>
                                      <p:cBhvr>
                                        <p:cTn id="74" dur="1" fill="hold">
                                          <p:stCondLst>
                                            <p:cond delay="0"/>
                                          </p:stCondLst>
                                        </p:cTn>
                                        <p:tgtEl>
                                          <p:spTgt spid="79">
                                            <p:txEl>
                                              <p:pRg st="6" end="6"/>
                                            </p:txEl>
                                          </p:spTgt>
                                        </p:tgtEl>
                                        <p:attrNameLst>
                                          <p:attrName>style.visibility</p:attrName>
                                        </p:attrNameLst>
                                      </p:cBhvr>
                                      <p:to>
                                        <p:strVal val="visible"/>
                                      </p:to>
                                    </p:set>
                                    <p:animEffect transition="in" filter="wipe(up)">
                                      <p:cBhvr>
                                        <p:cTn id="75" dur="500"/>
                                        <p:tgtEl>
                                          <p:spTgt spid="79">
                                            <p:txEl>
                                              <p:pRg st="6" end="6"/>
                                            </p:txEl>
                                          </p:spTgt>
                                        </p:tgtEl>
                                      </p:cBhvr>
                                    </p:animEffect>
                                  </p:childTnLst>
                                </p:cTn>
                              </p:par>
                            </p:childTnLst>
                          </p:cTn>
                        </p:par>
                        <p:par>
                          <p:cTn id="76" fill="hold">
                            <p:stCondLst>
                              <p:cond delay="4000"/>
                            </p:stCondLst>
                            <p:childTnLst>
                              <p:par>
                                <p:cTn id="77" presetID="22" presetClass="entr" presetSubtype="1" fill="hold" grpId="0" nodeType="afterEffect">
                                  <p:stCondLst>
                                    <p:cond delay="0"/>
                                  </p:stCondLst>
                                  <p:childTnLst>
                                    <p:set>
                                      <p:cBhvr>
                                        <p:cTn id="78" dur="1" fill="hold">
                                          <p:stCondLst>
                                            <p:cond delay="0"/>
                                          </p:stCondLst>
                                        </p:cTn>
                                        <p:tgtEl>
                                          <p:spTgt spid="79">
                                            <p:txEl>
                                              <p:pRg st="7" end="7"/>
                                            </p:txEl>
                                          </p:spTgt>
                                        </p:tgtEl>
                                        <p:attrNameLst>
                                          <p:attrName>style.visibility</p:attrName>
                                        </p:attrNameLst>
                                      </p:cBhvr>
                                      <p:to>
                                        <p:strVal val="visible"/>
                                      </p:to>
                                    </p:set>
                                    <p:animEffect transition="in" filter="wipe(up)">
                                      <p:cBhvr>
                                        <p:cTn id="79" dur="500"/>
                                        <p:tgtEl>
                                          <p:spTgt spid="79">
                                            <p:txEl>
                                              <p:pRg st="7" end="7"/>
                                            </p:txEl>
                                          </p:spTgt>
                                        </p:tgtEl>
                                      </p:cBhvr>
                                    </p:animEffect>
                                  </p:childTnLst>
                                </p:cTn>
                              </p:par>
                            </p:childTnLst>
                          </p:cTn>
                        </p:par>
                        <p:par>
                          <p:cTn id="80" fill="hold">
                            <p:stCondLst>
                              <p:cond delay="4500"/>
                            </p:stCondLst>
                            <p:childTnLst>
                              <p:par>
                                <p:cTn id="81" presetID="22" presetClass="entr" presetSubtype="1" fill="hold" grpId="0" nodeType="afterEffect">
                                  <p:stCondLst>
                                    <p:cond delay="0"/>
                                  </p:stCondLst>
                                  <p:childTnLst>
                                    <p:set>
                                      <p:cBhvr>
                                        <p:cTn id="82" dur="1" fill="hold">
                                          <p:stCondLst>
                                            <p:cond delay="0"/>
                                          </p:stCondLst>
                                        </p:cTn>
                                        <p:tgtEl>
                                          <p:spTgt spid="79">
                                            <p:txEl>
                                              <p:pRg st="8" end="8"/>
                                            </p:txEl>
                                          </p:spTgt>
                                        </p:tgtEl>
                                        <p:attrNameLst>
                                          <p:attrName>style.visibility</p:attrName>
                                        </p:attrNameLst>
                                      </p:cBhvr>
                                      <p:to>
                                        <p:strVal val="visible"/>
                                      </p:to>
                                    </p:set>
                                    <p:animEffect transition="in" filter="wipe(up)">
                                      <p:cBhvr>
                                        <p:cTn id="83" dur="500"/>
                                        <p:tgtEl>
                                          <p:spTgt spid="79">
                                            <p:txEl>
                                              <p:pRg st="8" end="8"/>
                                            </p:txEl>
                                          </p:spTgt>
                                        </p:tgtEl>
                                      </p:cBhvr>
                                    </p:animEffect>
                                  </p:childTnLst>
                                </p:cTn>
                              </p:par>
                            </p:childTnLst>
                          </p:cTn>
                        </p:par>
                        <p:par>
                          <p:cTn id="84" fill="hold">
                            <p:stCondLst>
                              <p:cond delay="5000"/>
                            </p:stCondLst>
                            <p:childTnLst>
                              <p:par>
                                <p:cTn id="85" presetID="22" presetClass="entr" presetSubtype="1" fill="hold" grpId="0" nodeType="afterEffect">
                                  <p:stCondLst>
                                    <p:cond delay="0"/>
                                  </p:stCondLst>
                                  <p:childTnLst>
                                    <p:set>
                                      <p:cBhvr>
                                        <p:cTn id="86" dur="1" fill="hold">
                                          <p:stCondLst>
                                            <p:cond delay="0"/>
                                          </p:stCondLst>
                                        </p:cTn>
                                        <p:tgtEl>
                                          <p:spTgt spid="79">
                                            <p:txEl>
                                              <p:pRg st="9" end="9"/>
                                            </p:txEl>
                                          </p:spTgt>
                                        </p:tgtEl>
                                        <p:attrNameLst>
                                          <p:attrName>style.visibility</p:attrName>
                                        </p:attrNameLst>
                                      </p:cBhvr>
                                      <p:to>
                                        <p:strVal val="visible"/>
                                      </p:to>
                                    </p:set>
                                    <p:animEffect transition="in" filter="wipe(up)">
                                      <p:cBhvr>
                                        <p:cTn id="87" dur="500"/>
                                        <p:tgtEl>
                                          <p:spTgt spid="79">
                                            <p:txEl>
                                              <p:pRg st="9" end="9"/>
                                            </p:txEl>
                                          </p:spTgt>
                                        </p:tgtEl>
                                      </p:cBhvr>
                                    </p:animEffect>
                                  </p:childTnLst>
                                </p:cTn>
                              </p:par>
                            </p:childTnLst>
                          </p:cTn>
                        </p:par>
                        <p:par>
                          <p:cTn id="88" fill="hold">
                            <p:stCondLst>
                              <p:cond delay="5500"/>
                            </p:stCondLst>
                            <p:childTnLst>
                              <p:par>
                                <p:cTn id="89" presetID="22" presetClass="entr" presetSubtype="1" fill="hold" grpId="0" nodeType="afterEffect">
                                  <p:stCondLst>
                                    <p:cond delay="0"/>
                                  </p:stCondLst>
                                  <p:childTnLst>
                                    <p:set>
                                      <p:cBhvr>
                                        <p:cTn id="90" dur="1" fill="hold">
                                          <p:stCondLst>
                                            <p:cond delay="0"/>
                                          </p:stCondLst>
                                        </p:cTn>
                                        <p:tgtEl>
                                          <p:spTgt spid="79">
                                            <p:txEl>
                                              <p:pRg st="10" end="10"/>
                                            </p:txEl>
                                          </p:spTgt>
                                        </p:tgtEl>
                                        <p:attrNameLst>
                                          <p:attrName>style.visibility</p:attrName>
                                        </p:attrNameLst>
                                      </p:cBhvr>
                                      <p:to>
                                        <p:strVal val="visible"/>
                                      </p:to>
                                    </p:set>
                                    <p:animEffect transition="in" filter="wipe(up)">
                                      <p:cBhvr>
                                        <p:cTn id="91" dur="500"/>
                                        <p:tgtEl>
                                          <p:spTgt spid="79">
                                            <p:txEl>
                                              <p:pRg st="10" end="10"/>
                                            </p:txEl>
                                          </p:spTgt>
                                        </p:tgtEl>
                                      </p:cBhvr>
                                    </p:animEffect>
                                  </p:childTnLst>
                                </p:cTn>
                              </p:par>
                            </p:childTnLst>
                          </p:cTn>
                        </p:par>
                        <p:par>
                          <p:cTn id="92" fill="hold">
                            <p:stCondLst>
                              <p:cond delay="6000"/>
                            </p:stCondLst>
                            <p:childTnLst>
                              <p:par>
                                <p:cTn id="93" presetID="22" presetClass="entr" presetSubtype="1" fill="hold" grpId="0" nodeType="afterEffect">
                                  <p:stCondLst>
                                    <p:cond delay="0"/>
                                  </p:stCondLst>
                                  <p:childTnLst>
                                    <p:set>
                                      <p:cBhvr>
                                        <p:cTn id="94" dur="1" fill="hold">
                                          <p:stCondLst>
                                            <p:cond delay="0"/>
                                          </p:stCondLst>
                                        </p:cTn>
                                        <p:tgtEl>
                                          <p:spTgt spid="79">
                                            <p:txEl>
                                              <p:pRg st="11" end="11"/>
                                            </p:txEl>
                                          </p:spTgt>
                                        </p:tgtEl>
                                        <p:attrNameLst>
                                          <p:attrName>style.visibility</p:attrName>
                                        </p:attrNameLst>
                                      </p:cBhvr>
                                      <p:to>
                                        <p:strVal val="visible"/>
                                      </p:to>
                                    </p:set>
                                    <p:animEffect transition="in" filter="wipe(up)">
                                      <p:cBhvr>
                                        <p:cTn id="95" dur="500"/>
                                        <p:tgtEl>
                                          <p:spTgt spid="79">
                                            <p:txEl>
                                              <p:pRg st="11" end="11"/>
                                            </p:txEl>
                                          </p:spTgt>
                                        </p:tgtEl>
                                      </p:cBhvr>
                                    </p:animEffect>
                                  </p:childTnLst>
                                </p:cTn>
                              </p:par>
                            </p:childTnLst>
                          </p:cTn>
                        </p:par>
                        <p:par>
                          <p:cTn id="96" fill="hold">
                            <p:stCondLst>
                              <p:cond delay="6500"/>
                            </p:stCondLst>
                            <p:childTnLst>
                              <p:par>
                                <p:cTn id="97" presetID="22" presetClass="entr" presetSubtype="1" fill="hold" grpId="0" nodeType="afterEffect">
                                  <p:stCondLst>
                                    <p:cond delay="0"/>
                                  </p:stCondLst>
                                  <p:childTnLst>
                                    <p:set>
                                      <p:cBhvr>
                                        <p:cTn id="98" dur="1" fill="hold">
                                          <p:stCondLst>
                                            <p:cond delay="0"/>
                                          </p:stCondLst>
                                        </p:cTn>
                                        <p:tgtEl>
                                          <p:spTgt spid="79">
                                            <p:txEl>
                                              <p:pRg st="12" end="12"/>
                                            </p:txEl>
                                          </p:spTgt>
                                        </p:tgtEl>
                                        <p:attrNameLst>
                                          <p:attrName>style.visibility</p:attrName>
                                        </p:attrNameLst>
                                      </p:cBhvr>
                                      <p:to>
                                        <p:strVal val="visible"/>
                                      </p:to>
                                    </p:set>
                                    <p:animEffect transition="in" filter="wipe(up)">
                                      <p:cBhvr>
                                        <p:cTn id="99" dur="500"/>
                                        <p:tgtEl>
                                          <p:spTgt spid="79">
                                            <p:txEl>
                                              <p:pRg st="12" end="12"/>
                                            </p:txEl>
                                          </p:spTgt>
                                        </p:tgtEl>
                                      </p:cBhvr>
                                    </p:animEffect>
                                  </p:childTnLst>
                                </p:cTn>
                              </p:par>
                            </p:childTnLst>
                          </p:cTn>
                        </p:par>
                        <p:par>
                          <p:cTn id="100" fill="hold">
                            <p:stCondLst>
                              <p:cond delay="7000"/>
                            </p:stCondLst>
                            <p:childTnLst>
                              <p:par>
                                <p:cTn id="101" presetID="22" presetClass="entr" presetSubtype="1" fill="hold" grpId="0" nodeType="afterEffect">
                                  <p:stCondLst>
                                    <p:cond delay="0"/>
                                  </p:stCondLst>
                                  <p:childTnLst>
                                    <p:set>
                                      <p:cBhvr>
                                        <p:cTn id="102" dur="1" fill="hold">
                                          <p:stCondLst>
                                            <p:cond delay="0"/>
                                          </p:stCondLst>
                                        </p:cTn>
                                        <p:tgtEl>
                                          <p:spTgt spid="79">
                                            <p:txEl>
                                              <p:pRg st="13" end="13"/>
                                            </p:txEl>
                                          </p:spTgt>
                                        </p:tgtEl>
                                        <p:attrNameLst>
                                          <p:attrName>style.visibility</p:attrName>
                                        </p:attrNameLst>
                                      </p:cBhvr>
                                      <p:to>
                                        <p:strVal val="visible"/>
                                      </p:to>
                                    </p:set>
                                    <p:animEffect transition="in" filter="wipe(up)">
                                      <p:cBhvr>
                                        <p:cTn id="103" dur="500"/>
                                        <p:tgtEl>
                                          <p:spTgt spid="79">
                                            <p:txEl>
                                              <p:pRg st="13" end="13"/>
                                            </p:txEl>
                                          </p:spTgt>
                                        </p:tgtEl>
                                      </p:cBhvr>
                                    </p:animEffect>
                                  </p:childTnLst>
                                </p:cTn>
                              </p:par>
                            </p:childTnLst>
                          </p:cTn>
                        </p:par>
                        <p:par>
                          <p:cTn id="104" fill="hold">
                            <p:stCondLst>
                              <p:cond delay="7500"/>
                            </p:stCondLst>
                            <p:childTnLst>
                              <p:par>
                                <p:cTn id="105" presetID="22" presetClass="entr" presetSubtype="1" fill="hold" grpId="0" nodeType="afterEffect">
                                  <p:stCondLst>
                                    <p:cond delay="0"/>
                                  </p:stCondLst>
                                  <p:childTnLst>
                                    <p:set>
                                      <p:cBhvr>
                                        <p:cTn id="106" dur="1" fill="hold">
                                          <p:stCondLst>
                                            <p:cond delay="0"/>
                                          </p:stCondLst>
                                        </p:cTn>
                                        <p:tgtEl>
                                          <p:spTgt spid="79">
                                            <p:txEl>
                                              <p:pRg st="14" end="14"/>
                                            </p:txEl>
                                          </p:spTgt>
                                        </p:tgtEl>
                                        <p:attrNameLst>
                                          <p:attrName>style.visibility</p:attrName>
                                        </p:attrNameLst>
                                      </p:cBhvr>
                                      <p:to>
                                        <p:strVal val="visible"/>
                                      </p:to>
                                    </p:set>
                                    <p:animEffect transition="in" filter="wipe(up)">
                                      <p:cBhvr>
                                        <p:cTn id="107" dur="500"/>
                                        <p:tgtEl>
                                          <p:spTgt spid="79">
                                            <p:txEl>
                                              <p:pRg st="14" end="14"/>
                                            </p:txEl>
                                          </p:spTgt>
                                        </p:tgtEl>
                                      </p:cBhvr>
                                    </p:animEffect>
                                  </p:childTnLst>
                                </p:cTn>
                              </p:par>
                            </p:childTnLst>
                          </p:cTn>
                        </p:par>
                        <p:par>
                          <p:cTn id="108" fill="hold">
                            <p:stCondLst>
                              <p:cond delay="8000"/>
                            </p:stCondLst>
                            <p:childTnLst>
                              <p:par>
                                <p:cTn id="109" presetID="22" presetClass="entr" presetSubtype="1" fill="hold" grpId="0" nodeType="afterEffect">
                                  <p:stCondLst>
                                    <p:cond delay="0"/>
                                  </p:stCondLst>
                                  <p:childTnLst>
                                    <p:set>
                                      <p:cBhvr>
                                        <p:cTn id="110" dur="1" fill="hold">
                                          <p:stCondLst>
                                            <p:cond delay="0"/>
                                          </p:stCondLst>
                                        </p:cTn>
                                        <p:tgtEl>
                                          <p:spTgt spid="79">
                                            <p:txEl>
                                              <p:pRg st="16" end="16"/>
                                            </p:txEl>
                                          </p:spTgt>
                                        </p:tgtEl>
                                        <p:attrNameLst>
                                          <p:attrName>style.visibility</p:attrName>
                                        </p:attrNameLst>
                                      </p:cBhvr>
                                      <p:to>
                                        <p:strVal val="visible"/>
                                      </p:to>
                                    </p:set>
                                    <p:animEffect transition="in" filter="wipe(up)">
                                      <p:cBhvr>
                                        <p:cTn id="111" dur="500"/>
                                        <p:tgtEl>
                                          <p:spTgt spid="79">
                                            <p:txEl>
                                              <p:pRg st="16" end="16"/>
                                            </p:txEl>
                                          </p:spTgt>
                                        </p:tgtEl>
                                      </p:cBhvr>
                                    </p:animEffect>
                                  </p:childTnLst>
                                </p:cTn>
                              </p:par>
                            </p:childTnLst>
                          </p:cTn>
                        </p:par>
                        <p:par>
                          <p:cTn id="112" fill="hold">
                            <p:stCondLst>
                              <p:cond delay="8500"/>
                            </p:stCondLst>
                            <p:childTnLst>
                              <p:par>
                                <p:cTn id="113" presetID="22" presetClass="entr" presetSubtype="1" fill="hold" grpId="0" nodeType="afterEffect">
                                  <p:stCondLst>
                                    <p:cond delay="0"/>
                                  </p:stCondLst>
                                  <p:childTnLst>
                                    <p:set>
                                      <p:cBhvr>
                                        <p:cTn id="114" dur="1" fill="hold">
                                          <p:stCondLst>
                                            <p:cond delay="0"/>
                                          </p:stCondLst>
                                        </p:cTn>
                                        <p:tgtEl>
                                          <p:spTgt spid="79">
                                            <p:txEl>
                                              <p:pRg st="17" end="17"/>
                                            </p:txEl>
                                          </p:spTgt>
                                        </p:tgtEl>
                                        <p:attrNameLst>
                                          <p:attrName>style.visibility</p:attrName>
                                        </p:attrNameLst>
                                      </p:cBhvr>
                                      <p:to>
                                        <p:strVal val="visible"/>
                                      </p:to>
                                    </p:set>
                                    <p:animEffect transition="in" filter="wipe(up)">
                                      <p:cBhvr>
                                        <p:cTn id="115" dur="500"/>
                                        <p:tgtEl>
                                          <p:spTgt spid="79">
                                            <p:txEl>
                                              <p:pRg st="17" end="17"/>
                                            </p:txEl>
                                          </p:spTgt>
                                        </p:tgtEl>
                                      </p:cBhvr>
                                    </p:animEffect>
                                  </p:childTnLst>
                                </p:cTn>
                              </p:par>
                            </p:childTnLst>
                          </p:cTn>
                        </p:par>
                        <p:par>
                          <p:cTn id="116" fill="hold">
                            <p:stCondLst>
                              <p:cond delay="9000"/>
                            </p:stCondLst>
                            <p:childTnLst>
                              <p:par>
                                <p:cTn id="117" presetID="22" presetClass="entr" presetSubtype="1" fill="hold" grpId="0" nodeType="afterEffect">
                                  <p:stCondLst>
                                    <p:cond delay="0"/>
                                  </p:stCondLst>
                                  <p:childTnLst>
                                    <p:set>
                                      <p:cBhvr>
                                        <p:cTn id="118" dur="1" fill="hold">
                                          <p:stCondLst>
                                            <p:cond delay="0"/>
                                          </p:stCondLst>
                                        </p:cTn>
                                        <p:tgtEl>
                                          <p:spTgt spid="79">
                                            <p:txEl>
                                              <p:pRg st="19" end="19"/>
                                            </p:txEl>
                                          </p:spTgt>
                                        </p:tgtEl>
                                        <p:attrNameLst>
                                          <p:attrName>style.visibility</p:attrName>
                                        </p:attrNameLst>
                                      </p:cBhvr>
                                      <p:to>
                                        <p:strVal val="visible"/>
                                      </p:to>
                                    </p:set>
                                    <p:animEffect transition="in" filter="wipe(up)">
                                      <p:cBhvr>
                                        <p:cTn id="119" dur="500"/>
                                        <p:tgtEl>
                                          <p:spTgt spid="79">
                                            <p:txEl>
                                              <p:pRg st="19" end="19"/>
                                            </p:txEl>
                                          </p:spTgt>
                                        </p:tgtEl>
                                      </p:cBhvr>
                                    </p:animEffect>
                                  </p:childTnLst>
                                </p:cTn>
                              </p:par>
                            </p:childTnLst>
                          </p:cTn>
                        </p:par>
                        <p:par>
                          <p:cTn id="120" fill="hold">
                            <p:stCondLst>
                              <p:cond delay="9500"/>
                            </p:stCondLst>
                            <p:childTnLst>
                              <p:par>
                                <p:cTn id="121" presetID="22" presetClass="entr" presetSubtype="1" fill="hold" grpId="0" nodeType="afterEffect">
                                  <p:stCondLst>
                                    <p:cond delay="0"/>
                                  </p:stCondLst>
                                  <p:childTnLst>
                                    <p:set>
                                      <p:cBhvr>
                                        <p:cTn id="122" dur="1" fill="hold">
                                          <p:stCondLst>
                                            <p:cond delay="0"/>
                                          </p:stCondLst>
                                        </p:cTn>
                                        <p:tgtEl>
                                          <p:spTgt spid="79">
                                            <p:txEl>
                                              <p:pRg st="20" end="20"/>
                                            </p:txEl>
                                          </p:spTgt>
                                        </p:tgtEl>
                                        <p:attrNameLst>
                                          <p:attrName>style.visibility</p:attrName>
                                        </p:attrNameLst>
                                      </p:cBhvr>
                                      <p:to>
                                        <p:strVal val="visible"/>
                                      </p:to>
                                    </p:set>
                                    <p:animEffect transition="in" filter="wipe(up)">
                                      <p:cBhvr>
                                        <p:cTn id="123" dur="500"/>
                                        <p:tgtEl>
                                          <p:spTgt spid="79">
                                            <p:txEl>
                                              <p:pRg st="20" end="20"/>
                                            </p:txEl>
                                          </p:spTgt>
                                        </p:tgtEl>
                                      </p:cBhvr>
                                    </p:animEffect>
                                  </p:childTnLst>
                                </p:cTn>
                              </p:par>
                            </p:childTnLst>
                          </p:cTn>
                        </p:par>
                        <p:par>
                          <p:cTn id="124" fill="hold">
                            <p:stCondLst>
                              <p:cond delay="10000"/>
                            </p:stCondLst>
                            <p:childTnLst>
                              <p:par>
                                <p:cTn id="125" presetID="22" presetClass="entr" presetSubtype="1" fill="hold" grpId="0" nodeType="afterEffect">
                                  <p:stCondLst>
                                    <p:cond delay="0"/>
                                  </p:stCondLst>
                                  <p:childTnLst>
                                    <p:set>
                                      <p:cBhvr>
                                        <p:cTn id="126" dur="1" fill="hold">
                                          <p:stCondLst>
                                            <p:cond delay="0"/>
                                          </p:stCondLst>
                                        </p:cTn>
                                        <p:tgtEl>
                                          <p:spTgt spid="79">
                                            <p:txEl>
                                              <p:pRg st="21" end="21"/>
                                            </p:txEl>
                                          </p:spTgt>
                                        </p:tgtEl>
                                        <p:attrNameLst>
                                          <p:attrName>style.visibility</p:attrName>
                                        </p:attrNameLst>
                                      </p:cBhvr>
                                      <p:to>
                                        <p:strVal val="visible"/>
                                      </p:to>
                                    </p:set>
                                    <p:animEffect transition="in" filter="wipe(up)">
                                      <p:cBhvr>
                                        <p:cTn id="127" dur="500"/>
                                        <p:tgtEl>
                                          <p:spTgt spid="79">
                                            <p:txEl>
                                              <p:pRg st="21" end="21"/>
                                            </p:txEl>
                                          </p:spTgt>
                                        </p:tgtEl>
                                      </p:cBhvr>
                                    </p:animEffect>
                                  </p:childTnLst>
                                </p:cTn>
                              </p:par>
                            </p:childTnLst>
                          </p:cTn>
                        </p:par>
                        <p:par>
                          <p:cTn id="128" fill="hold">
                            <p:stCondLst>
                              <p:cond delay="10500"/>
                            </p:stCondLst>
                            <p:childTnLst>
                              <p:par>
                                <p:cTn id="129" presetID="22" presetClass="entr" presetSubtype="1" fill="hold" grpId="0" nodeType="afterEffect">
                                  <p:stCondLst>
                                    <p:cond delay="0"/>
                                  </p:stCondLst>
                                  <p:childTnLst>
                                    <p:set>
                                      <p:cBhvr>
                                        <p:cTn id="130" dur="1" fill="hold">
                                          <p:stCondLst>
                                            <p:cond delay="0"/>
                                          </p:stCondLst>
                                        </p:cTn>
                                        <p:tgtEl>
                                          <p:spTgt spid="79">
                                            <p:txEl>
                                              <p:pRg st="22" end="22"/>
                                            </p:txEl>
                                          </p:spTgt>
                                        </p:tgtEl>
                                        <p:attrNameLst>
                                          <p:attrName>style.visibility</p:attrName>
                                        </p:attrNameLst>
                                      </p:cBhvr>
                                      <p:to>
                                        <p:strVal val="visible"/>
                                      </p:to>
                                    </p:set>
                                    <p:animEffect transition="in" filter="wipe(up)">
                                      <p:cBhvr>
                                        <p:cTn id="131" dur="500"/>
                                        <p:tgtEl>
                                          <p:spTgt spid="79">
                                            <p:txEl>
                                              <p:pRg st="22" end="22"/>
                                            </p:txEl>
                                          </p:spTgt>
                                        </p:tgtEl>
                                      </p:cBhvr>
                                    </p:animEffect>
                                  </p:childTnLst>
                                </p:cTn>
                              </p:par>
                            </p:childTnLst>
                          </p:cTn>
                        </p:par>
                        <p:par>
                          <p:cTn id="132" fill="hold">
                            <p:stCondLst>
                              <p:cond delay="11000"/>
                            </p:stCondLst>
                            <p:childTnLst>
                              <p:par>
                                <p:cTn id="133" presetID="22" presetClass="entr" presetSubtype="1" fill="hold" grpId="0" nodeType="afterEffect">
                                  <p:stCondLst>
                                    <p:cond delay="0"/>
                                  </p:stCondLst>
                                  <p:childTnLst>
                                    <p:set>
                                      <p:cBhvr>
                                        <p:cTn id="134" dur="1" fill="hold">
                                          <p:stCondLst>
                                            <p:cond delay="0"/>
                                          </p:stCondLst>
                                        </p:cTn>
                                        <p:tgtEl>
                                          <p:spTgt spid="79">
                                            <p:txEl>
                                              <p:pRg st="23" end="23"/>
                                            </p:txEl>
                                          </p:spTgt>
                                        </p:tgtEl>
                                        <p:attrNameLst>
                                          <p:attrName>style.visibility</p:attrName>
                                        </p:attrNameLst>
                                      </p:cBhvr>
                                      <p:to>
                                        <p:strVal val="visible"/>
                                      </p:to>
                                    </p:set>
                                    <p:animEffect transition="in" filter="wipe(up)">
                                      <p:cBhvr>
                                        <p:cTn id="135" dur="500"/>
                                        <p:tgtEl>
                                          <p:spTgt spid="79">
                                            <p:txEl>
                                              <p:pRg st="23" end="23"/>
                                            </p:txEl>
                                          </p:spTgt>
                                        </p:tgtEl>
                                      </p:cBhvr>
                                    </p:animEffect>
                                  </p:childTnLst>
                                </p:cTn>
                              </p:par>
                            </p:childTnLst>
                          </p:cTn>
                        </p:par>
                        <p:par>
                          <p:cTn id="136" fill="hold">
                            <p:stCondLst>
                              <p:cond delay="11500"/>
                            </p:stCondLst>
                            <p:childTnLst>
                              <p:par>
                                <p:cTn id="137" presetID="22" presetClass="entr" presetSubtype="1" fill="hold" grpId="0" nodeType="afterEffect">
                                  <p:stCondLst>
                                    <p:cond delay="0"/>
                                  </p:stCondLst>
                                  <p:childTnLst>
                                    <p:set>
                                      <p:cBhvr>
                                        <p:cTn id="138" dur="1" fill="hold">
                                          <p:stCondLst>
                                            <p:cond delay="0"/>
                                          </p:stCondLst>
                                        </p:cTn>
                                        <p:tgtEl>
                                          <p:spTgt spid="79">
                                            <p:txEl>
                                              <p:pRg st="25" end="25"/>
                                            </p:txEl>
                                          </p:spTgt>
                                        </p:tgtEl>
                                        <p:attrNameLst>
                                          <p:attrName>style.visibility</p:attrName>
                                        </p:attrNameLst>
                                      </p:cBhvr>
                                      <p:to>
                                        <p:strVal val="visible"/>
                                      </p:to>
                                    </p:set>
                                    <p:animEffect transition="in" filter="wipe(up)">
                                      <p:cBhvr>
                                        <p:cTn id="139" dur="500"/>
                                        <p:tgtEl>
                                          <p:spTgt spid="79">
                                            <p:txEl>
                                              <p:pRg st="25" end="25"/>
                                            </p:txEl>
                                          </p:spTgt>
                                        </p:tgtEl>
                                      </p:cBhvr>
                                    </p:animEffect>
                                  </p:childTnLst>
                                </p:cTn>
                              </p:par>
                            </p:childTnLst>
                          </p:cTn>
                        </p:par>
                        <p:par>
                          <p:cTn id="140" fill="hold">
                            <p:stCondLst>
                              <p:cond delay="12000"/>
                            </p:stCondLst>
                            <p:childTnLst>
                              <p:par>
                                <p:cTn id="141" presetID="22" presetClass="entr" presetSubtype="1" fill="hold" grpId="0" nodeType="afterEffect">
                                  <p:stCondLst>
                                    <p:cond delay="0"/>
                                  </p:stCondLst>
                                  <p:childTnLst>
                                    <p:set>
                                      <p:cBhvr>
                                        <p:cTn id="142" dur="1" fill="hold">
                                          <p:stCondLst>
                                            <p:cond delay="0"/>
                                          </p:stCondLst>
                                        </p:cTn>
                                        <p:tgtEl>
                                          <p:spTgt spid="79">
                                            <p:txEl>
                                              <p:pRg st="27" end="27"/>
                                            </p:txEl>
                                          </p:spTgt>
                                        </p:tgtEl>
                                        <p:attrNameLst>
                                          <p:attrName>style.visibility</p:attrName>
                                        </p:attrNameLst>
                                      </p:cBhvr>
                                      <p:to>
                                        <p:strVal val="visible"/>
                                      </p:to>
                                    </p:set>
                                    <p:animEffect transition="in" filter="wipe(up)">
                                      <p:cBhvr>
                                        <p:cTn id="143" dur="500"/>
                                        <p:tgtEl>
                                          <p:spTgt spid="79">
                                            <p:txEl>
                                              <p:pRg st="27" end="27"/>
                                            </p:txEl>
                                          </p:spTgt>
                                        </p:tgtEl>
                                      </p:cBhvr>
                                    </p:animEffect>
                                  </p:childTnLst>
                                </p:cTn>
                              </p:par>
                            </p:childTnLst>
                          </p:cTn>
                        </p:par>
                        <p:par>
                          <p:cTn id="144" fill="hold">
                            <p:stCondLst>
                              <p:cond delay="12500"/>
                            </p:stCondLst>
                            <p:childTnLst>
                              <p:par>
                                <p:cTn id="145" presetID="22" presetClass="entr" presetSubtype="1" fill="hold" grpId="0" nodeType="afterEffect">
                                  <p:stCondLst>
                                    <p:cond delay="0"/>
                                  </p:stCondLst>
                                  <p:childTnLst>
                                    <p:set>
                                      <p:cBhvr>
                                        <p:cTn id="146" dur="1" fill="hold">
                                          <p:stCondLst>
                                            <p:cond delay="0"/>
                                          </p:stCondLst>
                                        </p:cTn>
                                        <p:tgtEl>
                                          <p:spTgt spid="79">
                                            <p:txEl>
                                              <p:pRg st="28" end="28"/>
                                            </p:txEl>
                                          </p:spTgt>
                                        </p:tgtEl>
                                        <p:attrNameLst>
                                          <p:attrName>style.visibility</p:attrName>
                                        </p:attrNameLst>
                                      </p:cBhvr>
                                      <p:to>
                                        <p:strVal val="visible"/>
                                      </p:to>
                                    </p:set>
                                    <p:animEffect transition="in" filter="wipe(up)">
                                      <p:cBhvr>
                                        <p:cTn id="147" dur="500"/>
                                        <p:tgtEl>
                                          <p:spTgt spid="79">
                                            <p:txEl>
                                              <p:pRg st="28" end="28"/>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38" presetClass="entr" presetSubtype="0" accel="50000" fill="hold" grpId="0" nodeType="clickEffect">
                                  <p:stCondLst>
                                    <p:cond delay="0"/>
                                  </p:stCondLst>
                                  <p:iterate type="wd">
                                    <p:tmPct val="25000"/>
                                  </p:iterate>
                                  <p:childTnLst>
                                    <p:set>
                                      <p:cBhvr>
                                        <p:cTn id="151" dur="1" fill="hold">
                                          <p:stCondLst>
                                            <p:cond delay="0"/>
                                          </p:stCondLst>
                                        </p:cTn>
                                        <p:tgtEl>
                                          <p:spTgt spid="73"/>
                                        </p:tgtEl>
                                        <p:attrNameLst>
                                          <p:attrName>style.visibility</p:attrName>
                                        </p:attrNameLst>
                                      </p:cBhvr>
                                      <p:to>
                                        <p:strVal val="visible"/>
                                      </p:to>
                                    </p:set>
                                    <p:set>
                                      <p:cBhvr>
                                        <p:cTn id="152" dur="455" fill="hold">
                                          <p:stCondLst>
                                            <p:cond delay="0"/>
                                          </p:stCondLst>
                                        </p:cTn>
                                        <p:tgtEl>
                                          <p:spTgt spid="73"/>
                                        </p:tgtEl>
                                        <p:attrNameLst>
                                          <p:attrName>style.rotation</p:attrName>
                                        </p:attrNameLst>
                                      </p:cBhvr>
                                      <p:to>
                                        <p:strVal val="-45.0"/>
                                      </p:to>
                                    </p:set>
                                    <p:anim calcmode="lin" valueType="num">
                                      <p:cBhvr>
                                        <p:cTn id="153" dur="455" fill="hold">
                                          <p:stCondLst>
                                            <p:cond delay="455"/>
                                          </p:stCondLst>
                                        </p:cTn>
                                        <p:tgtEl>
                                          <p:spTgt spid="73"/>
                                        </p:tgtEl>
                                        <p:attrNameLst>
                                          <p:attrName>style.rotation</p:attrName>
                                        </p:attrNameLst>
                                      </p:cBhvr>
                                      <p:tavLst>
                                        <p:tav tm="0">
                                          <p:val>
                                            <p:fltVal val="-45"/>
                                          </p:val>
                                        </p:tav>
                                        <p:tav tm="69900">
                                          <p:val>
                                            <p:fltVal val="45"/>
                                          </p:val>
                                        </p:tav>
                                        <p:tav tm="100000">
                                          <p:val>
                                            <p:fltVal val="0"/>
                                          </p:val>
                                        </p:tav>
                                      </p:tavLst>
                                    </p:anim>
                                    <p:anim calcmode="lin" valueType="num">
                                      <p:cBhvr>
                                        <p:cTn id="154" dur="455" fill="hold">
                                          <p:stCondLst>
                                            <p:cond delay="0"/>
                                          </p:stCondLst>
                                        </p:cTn>
                                        <p:tgtEl>
                                          <p:spTgt spid="73"/>
                                        </p:tgtEl>
                                        <p:attrNameLst>
                                          <p:attrName>ppt_y</p:attrName>
                                        </p:attrNameLst>
                                      </p:cBhvr>
                                      <p:tavLst>
                                        <p:tav tm="0">
                                          <p:val>
                                            <p:strVal val="#ppt_y-1"/>
                                          </p:val>
                                        </p:tav>
                                        <p:tav tm="100000">
                                          <p:val>
                                            <p:strVal val="#ppt_y-(0.354*#ppt_w-0.172*#ppt_h)"/>
                                          </p:val>
                                        </p:tav>
                                      </p:tavLst>
                                    </p:anim>
                                    <p:anim calcmode="lin" valueType="num">
                                      <p:cBhvr>
                                        <p:cTn id="155" dur="156" decel="50000" autoRev="1" fill="hold">
                                          <p:stCondLst>
                                            <p:cond delay="455"/>
                                          </p:stCondLst>
                                        </p:cTn>
                                        <p:tgtEl>
                                          <p:spTgt spid="73"/>
                                        </p:tgtEl>
                                        <p:attrNameLst>
                                          <p:attrName>ppt_y</p:attrName>
                                        </p:attrNameLst>
                                      </p:cBhvr>
                                      <p:tavLst>
                                        <p:tav tm="0">
                                          <p:val>
                                            <p:strVal val="#ppt_y-(0.354*#ppt_w-0.172*#ppt_h)"/>
                                          </p:val>
                                        </p:tav>
                                        <p:tav tm="100000">
                                          <p:val>
                                            <p:strVal val="#ppt_y-(0.354*#ppt_w-0.172*#ppt_h)-#ppt_h/2"/>
                                          </p:val>
                                        </p:tav>
                                      </p:tavLst>
                                    </p:anim>
                                    <p:anim calcmode="lin" valueType="num">
                                      <p:cBhvr>
                                        <p:cTn id="156" dur="136" fill="hold">
                                          <p:stCondLst>
                                            <p:cond delay="864"/>
                                          </p:stCondLst>
                                        </p:cTn>
                                        <p:tgtEl>
                                          <p:spTgt spid="7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build="p"/>
      <p:bldP spid="87"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561" r="-27529" b="-6968"/>
            </a:stretch>
          </a:blipFill>
        </p:spPr>
        <p:txBody>
          <a:bodyPr/>
          <a:lstStyle/>
          <a:p>
            <a:endParaRPr lang="en-US"/>
          </a:p>
        </p:txBody>
      </p:sp>
      <p:grpSp>
        <p:nvGrpSpPr>
          <p:cNvPr id="3" name="Group 3"/>
          <p:cNvGrpSpPr/>
          <p:nvPr/>
        </p:nvGrpSpPr>
        <p:grpSpPr>
          <a:xfrm>
            <a:off x="1019175" y="8803226"/>
            <a:ext cx="783635" cy="78363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41571" y="8925622"/>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8587763" y="1324108"/>
            <a:ext cx="1398750" cy="13987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9810750" y="-1485776"/>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9848915" y="622495"/>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10883424" y="-413081"/>
            <a:ext cx="11113206" cy="11113161"/>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50093"/>
              </a:stretch>
            </a:blipFill>
          </p:spPr>
          <p:txBody>
            <a:bodyPr/>
            <a:lstStyle/>
            <a:p>
              <a:endParaRPr lang="en-US"/>
            </a:p>
          </p:txBody>
        </p:sp>
      </p:grpSp>
      <p:sp>
        <p:nvSpPr>
          <p:cNvPr id="18" name="TextBox 18"/>
          <p:cNvSpPr txBox="1"/>
          <p:nvPr/>
        </p:nvSpPr>
        <p:spPr>
          <a:xfrm>
            <a:off x="1008255" y="2850382"/>
            <a:ext cx="7265972" cy="2188474"/>
          </a:xfrm>
          <a:prstGeom prst="rect">
            <a:avLst/>
          </a:prstGeom>
        </p:spPr>
        <p:txBody>
          <a:bodyPr lIns="0" tIns="0" rIns="0" bIns="0" rtlCol="0" anchor="t">
            <a:spAutoFit/>
          </a:bodyPr>
          <a:lstStyle/>
          <a:p>
            <a:pPr>
              <a:lnSpc>
                <a:spcPts val="17975"/>
              </a:lnSpc>
            </a:pPr>
            <a:r>
              <a:rPr lang="en-US" sz="12839" dirty="0">
                <a:ln w="76200">
                  <a:solidFill>
                    <a:srgbClr val="3B599B"/>
                  </a:solidFill>
                </a:ln>
                <a:solidFill>
                  <a:srgbClr val="000000"/>
                </a:solidFill>
                <a:latin typeface="Montserrat Bold"/>
              </a:rPr>
              <a:t>EANGUS</a:t>
            </a:r>
          </a:p>
        </p:txBody>
      </p:sp>
      <p:sp>
        <p:nvSpPr>
          <p:cNvPr id="19" name="TextBox 19"/>
          <p:cNvSpPr txBox="1"/>
          <p:nvPr/>
        </p:nvSpPr>
        <p:spPr>
          <a:xfrm>
            <a:off x="232247" y="4945206"/>
            <a:ext cx="5704384" cy="438785"/>
          </a:xfrm>
          <a:prstGeom prst="rect">
            <a:avLst/>
          </a:prstGeom>
        </p:spPr>
        <p:txBody>
          <a:bodyPr lIns="0" tIns="0" rIns="0" bIns="0" rtlCol="0" anchor="t">
            <a:spAutoFit/>
          </a:bodyPr>
          <a:lstStyle/>
          <a:p>
            <a:pPr>
              <a:lnSpc>
                <a:spcPts val="3640"/>
              </a:lnSpc>
            </a:pPr>
            <a:r>
              <a:rPr lang="en-US" sz="2600">
                <a:solidFill>
                  <a:srgbClr val="000000"/>
                </a:solidFill>
                <a:latin typeface="Montserrat"/>
              </a:rPr>
              <a:t>PRESIDENTS WORKSHOP  2024</a:t>
            </a:r>
          </a:p>
        </p:txBody>
      </p:sp>
      <p:sp>
        <p:nvSpPr>
          <p:cNvPr id="20" name="Freeform 20"/>
          <p:cNvSpPr/>
          <p:nvPr/>
        </p:nvSpPr>
        <p:spPr>
          <a:xfrm>
            <a:off x="8355465" y="5537746"/>
            <a:ext cx="4611720" cy="4611720"/>
          </a:xfrm>
          <a:custGeom>
            <a:avLst/>
            <a:gdLst/>
            <a:ahLst/>
            <a:cxnLst/>
            <a:rect l="l" t="t" r="r" b="b"/>
            <a:pathLst>
              <a:path w="4611720" h="4611720">
                <a:moveTo>
                  <a:pt x="0" y="0"/>
                </a:moveTo>
                <a:lnTo>
                  <a:pt x="4611720" y="0"/>
                </a:lnTo>
                <a:lnTo>
                  <a:pt x="4611720" y="4611720"/>
                </a:lnTo>
                <a:lnTo>
                  <a:pt x="0" y="461172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8860703" y="6083947"/>
            <a:ext cx="3601244" cy="36012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9185188" y="6408437"/>
            <a:ext cx="2952274" cy="2952262"/>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80" r="-280"/>
              </a:stretch>
            </a:blipFill>
          </p:spPr>
          <p:txBody>
            <a:bodyPr/>
            <a:lstStyle/>
            <a:p>
              <a:endParaRPr lang="en-US"/>
            </a:p>
          </p:txBody>
        </p:sp>
      </p:grpSp>
      <p:sp>
        <p:nvSpPr>
          <p:cNvPr id="26" name="AutoShape 26"/>
          <p:cNvSpPr/>
          <p:nvPr/>
        </p:nvSpPr>
        <p:spPr>
          <a:xfrm>
            <a:off x="5779176" y="5207461"/>
            <a:ext cx="3176777" cy="0"/>
          </a:xfrm>
          <a:prstGeom prst="line">
            <a:avLst/>
          </a:prstGeom>
          <a:ln w="38100" cap="flat">
            <a:solidFill>
              <a:srgbClr val="000000"/>
            </a:solidFill>
            <a:prstDash val="solid"/>
            <a:headEnd type="none" w="sm" len="sm"/>
            <a:tailEnd type="none" w="sm" len="sm"/>
          </a:ln>
        </p:spPr>
        <p:txBody>
          <a:bodyPr/>
          <a:lstStyle/>
          <a:p>
            <a:endParaRPr lang="en-US"/>
          </a:p>
        </p:txBody>
      </p:sp>
      <p:sp>
        <p:nvSpPr>
          <p:cNvPr id="27" name="TextBox 27"/>
          <p:cNvSpPr txBox="1"/>
          <p:nvPr/>
        </p:nvSpPr>
        <p:spPr>
          <a:xfrm>
            <a:off x="1996344" y="8776579"/>
            <a:ext cx="4475307" cy="789305"/>
          </a:xfrm>
          <a:prstGeom prst="rect">
            <a:avLst/>
          </a:prstGeom>
        </p:spPr>
        <p:txBody>
          <a:bodyPr lIns="0" tIns="0" rIns="0" bIns="0" rtlCol="0" anchor="t">
            <a:spAutoFit/>
          </a:bodyPr>
          <a:lstStyle/>
          <a:p>
            <a:pPr>
              <a:lnSpc>
                <a:spcPts val="3220"/>
              </a:lnSpc>
            </a:pPr>
            <a:r>
              <a:rPr lang="en-US" sz="2300">
                <a:solidFill>
                  <a:srgbClr val="000000"/>
                </a:solidFill>
                <a:latin typeface="Montserrat"/>
              </a:rPr>
              <a:t>WWW.EANGUS.ORG</a:t>
            </a:r>
          </a:p>
          <a:p>
            <a:pPr>
              <a:lnSpc>
                <a:spcPts val="3220"/>
              </a:lnSpc>
            </a:pPr>
            <a:r>
              <a:rPr lang="en-US" sz="2300">
                <a:solidFill>
                  <a:srgbClr val="000000"/>
                </a:solidFill>
                <a:latin typeface="Montserrat"/>
              </a:rPr>
              <a:t>JEFF@EANGUS.ORG</a:t>
            </a:r>
          </a:p>
        </p:txBody>
      </p:sp>
    </p:spTree>
    <p:extLst>
      <p:ext uri="{BB962C8B-B14F-4D97-AF65-F5344CB8AC3E}">
        <p14:creationId xmlns:p14="http://schemas.microsoft.com/office/powerpoint/2010/main" val="732197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2800" y="2171700"/>
            <a:ext cx="11544300" cy="5943600"/>
          </a:xfrm>
        </p:spPr>
        <p:txBody>
          <a:bodyPr>
            <a:normAutofit/>
          </a:bodyPr>
          <a:lstStyle/>
          <a:p>
            <a:r>
              <a:rPr lang="en-US" sz="5400" b="1" dirty="0">
                <a:solidFill>
                  <a:schemeClr val="tx1"/>
                </a:solidFill>
              </a:rPr>
              <a:t> 2024 Legislative Workshop</a:t>
            </a:r>
          </a:p>
          <a:p>
            <a:endParaRPr lang="en-US" sz="5400" b="1" dirty="0">
              <a:solidFill>
                <a:schemeClr val="tx1"/>
              </a:solidFill>
            </a:endParaRPr>
          </a:p>
          <a:p>
            <a:endParaRPr lang="en-US" sz="6000" b="1" dirty="0">
              <a:solidFill>
                <a:schemeClr val="tx1"/>
              </a:solidFill>
              <a:latin typeface="Arial" panose="020B0604020202020204" pitchFamily="34" charset="0"/>
              <a:cs typeface="Arial" panose="020B0604020202020204" pitchFamily="34" charset="0"/>
            </a:endParaRPr>
          </a:p>
          <a:p>
            <a:r>
              <a:rPr lang="en-US" sz="6000" b="1" dirty="0">
                <a:solidFill>
                  <a:schemeClr val="tx1"/>
                </a:solidFill>
                <a:latin typeface="Arial" panose="020B0604020202020204" pitchFamily="34" charset="0"/>
                <a:cs typeface="Arial" panose="020B0604020202020204" pitchFamily="34" charset="0"/>
              </a:rPr>
              <a:t>Capitol Hill 101</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Jeremy Thompson, EANGUS Legislative Chair</a:t>
            </a:r>
          </a:p>
          <a:p>
            <a:r>
              <a:rPr lang="en-US" sz="3000" b="1" dirty="0">
                <a:solidFill>
                  <a:schemeClr val="tx1"/>
                </a:solidFill>
                <a:latin typeface="Arial" panose="020B0604020202020204" pitchFamily="34" charset="0"/>
                <a:cs typeface="Arial" panose="020B0604020202020204" pitchFamily="34" charset="0"/>
              </a:rPr>
              <a:t> </a:t>
            </a:r>
          </a:p>
          <a:p>
            <a:endParaRPr lang="en-US" sz="30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7400" y="6743700"/>
            <a:ext cx="1943100" cy="1943100"/>
          </a:xfrm>
          <a:prstGeom prst="rect">
            <a:avLst/>
          </a:prstGeom>
        </p:spPr>
      </p:pic>
    </p:spTree>
    <p:extLst>
      <p:ext uri="{BB962C8B-B14F-4D97-AF65-F5344CB8AC3E}">
        <p14:creationId xmlns:p14="http://schemas.microsoft.com/office/powerpoint/2010/main" val="418238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Capitol Hill 101</a:t>
            </a:r>
          </a:p>
        </p:txBody>
      </p:sp>
      <p:sp>
        <p:nvSpPr>
          <p:cNvPr id="3" name="Subtitle 2"/>
          <p:cNvSpPr>
            <a:spLocks noGrp="1"/>
          </p:cNvSpPr>
          <p:nvPr>
            <p:ph type="subTitle" idx="1"/>
          </p:nvPr>
        </p:nvSpPr>
        <p:spPr/>
        <p:txBody>
          <a:bodyPr/>
          <a:lstStyle/>
          <a:p>
            <a:r>
              <a:rPr lang="en-US" dirty="0"/>
              <a:t>SFC(Ret) Jeremy Thompson – Legislative Committee Chair</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Capitol Hill 101 Content</a:t>
            </a:r>
          </a:p>
        </p:txBody>
      </p:sp>
      <p:sp>
        <p:nvSpPr>
          <p:cNvPr id="14" name="Content Placeholder 13"/>
          <p:cNvSpPr>
            <a:spLocks noGrp="1"/>
          </p:cNvSpPr>
          <p:nvPr>
            <p:ph idx="1"/>
          </p:nvPr>
        </p:nvSpPr>
        <p:spPr/>
        <p:txBody>
          <a:bodyPr>
            <a:normAutofit fontScale="77500" lnSpcReduction="20000"/>
          </a:bodyPr>
          <a:lstStyle/>
          <a:p>
            <a:r>
              <a:rPr lang="en-US" dirty="0"/>
              <a:t>Why are we here? </a:t>
            </a:r>
          </a:p>
          <a:p>
            <a:pPr lvl="1"/>
            <a:r>
              <a:rPr lang="en-US" dirty="0"/>
              <a:t>To establish and maintain legislative priorities that benefit “Enlisted” members of the Army and Air National Guard</a:t>
            </a:r>
          </a:p>
          <a:p>
            <a:pPr lvl="1"/>
            <a:r>
              <a:rPr lang="en-US" dirty="0"/>
              <a:t>Because our chartered Mission Statement reads “Promote, safeguard, and improve the status, welfare, and professionalism of enlisted National Guard members, veterans, retirees, and their families</a:t>
            </a:r>
          </a:p>
          <a:p>
            <a:r>
              <a:rPr lang="en-US" dirty="0"/>
              <a:t>What makes us successful? </a:t>
            </a:r>
          </a:p>
          <a:p>
            <a:pPr lvl="1"/>
            <a:r>
              <a:rPr lang="en-US" dirty="0"/>
              <a:t>Having detailed knowledge of our point papers and resolutions. </a:t>
            </a:r>
          </a:p>
          <a:p>
            <a:pPr lvl="1"/>
            <a:r>
              <a:rPr lang="en-US" dirty="0"/>
              <a:t>Knowing how to engage congressional members and staff in productive conversations that compel them to act on behalf of EANGUS.</a:t>
            </a:r>
          </a:p>
          <a:p>
            <a:r>
              <a:rPr lang="en-US" dirty="0"/>
              <a:t>Understanding the Legislative Process </a:t>
            </a:r>
          </a:p>
          <a:p>
            <a:pPr lvl="1"/>
            <a:r>
              <a:rPr lang="en-US" dirty="0"/>
              <a:t>Budget</a:t>
            </a:r>
          </a:p>
          <a:p>
            <a:pPr lvl="1"/>
            <a:r>
              <a:rPr lang="en-US" dirty="0"/>
              <a:t>Continued Resolution</a:t>
            </a:r>
          </a:p>
          <a:p>
            <a:pPr lvl="1"/>
            <a:r>
              <a:rPr lang="en-US" dirty="0"/>
              <a:t>NDAA National Defense Authorization Act</a:t>
            </a:r>
          </a:p>
          <a:p>
            <a:pPr lvl="1"/>
            <a:r>
              <a:rPr lang="en-US" dirty="0"/>
              <a:t>CBO Scoring</a:t>
            </a:r>
          </a:p>
          <a:p>
            <a:pPr lvl="1"/>
            <a:r>
              <a:rPr lang="en-US" dirty="0"/>
              <a:t>Video on How a Bill becomes Law</a:t>
            </a:r>
          </a:p>
          <a:p>
            <a:pPr marL="411480" lvl="1" indent="0">
              <a:buNone/>
            </a:pPr>
            <a:endParaRPr lang="en-US" dirty="0"/>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Capitol Hill 101 Budget</a:t>
            </a:r>
          </a:p>
        </p:txBody>
      </p:sp>
      <p:sp>
        <p:nvSpPr>
          <p:cNvPr id="3" name="TextBox 2">
            <a:extLst>
              <a:ext uri="{FF2B5EF4-FFF2-40B4-BE49-F238E27FC236}">
                <a16:creationId xmlns:a16="http://schemas.microsoft.com/office/drawing/2014/main" id="{3627A355-7347-7F3F-22C6-4280C9069B90}"/>
              </a:ext>
            </a:extLst>
          </p:cNvPr>
          <p:cNvSpPr txBox="1"/>
          <p:nvPr/>
        </p:nvSpPr>
        <p:spPr>
          <a:xfrm>
            <a:off x="1143000" y="2514601"/>
            <a:ext cx="15230238" cy="6370975"/>
          </a:xfrm>
          <a:prstGeom prst="rect">
            <a:avLst/>
          </a:prstGeom>
          <a:noFill/>
        </p:spPr>
        <p:txBody>
          <a:bodyPr wrap="square">
            <a:spAutoFit/>
          </a:bodyPr>
          <a:lstStyle/>
          <a:p>
            <a:pPr algn="ctr" defTabSz="1371600"/>
            <a:r>
              <a:rPr lang="en-US" sz="3000" b="1" dirty="0">
                <a:solidFill>
                  <a:prstClr val="white"/>
                </a:solidFill>
                <a:latin typeface="Corbel"/>
              </a:rPr>
              <a:t>1974 CONGRESSIONAL BUDGET ACT </a:t>
            </a:r>
          </a:p>
          <a:p>
            <a:pPr defTabSz="1371600"/>
            <a:endParaRPr lang="en-US" sz="2700" b="1" dirty="0">
              <a:solidFill>
                <a:prstClr val="white"/>
              </a:solidFill>
              <a:latin typeface="Corbel"/>
            </a:endParaRPr>
          </a:p>
          <a:p>
            <a:pPr defTabSz="1371600"/>
            <a:r>
              <a:rPr lang="en-US" sz="2700" b="1" dirty="0">
                <a:solidFill>
                  <a:prstClr val="white"/>
                </a:solidFill>
                <a:latin typeface="Corbel"/>
              </a:rPr>
              <a:t>Timetable of the congressional budget process (in law, if not always in practice)</a:t>
            </a:r>
          </a:p>
          <a:p>
            <a:pPr defTabSz="1371600"/>
            <a:r>
              <a:rPr lang="en-US" sz="2700" b="1" dirty="0">
                <a:solidFill>
                  <a:prstClr val="white"/>
                </a:solidFill>
                <a:latin typeface="Corbel"/>
              </a:rPr>
              <a:t>First Monday in February: </a:t>
            </a:r>
            <a:r>
              <a:rPr lang="en-US" sz="2700" dirty="0">
                <a:solidFill>
                  <a:prstClr val="white"/>
                </a:solidFill>
                <a:latin typeface="Corbel"/>
              </a:rPr>
              <a:t>President submits proposed budget.  </a:t>
            </a:r>
          </a:p>
          <a:p>
            <a:pPr defTabSz="1371600"/>
            <a:r>
              <a:rPr lang="en-US" sz="2700" b="1" dirty="0">
                <a:solidFill>
                  <a:prstClr val="white"/>
                </a:solidFill>
                <a:latin typeface="Corbel"/>
              </a:rPr>
              <a:t>Feb. 15:</a:t>
            </a:r>
            <a:r>
              <a:rPr lang="en-US" sz="2700" dirty="0">
                <a:solidFill>
                  <a:prstClr val="white"/>
                </a:solidFill>
                <a:latin typeface="Corbel"/>
              </a:rPr>
              <a:t> Congressional Budget Office submits report on economic and fiscal outlook to the House and Senate budget committees.  </a:t>
            </a:r>
          </a:p>
          <a:p>
            <a:pPr defTabSz="1371600"/>
            <a:r>
              <a:rPr lang="en-US" sz="2700" b="1" dirty="0">
                <a:solidFill>
                  <a:prstClr val="white"/>
                </a:solidFill>
                <a:latin typeface="Corbel"/>
              </a:rPr>
              <a:t>Six weeks after president submits budget:</a:t>
            </a:r>
            <a:r>
              <a:rPr lang="en-US" sz="2700" dirty="0">
                <a:solidFill>
                  <a:prstClr val="white"/>
                </a:solidFill>
                <a:latin typeface="Corbel"/>
              </a:rPr>
              <a:t> Other House and Senate committees submit their views and estimates to the budget committees.</a:t>
            </a:r>
          </a:p>
          <a:p>
            <a:pPr defTabSz="1371600"/>
            <a:r>
              <a:rPr lang="en-US" sz="2700" b="1" dirty="0">
                <a:solidFill>
                  <a:prstClr val="white"/>
                </a:solidFill>
                <a:latin typeface="Corbel"/>
              </a:rPr>
              <a:t>April 1:</a:t>
            </a:r>
            <a:r>
              <a:rPr lang="en-US" sz="2700" dirty="0">
                <a:solidFill>
                  <a:prstClr val="white"/>
                </a:solidFill>
                <a:latin typeface="Corbel"/>
              </a:rPr>
              <a:t> Senate Budget Committee reports concurrent resolution on the budget.  </a:t>
            </a:r>
          </a:p>
          <a:p>
            <a:pPr defTabSz="1371600"/>
            <a:r>
              <a:rPr lang="en-US" sz="2700" b="1" dirty="0">
                <a:solidFill>
                  <a:prstClr val="white"/>
                </a:solidFill>
                <a:latin typeface="Corbel"/>
              </a:rPr>
              <a:t>April 15:</a:t>
            </a:r>
            <a:r>
              <a:rPr lang="en-US" sz="2700" dirty="0">
                <a:solidFill>
                  <a:prstClr val="white"/>
                </a:solidFill>
                <a:latin typeface="Corbel"/>
              </a:rPr>
              <a:t> House and Senate agree to a concurrent resolution on the budget. </a:t>
            </a:r>
            <a:r>
              <a:rPr lang="en-US" sz="2700" b="1" dirty="0">
                <a:solidFill>
                  <a:prstClr val="white"/>
                </a:solidFill>
                <a:latin typeface="Corbel"/>
              </a:rPr>
              <a:t> </a:t>
            </a:r>
            <a:endParaRPr lang="en-US" sz="2700" dirty="0">
              <a:solidFill>
                <a:prstClr val="white"/>
              </a:solidFill>
              <a:latin typeface="Corbel"/>
            </a:endParaRPr>
          </a:p>
          <a:p>
            <a:pPr defTabSz="1371600"/>
            <a:r>
              <a:rPr lang="en-US" sz="2700" b="1" dirty="0">
                <a:solidFill>
                  <a:prstClr val="white"/>
                </a:solidFill>
                <a:latin typeface="Corbel"/>
              </a:rPr>
              <a:t>May 15:</a:t>
            </a:r>
            <a:r>
              <a:rPr lang="en-US" sz="2700" dirty="0">
                <a:solidFill>
                  <a:prstClr val="white"/>
                </a:solidFill>
                <a:latin typeface="Corbel"/>
              </a:rPr>
              <a:t> Annual appropriations bills may be considered in the House.  </a:t>
            </a:r>
          </a:p>
          <a:p>
            <a:pPr defTabSz="1371600"/>
            <a:r>
              <a:rPr lang="en-US" sz="2700" b="1" dirty="0">
                <a:solidFill>
                  <a:prstClr val="white"/>
                </a:solidFill>
                <a:latin typeface="Corbel"/>
              </a:rPr>
              <a:t>June 10:</a:t>
            </a:r>
            <a:r>
              <a:rPr lang="en-US" sz="2700" dirty="0">
                <a:solidFill>
                  <a:prstClr val="white"/>
                </a:solidFill>
                <a:latin typeface="Corbel"/>
              </a:rPr>
              <a:t> House Appropriations Committee reports its last annual appropriations bill. </a:t>
            </a:r>
            <a:r>
              <a:rPr lang="en-US" sz="2700" b="1" dirty="0">
                <a:solidFill>
                  <a:prstClr val="white"/>
                </a:solidFill>
                <a:latin typeface="Corbel"/>
              </a:rPr>
              <a:t> </a:t>
            </a:r>
            <a:endParaRPr lang="en-US" sz="2700" dirty="0">
              <a:solidFill>
                <a:prstClr val="white"/>
              </a:solidFill>
              <a:latin typeface="Corbel"/>
            </a:endParaRPr>
          </a:p>
          <a:p>
            <a:pPr defTabSz="1371600"/>
            <a:r>
              <a:rPr lang="en-US" sz="2700" b="1" dirty="0">
                <a:solidFill>
                  <a:prstClr val="white"/>
                </a:solidFill>
                <a:latin typeface="Corbel"/>
              </a:rPr>
              <a:t>June 15:</a:t>
            </a:r>
            <a:r>
              <a:rPr lang="en-US" sz="2700" dirty="0">
                <a:solidFill>
                  <a:prstClr val="white"/>
                </a:solidFill>
                <a:latin typeface="Corbel"/>
              </a:rPr>
              <a:t> Congress completes action on reconciliation legislation.  </a:t>
            </a:r>
          </a:p>
          <a:p>
            <a:pPr defTabSz="1371600"/>
            <a:r>
              <a:rPr lang="en-US" sz="2700" b="1" dirty="0">
                <a:solidFill>
                  <a:prstClr val="white"/>
                </a:solidFill>
                <a:latin typeface="Corbel"/>
              </a:rPr>
              <a:t>June 30:</a:t>
            </a:r>
            <a:r>
              <a:rPr lang="en-US" sz="2700" dirty="0">
                <a:solidFill>
                  <a:prstClr val="white"/>
                </a:solidFill>
                <a:latin typeface="Corbel"/>
              </a:rPr>
              <a:t> House completes action on all annual appropriations bills.  </a:t>
            </a:r>
          </a:p>
          <a:p>
            <a:pPr defTabSz="1371600"/>
            <a:r>
              <a:rPr lang="en-US" sz="2700" b="1" dirty="0">
                <a:solidFill>
                  <a:prstClr val="white"/>
                </a:solidFill>
                <a:latin typeface="Corbel"/>
              </a:rPr>
              <a:t>Oct. 1:</a:t>
            </a:r>
            <a:r>
              <a:rPr lang="en-US" sz="2700" dirty="0">
                <a:solidFill>
                  <a:prstClr val="white"/>
                </a:solidFill>
                <a:latin typeface="Corbel"/>
              </a:rPr>
              <a:t> Fiscal year begins; all annual appropriations bills enacted by this date.  </a:t>
            </a:r>
          </a:p>
        </p:txBody>
      </p:sp>
    </p:spTree>
    <p:extLst>
      <p:ext uri="{BB962C8B-B14F-4D97-AF65-F5344CB8AC3E}">
        <p14:creationId xmlns:p14="http://schemas.microsoft.com/office/powerpoint/2010/main" val="16538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Capitol Hill 101 CR vs Budget</a:t>
            </a:r>
          </a:p>
        </p:txBody>
      </p:sp>
      <p:sp>
        <p:nvSpPr>
          <p:cNvPr id="3" name="TextBox 2">
            <a:extLst>
              <a:ext uri="{FF2B5EF4-FFF2-40B4-BE49-F238E27FC236}">
                <a16:creationId xmlns:a16="http://schemas.microsoft.com/office/drawing/2014/main" id="{3627A355-7347-7F3F-22C6-4280C9069B90}"/>
              </a:ext>
            </a:extLst>
          </p:cNvPr>
          <p:cNvSpPr txBox="1"/>
          <p:nvPr/>
        </p:nvSpPr>
        <p:spPr>
          <a:xfrm>
            <a:off x="228601" y="2266451"/>
            <a:ext cx="18057020" cy="7571303"/>
          </a:xfrm>
          <a:prstGeom prst="rect">
            <a:avLst/>
          </a:prstGeom>
          <a:noFill/>
        </p:spPr>
        <p:txBody>
          <a:bodyPr wrap="square">
            <a:spAutoFit/>
          </a:bodyPr>
          <a:lstStyle/>
          <a:p>
            <a:pPr defTabSz="1371600"/>
            <a:r>
              <a:rPr lang="en-US" sz="3000" b="1" dirty="0">
                <a:solidFill>
                  <a:prstClr val="white"/>
                </a:solidFill>
                <a:latin typeface="Corbel"/>
              </a:rPr>
              <a:t>How is a CR different from a budget?</a:t>
            </a:r>
          </a:p>
          <a:p>
            <a:pPr defTabSz="1371600"/>
            <a:endParaRPr lang="en-US" sz="3000" dirty="0">
              <a:solidFill>
                <a:prstClr val="white"/>
              </a:solidFill>
              <a:latin typeface="Corbel"/>
            </a:endParaRPr>
          </a:p>
          <a:p>
            <a:pPr defTabSz="1371600"/>
            <a:r>
              <a:rPr lang="en-US" sz="2700" dirty="0">
                <a:solidFill>
                  <a:prstClr val="white"/>
                </a:solidFill>
                <a:latin typeface="Corbel"/>
              </a:rPr>
              <a:t>The federal budget is a proposal by the President outlining spending goals and priorities during a given year. Congress debates this funding, and then votes to appropriate funding. However, Congress has only completed this process before the beginning of the fiscal year 3 times in the last 47 years, most recently for FY1997.</a:t>
            </a:r>
          </a:p>
          <a:p>
            <a:pPr defTabSz="1371600"/>
            <a:r>
              <a:rPr lang="en-US" sz="2700" dirty="0">
                <a:solidFill>
                  <a:prstClr val="white"/>
                </a:solidFill>
                <a:latin typeface="Corbel"/>
              </a:rPr>
              <a:t>CRs generally continue the level of funding from the prior year’s appropriations or the previously approved CR from the current year. Full-year CRs provide appropriations for the remainder of the fiscal year and are functionally similar to final appropriations. A CR can include changes from the prior year’s budget that could (1) alter the rate at which funds are utilized, (2) extend an expiring program authority, or (3) provide a specific dollar amount of funding to a program during the CR.</a:t>
            </a:r>
          </a:p>
          <a:p>
            <a:pPr defTabSz="1371600"/>
            <a:endParaRPr lang="en-US" sz="2700" dirty="0">
              <a:solidFill>
                <a:prstClr val="white"/>
              </a:solidFill>
              <a:latin typeface="Corbel"/>
            </a:endParaRPr>
          </a:p>
          <a:p>
            <a:pPr defTabSz="1371600"/>
            <a:r>
              <a:rPr lang="en-US" sz="3000" b="1" dirty="0">
                <a:solidFill>
                  <a:prstClr val="white"/>
                </a:solidFill>
                <a:latin typeface="Corbel"/>
              </a:rPr>
              <a:t>How often does Congress pass a CR and why?</a:t>
            </a:r>
          </a:p>
          <a:p>
            <a:pPr defTabSz="1371600"/>
            <a:endParaRPr lang="en-US" sz="3000" dirty="0">
              <a:solidFill>
                <a:prstClr val="white"/>
              </a:solidFill>
              <a:latin typeface="Corbel"/>
            </a:endParaRPr>
          </a:p>
          <a:p>
            <a:pPr defTabSz="1371600"/>
            <a:r>
              <a:rPr lang="en-US" sz="3000" dirty="0">
                <a:solidFill>
                  <a:prstClr val="white"/>
                </a:solidFill>
                <a:latin typeface="Corbel"/>
              </a:rPr>
              <a:t>A CR is needed any time that Congress and the President do not reach agreement on the spending levels and enact regular appropriations by the start of the federal fiscal year in October. There have been 47 CRs between FY 2010-2022. These ranged from 1 to 176 days (just under 6 months). On three occasions—in FYs 2014, 2018, and 2019—no CR was approved, resulting in a shutdown. As previously stated, the federal government is currently under a CR for FY 2023 that expired December 16, renewed January 18, up </a:t>
            </a:r>
            <a:r>
              <a:rPr lang="en-US" sz="3000">
                <a:solidFill>
                  <a:prstClr val="white"/>
                </a:solidFill>
                <a:latin typeface="Corbel"/>
              </a:rPr>
              <a:t>again March.</a:t>
            </a:r>
            <a:endParaRPr lang="en-US" sz="3000" dirty="0">
              <a:solidFill>
                <a:prstClr val="white"/>
              </a:solidFill>
              <a:latin typeface="Corbel"/>
            </a:endParaRPr>
          </a:p>
        </p:txBody>
      </p:sp>
    </p:spTree>
    <p:extLst>
      <p:ext uri="{BB962C8B-B14F-4D97-AF65-F5344CB8AC3E}">
        <p14:creationId xmlns:p14="http://schemas.microsoft.com/office/powerpoint/2010/main" val="23702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8500" y="1943100"/>
            <a:ext cx="11772900" cy="6400800"/>
          </a:xfrm>
        </p:spPr>
        <p:txBody>
          <a:bodyPr>
            <a:normAutofit fontScale="92500" lnSpcReduction="10000"/>
          </a:bodyPr>
          <a:lstStyle/>
          <a:p>
            <a:r>
              <a:rPr lang="en-US" sz="5400" b="1" dirty="0">
                <a:solidFill>
                  <a:schemeClr val="tx1"/>
                </a:solidFill>
              </a:rPr>
              <a:t> 2024 Legislative Workshop</a:t>
            </a:r>
          </a:p>
          <a:p>
            <a:endParaRPr lang="en-US" sz="5400" b="1" dirty="0">
              <a:solidFill>
                <a:schemeClr val="tx1"/>
              </a:solidFill>
            </a:endParaRPr>
          </a:p>
          <a:p>
            <a:endParaRPr lang="en-US" sz="5400" b="1" dirty="0">
              <a:solidFill>
                <a:schemeClr val="tx1"/>
              </a:solidFill>
            </a:endParaRPr>
          </a:p>
          <a:p>
            <a:r>
              <a:rPr lang="en-US" sz="6000" b="1" dirty="0">
                <a:solidFill>
                  <a:schemeClr val="tx1"/>
                </a:solidFill>
                <a:latin typeface="Arial" panose="020B0604020202020204" pitchFamily="34" charset="0"/>
                <a:cs typeface="Arial" panose="020B0604020202020204" pitchFamily="34" charset="0"/>
              </a:rPr>
              <a:t>WELCOME</a:t>
            </a:r>
            <a:br>
              <a:rPr lang="en-US" sz="6000" b="1" dirty="0">
                <a:solidFill>
                  <a:schemeClr val="tx1"/>
                </a:solidFill>
                <a:latin typeface="Arial" panose="020B0604020202020204" pitchFamily="34" charset="0"/>
                <a:cs typeface="Arial" panose="020B0604020202020204" pitchFamily="34" charset="0"/>
              </a:rPr>
            </a:br>
            <a:r>
              <a:rPr lang="en-US" sz="6000" b="1" dirty="0">
                <a:solidFill>
                  <a:schemeClr val="tx1"/>
                </a:solidFill>
                <a:latin typeface="Arial" panose="020B0604020202020204" pitchFamily="34" charset="0"/>
                <a:cs typeface="Arial" panose="020B0604020202020204" pitchFamily="34" charset="0"/>
              </a:rPr>
              <a:t>AND </a:t>
            </a:r>
          </a:p>
          <a:p>
            <a:r>
              <a:rPr lang="en-US" sz="6000" b="1" dirty="0">
                <a:solidFill>
                  <a:schemeClr val="tx1"/>
                </a:solidFill>
                <a:latin typeface="Arial" panose="020B0604020202020204" pitchFamily="34" charset="0"/>
                <a:cs typeface="Arial" panose="020B0604020202020204" pitchFamily="34" charset="0"/>
              </a:rPr>
              <a:t>INTRODUCTIONS</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Daniel Reilly, EANGUS President</a:t>
            </a:r>
            <a:endParaRPr lang="en-US" sz="3000" b="1" dirty="0">
              <a:solidFill>
                <a:schemeClr val="tx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Tree>
    <p:extLst>
      <p:ext uri="{BB962C8B-B14F-4D97-AF65-F5344CB8AC3E}">
        <p14:creationId xmlns:p14="http://schemas.microsoft.com/office/powerpoint/2010/main" val="308970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43050" y="342900"/>
            <a:ext cx="15201900" cy="1531143"/>
          </a:xfrm>
        </p:spPr>
        <p:txBody>
          <a:bodyPr/>
          <a:lstStyle/>
          <a:p>
            <a:r>
              <a:rPr lang="en-US" dirty="0"/>
              <a:t>Capitol Hill 101 Congressional Budget Office</a:t>
            </a:r>
          </a:p>
        </p:txBody>
      </p:sp>
      <p:sp>
        <p:nvSpPr>
          <p:cNvPr id="3" name="TextBox 2">
            <a:extLst>
              <a:ext uri="{FF2B5EF4-FFF2-40B4-BE49-F238E27FC236}">
                <a16:creationId xmlns:a16="http://schemas.microsoft.com/office/drawing/2014/main" id="{3627A355-7347-7F3F-22C6-4280C9069B90}"/>
              </a:ext>
            </a:extLst>
          </p:cNvPr>
          <p:cNvSpPr txBox="1"/>
          <p:nvPr/>
        </p:nvSpPr>
        <p:spPr>
          <a:xfrm>
            <a:off x="228600" y="3086101"/>
            <a:ext cx="17830800" cy="4247317"/>
          </a:xfrm>
          <a:prstGeom prst="rect">
            <a:avLst/>
          </a:prstGeom>
          <a:noFill/>
        </p:spPr>
        <p:txBody>
          <a:bodyPr wrap="square">
            <a:spAutoFit/>
          </a:bodyPr>
          <a:lstStyle/>
          <a:p>
            <a:pPr algn="ctr" defTabSz="1371600"/>
            <a:r>
              <a:rPr lang="en-US" sz="3000" dirty="0">
                <a:solidFill>
                  <a:prstClr val="white"/>
                </a:solidFill>
                <a:latin typeface="Corbel"/>
              </a:rPr>
              <a:t>There are 16 Scorekeeping Guidelines </a:t>
            </a:r>
          </a:p>
          <a:p>
            <a:pPr defTabSz="1371600"/>
            <a:endParaRPr lang="en-US" sz="3000" dirty="0">
              <a:solidFill>
                <a:prstClr val="white"/>
              </a:solidFill>
              <a:latin typeface="Corbel"/>
            </a:endParaRPr>
          </a:p>
          <a:p>
            <a:pPr defTabSz="1371600"/>
            <a:r>
              <a:rPr lang="en-US" sz="3000" dirty="0">
                <a:solidFill>
                  <a:prstClr val="white"/>
                </a:solidFill>
                <a:latin typeface="Corbel"/>
              </a:rPr>
              <a:t>These budget scorekeeping guidelines are used by the House and Senate Budget Committees, the Congressional Budget Office, and the Office of Management and Budget (the "scorekeepers") in measuring compliance with the Congressional Budget Act of 1974 (CBA), as amended; the Balanced Budget and Emergency Deficit Control Act of 1985 (BBEDCA), as amended; and the Statutory Pay-As-You-Go Act of 2010. The purpose of the guidelines is to ensure that the scorekeepers measure the effects of legislation on the deficit consistent with established scorekeeping conventions and with the specific requirements in those Acts regarding discretionary spending, direct spending, and receipts.</a:t>
            </a:r>
          </a:p>
        </p:txBody>
      </p:sp>
    </p:spTree>
    <p:extLst>
      <p:ext uri="{BB962C8B-B14F-4D97-AF65-F5344CB8AC3E}">
        <p14:creationId xmlns:p14="http://schemas.microsoft.com/office/powerpoint/2010/main" val="100415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Capitol Hill 101 NDAA</a:t>
            </a:r>
          </a:p>
        </p:txBody>
      </p:sp>
      <p:sp>
        <p:nvSpPr>
          <p:cNvPr id="3" name="TextBox 2">
            <a:extLst>
              <a:ext uri="{FF2B5EF4-FFF2-40B4-BE49-F238E27FC236}">
                <a16:creationId xmlns:a16="http://schemas.microsoft.com/office/drawing/2014/main" id="{3627A355-7347-7F3F-22C6-4280C9069B90}"/>
              </a:ext>
            </a:extLst>
          </p:cNvPr>
          <p:cNvSpPr txBox="1"/>
          <p:nvPr/>
        </p:nvSpPr>
        <p:spPr>
          <a:xfrm>
            <a:off x="228600" y="3086101"/>
            <a:ext cx="17830800" cy="3093154"/>
          </a:xfrm>
          <a:prstGeom prst="rect">
            <a:avLst/>
          </a:prstGeom>
          <a:noFill/>
        </p:spPr>
        <p:txBody>
          <a:bodyPr wrap="square">
            <a:spAutoFit/>
          </a:bodyPr>
          <a:lstStyle/>
          <a:p>
            <a:pPr algn="ctr" defTabSz="1371600"/>
            <a:r>
              <a:rPr lang="en-US" sz="3000" b="1" dirty="0">
                <a:solidFill>
                  <a:prstClr val="white"/>
                </a:solidFill>
                <a:latin typeface="Corbel"/>
                <a:cs typeface="Khmer UI" panose="020F0502020204030204" pitchFamily="34" charset="0"/>
              </a:rPr>
              <a:t>National Defense Authorization Act</a:t>
            </a:r>
          </a:p>
          <a:p>
            <a:pPr algn="ctr" defTabSz="1371600"/>
            <a:endParaRPr lang="en-US" sz="3000" b="1" dirty="0">
              <a:solidFill>
                <a:prstClr val="white"/>
              </a:solidFill>
              <a:latin typeface="Lato Web"/>
            </a:endParaRPr>
          </a:p>
          <a:p>
            <a:pPr defTabSz="1371600"/>
            <a:r>
              <a:rPr lang="en-US" sz="2700" dirty="0">
                <a:solidFill>
                  <a:prstClr val="white"/>
                </a:solidFill>
                <a:latin typeface="Corbel"/>
              </a:rPr>
              <a:t>The National Defense Authorization Act (NDAA) is an annual bill that lets Congress set guidelines for defense policy12. It is passed every year and covers just about every aspect of military family life, including pay, benefits, TRICARE, and the commissary. Though funding for the U.S. military must be approved through appropriations bills, Congress uses the NDAA to establish defense priorities, make organizational changes to military agencies, and provide guidance on how funding should be used.</a:t>
            </a:r>
          </a:p>
        </p:txBody>
      </p:sp>
    </p:spTree>
    <p:extLst>
      <p:ext uri="{BB962C8B-B14F-4D97-AF65-F5344CB8AC3E}">
        <p14:creationId xmlns:p14="http://schemas.microsoft.com/office/powerpoint/2010/main" val="319850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7AACC-8207-D955-E268-0C133CFBD25C}"/>
              </a:ext>
            </a:extLst>
          </p:cNvPr>
          <p:cNvSpPr>
            <a:spLocks noGrp="1"/>
          </p:cNvSpPr>
          <p:nvPr>
            <p:ph type="title"/>
          </p:nvPr>
        </p:nvSpPr>
        <p:spPr/>
        <p:txBody>
          <a:bodyPr/>
          <a:lstStyle/>
          <a:p>
            <a:r>
              <a:rPr lang="en-US" dirty="0"/>
              <a:t>Map of Capitol Hill</a:t>
            </a:r>
          </a:p>
        </p:txBody>
      </p:sp>
      <p:pic>
        <p:nvPicPr>
          <p:cNvPr id="5" name="Picture 4">
            <a:extLst>
              <a:ext uri="{FF2B5EF4-FFF2-40B4-BE49-F238E27FC236}">
                <a16:creationId xmlns:a16="http://schemas.microsoft.com/office/drawing/2014/main" id="{22AB8763-C4E6-1367-1D81-5A3BFC06D9A7}"/>
              </a:ext>
            </a:extLst>
          </p:cNvPr>
          <p:cNvPicPr>
            <a:picLocks noChangeAspect="1"/>
          </p:cNvPicPr>
          <p:nvPr/>
        </p:nvPicPr>
        <p:blipFill>
          <a:blip r:embed="rId2"/>
          <a:stretch>
            <a:fillRect/>
          </a:stretch>
        </p:blipFill>
        <p:spPr>
          <a:xfrm>
            <a:off x="9191555" y="2400301"/>
            <a:ext cx="8458844" cy="7772615"/>
          </a:xfrm>
          <a:prstGeom prst="rect">
            <a:avLst/>
          </a:prstGeom>
        </p:spPr>
      </p:pic>
      <p:sp>
        <p:nvSpPr>
          <p:cNvPr id="6" name="TextBox 5">
            <a:extLst>
              <a:ext uri="{FF2B5EF4-FFF2-40B4-BE49-F238E27FC236}">
                <a16:creationId xmlns:a16="http://schemas.microsoft.com/office/drawing/2014/main" id="{D14AF399-F17E-5A2D-57A1-D55C3505E671}"/>
              </a:ext>
            </a:extLst>
          </p:cNvPr>
          <p:cNvSpPr txBox="1"/>
          <p:nvPr/>
        </p:nvSpPr>
        <p:spPr>
          <a:xfrm>
            <a:off x="342900" y="2857501"/>
            <a:ext cx="7429500" cy="2086725"/>
          </a:xfrm>
          <a:prstGeom prst="rect">
            <a:avLst/>
          </a:prstGeom>
          <a:noFill/>
        </p:spPr>
        <p:txBody>
          <a:bodyPr wrap="square" rtlCol="0">
            <a:spAutoFit/>
          </a:bodyPr>
          <a:lstStyle/>
          <a:p>
            <a:pPr marL="514350" indent="-514350" defTabSz="1371600">
              <a:lnSpc>
                <a:spcPct val="90000"/>
              </a:lnSpc>
              <a:buFont typeface="Wingdings" panose="05000000000000000000" pitchFamily="2" charset="2"/>
              <a:buChar char="§"/>
            </a:pPr>
            <a:r>
              <a:rPr lang="en-US" sz="3600" dirty="0">
                <a:solidFill>
                  <a:prstClr val="white"/>
                </a:solidFill>
                <a:latin typeface="Corbel"/>
              </a:rPr>
              <a:t>Senate Office Buildings</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Russell 2 Constitution Ave NE</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Dirksen 50 Constitution Ave NE</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Hart 120 Constitution Ave</a:t>
            </a:r>
          </a:p>
        </p:txBody>
      </p:sp>
      <p:sp>
        <p:nvSpPr>
          <p:cNvPr id="7" name="TextBox 6">
            <a:extLst>
              <a:ext uri="{FF2B5EF4-FFF2-40B4-BE49-F238E27FC236}">
                <a16:creationId xmlns:a16="http://schemas.microsoft.com/office/drawing/2014/main" id="{C3719D7A-A924-E034-0AFA-198D73DDFF3E}"/>
              </a:ext>
            </a:extLst>
          </p:cNvPr>
          <p:cNvSpPr txBox="1"/>
          <p:nvPr/>
        </p:nvSpPr>
        <p:spPr>
          <a:xfrm>
            <a:off x="342900" y="5715001"/>
            <a:ext cx="8343900" cy="2585323"/>
          </a:xfrm>
          <a:prstGeom prst="rect">
            <a:avLst/>
          </a:prstGeom>
          <a:noFill/>
        </p:spPr>
        <p:txBody>
          <a:bodyPr wrap="square" rtlCol="0">
            <a:spAutoFit/>
          </a:bodyPr>
          <a:lstStyle/>
          <a:p>
            <a:pPr marL="514350" indent="-514350" defTabSz="1371600">
              <a:lnSpc>
                <a:spcPct val="90000"/>
              </a:lnSpc>
              <a:buFont typeface="Wingdings" panose="05000000000000000000" pitchFamily="2" charset="2"/>
              <a:buChar char="§"/>
            </a:pPr>
            <a:r>
              <a:rPr lang="en-US" sz="3600" dirty="0">
                <a:solidFill>
                  <a:prstClr val="white"/>
                </a:solidFill>
                <a:latin typeface="Corbel"/>
              </a:rPr>
              <a:t>House Office Buildings</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Longworth 15 Independence Ave SE</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Cannon 27 Independence Ave SE</a:t>
            </a:r>
          </a:p>
          <a:p>
            <a:pPr marL="1200150" lvl="1" indent="-514350" defTabSz="1371600">
              <a:lnSpc>
                <a:spcPct val="90000"/>
              </a:lnSpc>
              <a:buFont typeface="Wingdings" panose="05000000000000000000" pitchFamily="2" charset="2"/>
              <a:buChar char="§"/>
            </a:pPr>
            <a:r>
              <a:rPr lang="en-US" sz="3600" dirty="0">
                <a:solidFill>
                  <a:prstClr val="white"/>
                </a:solidFill>
                <a:latin typeface="Corbel"/>
              </a:rPr>
              <a:t>Rayburn 45 Independence Ave SW</a:t>
            </a:r>
          </a:p>
          <a:p>
            <a:pPr marL="685800" lvl="1" defTabSz="1371600">
              <a:lnSpc>
                <a:spcPct val="90000"/>
              </a:lnSpc>
            </a:pPr>
            <a:endParaRPr lang="en-US" sz="3600" dirty="0">
              <a:solidFill>
                <a:prstClr val="white"/>
              </a:solidFill>
              <a:latin typeface="Corbel"/>
            </a:endParaRPr>
          </a:p>
        </p:txBody>
      </p:sp>
      <p:sp>
        <p:nvSpPr>
          <p:cNvPr id="8" name="TextBox 7">
            <a:extLst>
              <a:ext uri="{FF2B5EF4-FFF2-40B4-BE49-F238E27FC236}">
                <a16:creationId xmlns:a16="http://schemas.microsoft.com/office/drawing/2014/main" id="{F129F00E-937B-9D0E-A2B3-1D1BF865172D}"/>
              </a:ext>
            </a:extLst>
          </p:cNvPr>
          <p:cNvSpPr txBox="1"/>
          <p:nvPr/>
        </p:nvSpPr>
        <p:spPr>
          <a:xfrm>
            <a:off x="114300" y="8154108"/>
            <a:ext cx="8982147" cy="1338828"/>
          </a:xfrm>
          <a:prstGeom prst="rect">
            <a:avLst/>
          </a:prstGeom>
          <a:noFill/>
        </p:spPr>
        <p:txBody>
          <a:bodyPr wrap="square" rtlCol="0">
            <a:spAutoFit/>
          </a:bodyPr>
          <a:lstStyle/>
          <a:p>
            <a:pPr algn="ctr" defTabSz="1371600">
              <a:lnSpc>
                <a:spcPct val="90000"/>
              </a:lnSpc>
            </a:pPr>
            <a:r>
              <a:rPr lang="en-US" sz="3000" dirty="0">
                <a:solidFill>
                  <a:prstClr val="white"/>
                </a:solidFill>
                <a:latin typeface="Corbel"/>
              </a:rPr>
              <a:t>NOTE: Call your State CODELs and schedule appointments ahead of time and know what committees and sub committees they serve on.</a:t>
            </a:r>
          </a:p>
        </p:txBody>
      </p:sp>
    </p:spTree>
    <p:extLst>
      <p:ext uri="{BB962C8B-B14F-4D97-AF65-F5344CB8AC3E}">
        <p14:creationId xmlns:p14="http://schemas.microsoft.com/office/powerpoint/2010/main" val="346330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Capitol Hill 101</a:t>
            </a:r>
          </a:p>
        </p:txBody>
      </p:sp>
      <p:sp>
        <p:nvSpPr>
          <p:cNvPr id="3" name="Subtitle 2"/>
          <p:cNvSpPr>
            <a:spLocks noGrp="1"/>
          </p:cNvSpPr>
          <p:nvPr>
            <p:ph type="subTitle" idx="1"/>
          </p:nvPr>
        </p:nvSpPr>
        <p:spPr/>
        <p:txBody>
          <a:bodyPr/>
          <a:lstStyle/>
          <a:p>
            <a:r>
              <a:rPr lang="en-US" dirty="0"/>
              <a:t>SFC(Ret) Jeremy Thompson – Legislative Committee Chair</a:t>
            </a:r>
          </a:p>
        </p:txBody>
      </p:sp>
      <p:sp>
        <p:nvSpPr>
          <p:cNvPr id="4" name="TextBox 3">
            <a:extLst>
              <a:ext uri="{FF2B5EF4-FFF2-40B4-BE49-F238E27FC236}">
                <a16:creationId xmlns:a16="http://schemas.microsoft.com/office/drawing/2014/main" id="{1766F9A4-F703-DF94-4D96-3A0DF09834B6}"/>
              </a:ext>
            </a:extLst>
          </p:cNvPr>
          <p:cNvSpPr txBox="1"/>
          <p:nvPr/>
        </p:nvSpPr>
        <p:spPr>
          <a:xfrm>
            <a:off x="2286002" y="1257301"/>
            <a:ext cx="8915400" cy="2086725"/>
          </a:xfrm>
          <a:prstGeom prst="rect">
            <a:avLst/>
          </a:prstGeom>
          <a:noFill/>
        </p:spPr>
        <p:txBody>
          <a:bodyPr wrap="square" rtlCol="0">
            <a:spAutoFit/>
          </a:bodyPr>
          <a:lstStyle/>
          <a:p>
            <a:pPr defTabSz="1371600">
              <a:lnSpc>
                <a:spcPct val="90000"/>
              </a:lnSpc>
            </a:pPr>
            <a:r>
              <a:rPr lang="en-US" sz="3600" dirty="0">
                <a:solidFill>
                  <a:prstClr val="white"/>
                </a:solidFill>
                <a:latin typeface="Corbel"/>
              </a:rPr>
              <a:t>Video on the Bill Making Process</a:t>
            </a:r>
          </a:p>
          <a:p>
            <a:pPr defTabSz="1371600">
              <a:lnSpc>
                <a:spcPct val="90000"/>
              </a:lnSpc>
            </a:pPr>
            <a:endParaRPr lang="en-US" sz="3600" dirty="0">
              <a:solidFill>
                <a:prstClr val="white"/>
              </a:solidFill>
              <a:latin typeface="Corbel"/>
            </a:endParaRPr>
          </a:p>
          <a:p>
            <a:pPr defTabSz="1371600">
              <a:lnSpc>
                <a:spcPct val="90000"/>
              </a:lnSpc>
            </a:pPr>
            <a:r>
              <a:rPr lang="en-US" sz="3600" dirty="0">
                <a:solidFill>
                  <a:prstClr val="white"/>
                </a:solidFill>
                <a:latin typeface="Corbel"/>
                <a:hlinkClick r:id="rId2"/>
              </a:rPr>
              <a:t>(104) How a Bill Becomes a Law: Crash Course Government and Politics #9 - YouTube</a:t>
            </a:r>
            <a:endParaRPr lang="en-US" sz="3600" dirty="0">
              <a:solidFill>
                <a:prstClr val="white"/>
              </a:solidFill>
              <a:latin typeface="Corbel"/>
            </a:endParaRPr>
          </a:p>
        </p:txBody>
      </p:sp>
    </p:spTree>
    <p:extLst>
      <p:ext uri="{BB962C8B-B14F-4D97-AF65-F5344CB8AC3E}">
        <p14:creationId xmlns:p14="http://schemas.microsoft.com/office/powerpoint/2010/main" val="18661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
        <p:nvSpPr>
          <p:cNvPr id="6" name="Subtitle 2"/>
          <p:cNvSpPr txBox="1">
            <a:spLocks/>
          </p:cNvSpPr>
          <p:nvPr/>
        </p:nvSpPr>
        <p:spPr bwMode="auto">
          <a:xfrm>
            <a:off x="3276600" y="2438400"/>
            <a:ext cx="11658600" cy="5372100"/>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None/>
              <a:defRPr>
                <a:solidFill>
                  <a:schemeClr val="tx1">
                    <a:tint val="75000"/>
                  </a:schemeClr>
                </a:solidFill>
                <a:latin typeface="+mn-lt"/>
                <a:ea typeface="+mn-ea"/>
              </a:defRPr>
            </a:lvl3pPr>
            <a:lvl4pPr marL="1371600" indent="0" algn="ctr" rtl="0" eaLnBrk="0" fontAlgn="base" hangingPunct="0">
              <a:spcBef>
                <a:spcPct val="20000"/>
              </a:spcBef>
              <a:spcAft>
                <a:spcPct val="0"/>
              </a:spcAft>
              <a:buNone/>
              <a:defRPr sz="1600">
                <a:solidFill>
                  <a:schemeClr val="tx1">
                    <a:tint val="75000"/>
                  </a:schemeClr>
                </a:solidFill>
                <a:latin typeface="+mn-lt"/>
                <a:ea typeface="+mn-ea"/>
              </a:defRPr>
            </a:lvl4pPr>
            <a:lvl5pPr marL="1828800" indent="0" algn="ctr" rtl="0" eaLnBrk="0" fontAlgn="base" hangingPunct="0">
              <a:spcBef>
                <a:spcPct val="20000"/>
              </a:spcBef>
              <a:spcAft>
                <a:spcPct val="0"/>
              </a:spcAft>
              <a:buNone/>
              <a:defRPr sz="1600">
                <a:solidFill>
                  <a:schemeClr val="tx1">
                    <a:tint val="75000"/>
                  </a:schemeClr>
                </a:solidFill>
                <a:latin typeface="+mn-lt"/>
                <a:ea typeface="+mn-ea"/>
              </a:defRPr>
            </a:lvl5pPr>
            <a:lvl6pPr marL="2286000" indent="0" algn="ctr" rtl="0" fontAlgn="base">
              <a:spcBef>
                <a:spcPct val="20000"/>
              </a:spcBef>
              <a:spcAft>
                <a:spcPct val="0"/>
              </a:spcAft>
              <a:buNone/>
              <a:defRPr sz="1600">
                <a:solidFill>
                  <a:schemeClr val="tx1">
                    <a:tint val="75000"/>
                  </a:schemeClr>
                </a:solidFill>
                <a:latin typeface="+mn-lt"/>
                <a:ea typeface="+mn-ea"/>
              </a:defRPr>
            </a:lvl6pPr>
            <a:lvl7pPr marL="2743200" indent="0" algn="ctr" rtl="0" fontAlgn="base">
              <a:spcBef>
                <a:spcPct val="20000"/>
              </a:spcBef>
              <a:spcAft>
                <a:spcPct val="0"/>
              </a:spcAft>
              <a:buNone/>
              <a:defRPr sz="1600">
                <a:solidFill>
                  <a:schemeClr val="tx1">
                    <a:tint val="75000"/>
                  </a:schemeClr>
                </a:solidFill>
                <a:latin typeface="+mn-lt"/>
                <a:ea typeface="+mn-ea"/>
              </a:defRPr>
            </a:lvl7pPr>
            <a:lvl8pPr marL="3200400" indent="0" algn="ctr" rtl="0" fontAlgn="base">
              <a:spcBef>
                <a:spcPct val="20000"/>
              </a:spcBef>
              <a:spcAft>
                <a:spcPct val="0"/>
              </a:spcAft>
              <a:buNone/>
              <a:defRPr sz="1600">
                <a:solidFill>
                  <a:schemeClr val="tx1">
                    <a:tint val="75000"/>
                  </a:schemeClr>
                </a:solidFill>
                <a:latin typeface="+mn-lt"/>
                <a:ea typeface="+mn-ea"/>
              </a:defRPr>
            </a:lvl8pPr>
            <a:lvl9pPr marL="3657600" indent="0" algn="ctr" rtl="0" fontAlgn="base">
              <a:spcBef>
                <a:spcPct val="20000"/>
              </a:spcBef>
              <a:spcAft>
                <a:spcPct val="0"/>
              </a:spcAft>
              <a:buNone/>
              <a:defRPr sz="1600">
                <a:solidFill>
                  <a:schemeClr val="tx1">
                    <a:tint val="75000"/>
                  </a:schemeClr>
                </a:solidFill>
                <a:latin typeface="+mn-lt"/>
                <a:ea typeface="+mn-ea"/>
              </a:defRPr>
            </a:lvl9pPr>
          </a:lstStyle>
          <a:p>
            <a:r>
              <a:rPr lang="en-US" sz="5400" b="1" dirty="0">
                <a:solidFill>
                  <a:schemeClr val="tx1"/>
                </a:solidFill>
              </a:rPr>
              <a:t>2024 Legislative Workshop</a:t>
            </a:r>
          </a:p>
          <a:p>
            <a:endParaRPr lang="en-US" sz="5400" b="1" dirty="0">
              <a:solidFill>
                <a:schemeClr val="tx1"/>
              </a:solidFill>
              <a:latin typeface="Arial" panose="020B0604020202020204" pitchFamily="34" charset="0"/>
              <a:cs typeface="Arial" panose="020B0604020202020204" pitchFamily="34" charset="0"/>
            </a:endParaRPr>
          </a:p>
          <a:p>
            <a:endParaRPr lang="en-US" sz="5400" b="1" dirty="0">
              <a:solidFill>
                <a:schemeClr val="tx1"/>
              </a:solidFill>
              <a:latin typeface="Arial" panose="020B0604020202020204" pitchFamily="34" charset="0"/>
              <a:cs typeface="Arial" panose="020B0604020202020204" pitchFamily="34" charset="0"/>
            </a:endParaRPr>
          </a:p>
          <a:p>
            <a:r>
              <a:rPr lang="en-US" sz="6600" b="1" dirty="0">
                <a:solidFill>
                  <a:schemeClr val="tx1"/>
                </a:solidFill>
                <a:latin typeface="Arial" panose="020B0604020202020204" pitchFamily="34" charset="0"/>
                <a:cs typeface="Arial" panose="020B0604020202020204" pitchFamily="34" charset="0"/>
              </a:rPr>
              <a:t>BREAK</a:t>
            </a:r>
          </a:p>
          <a:p>
            <a:endParaRPr lang="en-US" sz="6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60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2800" y="1714500"/>
            <a:ext cx="11544300" cy="6858000"/>
          </a:xfrm>
        </p:spPr>
        <p:txBody>
          <a:bodyPr/>
          <a:lstStyle/>
          <a:p>
            <a:r>
              <a:rPr lang="en-US" sz="5400" b="1" dirty="0">
                <a:solidFill>
                  <a:schemeClr val="tx1"/>
                </a:solidFill>
              </a:rPr>
              <a:t>From the Hill: Congressional Panel</a:t>
            </a:r>
          </a:p>
          <a:p>
            <a:endParaRPr lang="en-US" sz="5400" b="1" dirty="0">
              <a:solidFill>
                <a:schemeClr val="tx1"/>
              </a:solidFill>
            </a:endParaRP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Chris Bennet- Rep. Mike Levin (CA)</a:t>
            </a:r>
          </a:p>
          <a:p>
            <a:r>
              <a:rPr lang="en-US" sz="3000" b="1" dirty="0">
                <a:solidFill>
                  <a:schemeClr val="tx1"/>
                </a:solidFill>
                <a:latin typeface="Arial" panose="020B0604020202020204" pitchFamily="34" charset="0"/>
                <a:cs typeface="Arial" panose="020B0604020202020204" pitchFamily="34" charset="0"/>
              </a:rPr>
              <a:t>Matt Reel- Rep. Mark Takano (CA)</a:t>
            </a:r>
          </a:p>
          <a:p>
            <a:r>
              <a:rPr lang="en-US" sz="3000" b="1" dirty="0">
                <a:solidFill>
                  <a:schemeClr val="tx1"/>
                </a:solidFill>
                <a:latin typeface="Arial" panose="020B0604020202020204" pitchFamily="34" charset="0"/>
                <a:cs typeface="Arial" panose="020B0604020202020204" pitchFamily="34" charset="0"/>
              </a:rPr>
              <a:t>Nate Guajardo- Sen Richard Blumenthal (CT)</a:t>
            </a:r>
          </a:p>
          <a:p>
            <a:endParaRPr lang="en-US" sz="3000" b="1" dirty="0">
              <a:solidFill>
                <a:schemeClr val="tx1"/>
              </a:solidFill>
              <a:latin typeface="Arial" panose="020B0604020202020204" pitchFamily="34" charset="0"/>
              <a:cs typeface="Arial" panose="020B0604020202020204" pitchFamily="34" charset="0"/>
            </a:endParaRPr>
          </a:p>
          <a:p>
            <a:endParaRPr lang="en-US" sz="3000" b="1" dirty="0">
              <a:solidFill>
                <a:schemeClr val="tx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Tree>
    <p:extLst>
      <p:ext uri="{BB962C8B-B14F-4D97-AF65-F5344CB8AC3E}">
        <p14:creationId xmlns:p14="http://schemas.microsoft.com/office/powerpoint/2010/main" val="109315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
        <p:nvSpPr>
          <p:cNvPr id="6" name="Subtitle 2"/>
          <p:cNvSpPr txBox="1">
            <a:spLocks/>
          </p:cNvSpPr>
          <p:nvPr/>
        </p:nvSpPr>
        <p:spPr bwMode="auto">
          <a:xfrm>
            <a:off x="3276600" y="2438400"/>
            <a:ext cx="11658600" cy="5372100"/>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None/>
              <a:defRPr>
                <a:solidFill>
                  <a:schemeClr val="tx1">
                    <a:tint val="75000"/>
                  </a:schemeClr>
                </a:solidFill>
                <a:latin typeface="+mn-lt"/>
                <a:ea typeface="+mn-ea"/>
              </a:defRPr>
            </a:lvl3pPr>
            <a:lvl4pPr marL="1371600" indent="0" algn="ctr" rtl="0" eaLnBrk="0" fontAlgn="base" hangingPunct="0">
              <a:spcBef>
                <a:spcPct val="20000"/>
              </a:spcBef>
              <a:spcAft>
                <a:spcPct val="0"/>
              </a:spcAft>
              <a:buNone/>
              <a:defRPr sz="1600">
                <a:solidFill>
                  <a:schemeClr val="tx1">
                    <a:tint val="75000"/>
                  </a:schemeClr>
                </a:solidFill>
                <a:latin typeface="+mn-lt"/>
                <a:ea typeface="+mn-ea"/>
              </a:defRPr>
            </a:lvl4pPr>
            <a:lvl5pPr marL="1828800" indent="0" algn="ctr" rtl="0" eaLnBrk="0" fontAlgn="base" hangingPunct="0">
              <a:spcBef>
                <a:spcPct val="20000"/>
              </a:spcBef>
              <a:spcAft>
                <a:spcPct val="0"/>
              </a:spcAft>
              <a:buNone/>
              <a:defRPr sz="1600">
                <a:solidFill>
                  <a:schemeClr val="tx1">
                    <a:tint val="75000"/>
                  </a:schemeClr>
                </a:solidFill>
                <a:latin typeface="+mn-lt"/>
                <a:ea typeface="+mn-ea"/>
              </a:defRPr>
            </a:lvl5pPr>
            <a:lvl6pPr marL="2286000" indent="0" algn="ctr" rtl="0" fontAlgn="base">
              <a:spcBef>
                <a:spcPct val="20000"/>
              </a:spcBef>
              <a:spcAft>
                <a:spcPct val="0"/>
              </a:spcAft>
              <a:buNone/>
              <a:defRPr sz="1600">
                <a:solidFill>
                  <a:schemeClr val="tx1">
                    <a:tint val="75000"/>
                  </a:schemeClr>
                </a:solidFill>
                <a:latin typeface="+mn-lt"/>
                <a:ea typeface="+mn-ea"/>
              </a:defRPr>
            </a:lvl6pPr>
            <a:lvl7pPr marL="2743200" indent="0" algn="ctr" rtl="0" fontAlgn="base">
              <a:spcBef>
                <a:spcPct val="20000"/>
              </a:spcBef>
              <a:spcAft>
                <a:spcPct val="0"/>
              </a:spcAft>
              <a:buNone/>
              <a:defRPr sz="1600">
                <a:solidFill>
                  <a:schemeClr val="tx1">
                    <a:tint val="75000"/>
                  </a:schemeClr>
                </a:solidFill>
                <a:latin typeface="+mn-lt"/>
                <a:ea typeface="+mn-ea"/>
              </a:defRPr>
            </a:lvl7pPr>
            <a:lvl8pPr marL="3200400" indent="0" algn="ctr" rtl="0" fontAlgn="base">
              <a:spcBef>
                <a:spcPct val="20000"/>
              </a:spcBef>
              <a:spcAft>
                <a:spcPct val="0"/>
              </a:spcAft>
              <a:buNone/>
              <a:defRPr sz="1600">
                <a:solidFill>
                  <a:schemeClr val="tx1">
                    <a:tint val="75000"/>
                  </a:schemeClr>
                </a:solidFill>
                <a:latin typeface="+mn-lt"/>
                <a:ea typeface="+mn-ea"/>
              </a:defRPr>
            </a:lvl8pPr>
            <a:lvl9pPr marL="3657600" indent="0" algn="ctr" rtl="0" fontAlgn="base">
              <a:spcBef>
                <a:spcPct val="20000"/>
              </a:spcBef>
              <a:spcAft>
                <a:spcPct val="0"/>
              </a:spcAft>
              <a:buNone/>
              <a:defRPr sz="1600">
                <a:solidFill>
                  <a:schemeClr val="tx1">
                    <a:tint val="75000"/>
                  </a:schemeClr>
                </a:solidFill>
                <a:latin typeface="+mn-lt"/>
                <a:ea typeface="+mn-ea"/>
              </a:defRPr>
            </a:lvl9pPr>
          </a:lstStyle>
          <a:p>
            <a:r>
              <a:rPr lang="en-US" sz="5400" b="1" dirty="0">
                <a:solidFill>
                  <a:schemeClr val="tx1"/>
                </a:solidFill>
              </a:rPr>
              <a:t>2024 Legislative Workshop</a:t>
            </a:r>
          </a:p>
          <a:p>
            <a:endParaRPr lang="en-US" sz="5400" b="1" dirty="0">
              <a:solidFill>
                <a:schemeClr val="tx1"/>
              </a:solidFill>
              <a:latin typeface="Arial" panose="020B0604020202020204" pitchFamily="34" charset="0"/>
              <a:cs typeface="Arial" panose="020B0604020202020204" pitchFamily="34" charset="0"/>
            </a:endParaRPr>
          </a:p>
          <a:p>
            <a:endParaRPr lang="en-US" sz="5400" b="1" dirty="0">
              <a:solidFill>
                <a:schemeClr val="tx1"/>
              </a:solidFill>
              <a:latin typeface="Arial" panose="020B0604020202020204" pitchFamily="34" charset="0"/>
              <a:cs typeface="Arial" panose="020B0604020202020204" pitchFamily="34" charset="0"/>
            </a:endParaRPr>
          </a:p>
          <a:p>
            <a:r>
              <a:rPr lang="en-US" sz="6600" b="1" dirty="0">
                <a:solidFill>
                  <a:schemeClr val="tx1"/>
                </a:solidFill>
                <a:latin typeface="Arial" panose="020B0604020202020204" pitchFamily="34" charset="0"/>
                <a:cs typeface="Arial" panose="020B0604020202020204" pitchFamily="34" charset="0"/>
              </a:rPr>
              <a:t>LUNCH</a:t>
            </a:r>
          </a:p>
          <a:p>
            <a:endParaRPr lang="en-US" sz="6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164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99D7-FB87-E127-E8DD-E3F3CC0D05ED}"/>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F50BC8C1-4E5D-595E-B2CB-54DFF75A49F8}"/>
              </a:ext>
            </a:extLst>
          </p:cNvPr>
          <p:cNvSpPr txBox="1">
            <a:spLocks/>
          </p:cNvSpPr>
          <p:nvPr/>
        </p:nvSpPr>
        <p:spPr>
          <a:xfrm>
            <a:off x="3352800" y="1714500"/>
            <a:ext cx="115443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400" b="1" i="0" u="none" strike="noStrike" kern="1200" cap="none" spc="0" normalizeH="0" baseline="0" noProof="0" dirty="0">
                <a:ln>
                  <a:noFill/>
                </a:ln>
                <a:solidFill>
                  <a:sysClr val="windowText" lastClr="000000"/>
                </a:solidFill>
                <a:effectLst/>
                <a:uLnTx/>
                <a:uFillTx/>
                <a:latin typeface="Calibri"/>
                <a:ea typeface="+mn-ea"/>
                <a:cs typeface="+mn-cs"/>
              </a:rPr>
              <a:t>NGB LL Panel</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54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CMSgt John Robey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a:solidFill>
                  <a:sysClr val="windowText" lastClr="000000"/>
                </a:solidFill>
                <a:latin typeface="Arial" panose="020B0604020202020204" pitchFamily="34" charset="0"/>
                <a:cs typeface="Arial" panose="020B0604020202020204" pitchFamily="34" charset="0"/>
              </a:rPr>
              <a:t>CSM Harold Watts</a:t>
            </a:r>
            <a:endParaRPr kumimoji="0" lang="en-US" sz="3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9676552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2" y="7298993"/>
            <a:ext cx="9481929" cy="2446824"/>
          </a:xfrm>
          <a:prstGeom prst="rect">
            <a:avLst/>
          </a:prstGeom>
        </p:spPr>
        <p:txBody>
          <a:bodyPr wrap="square">
            <a:spAutoFit/>
          </a:bodyPr>
          <a:lstStyle/>
          <a:p>
            <a:pPr algn="ctr" defTabSz="1371600" fontAlgn="base">
              <a:spcBef>
                <a:spcPct val="0"/>
              </a:spcBef>
              <a:spcAft>
                <a:spcPct val="0"/>
              </a:spcAft>
              <a:defRPr/>
            </a:pPr>
            <a:r>
              <a:rPr lang="en-US" sz="4200" b="1" dirty="0">
                <a:solidFill>
                  <a:prstClr val="black"/>
                </a:solidFill>
                <a:latin typeface="Arial" panose="020B0604020202020204" pitchFamily="34" charset="0"/>
                <a:cs typeface="Arial" panose="020B0604020202020204" pitchFamily="34" charset="0"/>
              </a:rPr>
              <a:t> </a:t>
            </a:r>
          </a:p>
          <a:p>
            <a:pPr algn="ctr" defTabSz="1371600" fontAlgn="base">
              <a:spcBef>
                <a:spcPct val="0"/>
              </a:spcBef>
              <a:spcAft>
                <a:spcPct val="0"/>
              </a:spcAft>
              <a:defRPr/>
            </a:pPr>
            <a:r>
              <a:rPr lang="en-US" sz="4200" b="1" dirty="0">
                <a:solidFill>
                  <a:prstClr val="black"/>
                </a:solidFill>
                <a:latin typeface="Arial" panose="020B0604020202020204" pitchFamily="34" charset="0"/>
                <a:cs typeface="Arial" panose="020B0604020202020204" pitchFamily="34" charset="0"/>
              </a:rPr>
              <a:t>21 FEB 2024 </a:t>
            </a:r>
          </a:p>
          <a:p>
            <a:pPr algn="ctr" defTabSz="1371600" fontAlgn="base">
              <a:spcBef>
                <a:spcPct val="0"/>
              </a:spcBef>
              <a:spcAft>
                <a:spcPct val="0"/>
              </a:spcAft>
              <a:defRPr/>
            </a:pPr>
            <a:r>
              <a:rPr lang="en-US" sz="4200" dirty="0">
                <a:solidFill>
                  <a:prstClr val="black"/>
                </a:solidFill>
                <a:latin typeface="Arial" panose="020B0604020202020204" pitchFamily="34" charset="0"/>
                <a:cs typeface="Arial" panose="020B0604020202020204" pitchFamily="34" charset="0"/>
              </a:rPr>
              <a:t>Mr. Joshua Spann</a:t>
            </a:r>
            <a:endParaRPr lang="en-US" sz="6000" dirty="0">
              <a:solidFill>
                <a:srgbClr val="000000"/>
              </a:solidFill>
              <a:latin typeface="Arial" panose="020B0604020202020204" pitchFamily="34" charset="0"/>
              <a:cs typeface="Arial" panose="020B0604020202020204" pitchFamily="34" charset="0"/>
            </a:endParaRPr>
          </a:p>
          <a:p>
            <a:pPr algn="ctr" defTabSz="1371600" fontAlgn="base">
              <a:spcBef>
                <a:spcPct val="0"/>
              </a:spcBef>
              <a:spcAft>
                <a:spcPct val="0"/>
              </a:spcAft>
              <a:defRPr/>
            </a:pPr>
            <a:r>
              <a:rPr lang="en-US" sz="2700" i="1" dirty="0">
                <a:solidFill>
                  <a:srgbClr val="000000"/>
                </a:solidFill>
                <a:latin typeface="Arial" panose="020B0604020202020204" pitchFamily="34" charset="0"/>
                <a:cs typeface="Arial" panose="020B0604020202020204" pitchFamily="34" charset="0"/>
              </a:rPr>
              <a:t>Associate Director, NGB-LL</a:t>
            </a:r>
          </a:p>
        </p:txBody>
      </p:sp>
      <p:sp>
        <p:nvSpPr>
          <p:cNvPr id="4" name="Rectangle 3"/>
          <p:cNvSpPr/>
          <p:nvPr/>
        </p:nvSpPr>
        <p:spPr>
          <a:xfrm>
            <a:off x="6558805" y="232421"/>
            <a:ext cx="5211683" cy="646331"/>
          </a:xfrm>
          <a:prstGeom prst="rect">
            <a:avLst/>
          </a:prstGeom>
        </p:spPr>
        <p:txBody>
          <a:bodyPr wrap="none">
            <a:spAutoFit/>
          </a:bodyPr>
          <a:lstStyle/>
          <a:p>
            <a:pPr algn="r" defTabSz="685800">
              <a:defRPr/>
            </a:pPr>
            <a:r>
              <a:rPr lang="en-US" sz="3600" b="1" i="1" dirty="0">
                <a:solidFill>
                  <a:prstClr val="white"/>
                </a:solidFill>
                <a:latin typeface="Arial" panose="020B0604020202020204" pitchFamily="34" charset="0"/>
                <a:cs typeface="Arial" panose="020B0604020202020204" pitchFamily="34" charset="0"/>
              </a:rPr>
              <a:t>National Guard Bureau</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282" y="2712881"/>
            <a:ext cx="13716000" cy="4183145"/>
          </a:xfrm>
          <a:prstGeom prst="ellipse">
            <a:avLst/>
          </a:prstGeom>
          <a:ln>
            <a:noFill/>
          </a:ln>
          <a:effectLst>
            <a:softEdge rad="112500"/>
          </a:effectLst>
        </p:spPr>
      </p:pic>
      <p:sp>
        <p:nvSpPr>
          <p:cNvPr id="5" name="Rectangle 4"/>
          <p:cNvSpPr/>
          <p:nvPr/>
        </p:nvSpPr>
        <p:spPr>
          <a:xfrm>
            <a:off x="6171536" y="839259"/>
            <a:ext cx="5974200" cy="553998"/>
          </a:xfrm>
          <a:prstGeom prst="rect">
            <a:avLst/>
          </a:prstGeom>
        </p:spPr>
        <p:txBody>
          <a:bodyPr wrap="none">
            <a:spAutoFit/>
          </a:bodyPr>
          <a:lstStyle/>
          <a:p>
            <a:pPr algn="r" defTabSz="685800">
              <a:defRPr/>
            </a:pPr>
            <a:r>
              <a:rPr lang="en-US" sz="3000" b="1" i="1">
                <a:solidFill>
                  <a:prstClr val="white"/>
                </a:solidFill>
                <a:latin typeface="Arial" panose="020B0604020202020204" pitchFamily="34" charset="0"/>
                <a:cs typeface="Arial" panose="020B0604020202020204" pitchFamily="34" charset="0"/>
              </a:rPr>
              <a:t>Office of the Legislative Liaison</a:t>
            </a:r>
          </a:p>
        </p:txBody>
      </p:sp>
    </p:spTree>
    <p:extLst>
      <p:ext uri="{BB962C8B-B14F-4D97-AF65-F5344CB8AC3E}">
        <p14:creationId xmlns:p14="http://schemas.microsoft.com/office/powerpoint/2010/main" val="16869319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09831F-6F11-2CD3-6CFF-291EB4609860}"/>
              </a:ext>
            </a:extLst>
          </p:cNvPr>
          <p:cNvSpPr/>
          <p:nvPr/>
        </p:nvSpPr>
        <p:spPr>
          <a:xfrm>
            <a:off x="5473506" y="242654"/>
            <a:ext cx="7434728" cy="646331"/>
          </a:xfrm>
          <a:prstGeom prst="rect">
            <a:avLst/>
          </a:prstGeom>
        </p:spPr>
        <p:txBody>
          <a:bodyPr wrap="none">
            <a:spAutoFit/>
          </a:bodyPr>
          <a:lstStyle/>
          <a:p>
            <a:pPr algn="r" defTabSz="685800"/>
            <a:r>
              <a:rPr lang="en-US" sz="3600" b="1" i="1">
                <a:solidFill>
                  <a:prstClr val="white"/>
                </a:solidFill>
                <a:latin typeface="Arial" panose="020B0604020202020204" pitchFamily="34" charset="0"/>
                <a:cs typeface="Arial" panose="020B0604020202020204" pitchFamily="34" charset="0"/>
              </a:rPr>
              <a:t>NGB-LL Roles &amp; Responsibilities</a:t>
            </a:r>
          </a:p>
        </p:txBody>
      </p:sp>
      <p:sp>
        <p:nvSpPr>
          <p:cNvPr id="5" name="Content Placeholder 2">
            <a:extLst>
              <a:ext uri="{FF2B5EF4-FFF2-40B4-BE49-F238E27FC236}">
                <a16:creationId xmlns:a16="http://schemas.microsoft.com/office/drawing/2014/main" id="{8ED697F4-8EB0-B91C-F577-E78A90136562}"/>
              </a:ext>
            </a:extLst>
          </p:cNvPr>
          <p:cNvSpPr txBox="1">
            <a:spLocks/>
          </p:cNvSpPr>
          <p:nvPr/>
        </p:nvSpPr>
        <p:spPr>
          <a:xfrm>
            <a:off x="2860223" y="1692428"/>
            <a:ext cx="12573000" cy="6172202"/>
          </a:xfrm>
          <a:prstGeom prst="rect">
            <a:avLst/>
          </a:prstGeom>
        </p:spPr>
        <p:txBody>
          <a:bodyPr/>
          <a:lstStyle/>
          <a:p>
            <a:pPr defTabSz="685800">
              <a:defRPr/>
            </a:pPr>
            <a:r>
              <a:rPr lang="en-US" sz="3000" b="1" dirty="0">
                <a:solidFill>
                  <a:prstClr val="black"/>
                </a:solidFill>
                <a:latin typeface="Arial" panose="020B0604020202020204" pitchFamily="34" charset="0"/>
                <a:cs typeface="Arial" panose="020B0604020202020204" pitchFamily="34" charset="0"/>
              </a:rPr>
              <a:t>What We do:</a:t>
            </a:r>
          </a:p>
          <a:p>
            <a:pPr marL="514350" indent="-514350" defTabSz="685800">
              <a:buFont typeface="Arial" panose="020B0604020202020204" pitchFamily="34" charset="0"/>
              <a:buChar char="•"/>
              <a:defRPr/>
            </a:pPr>
            <a:r>
              <a:rPr lang="en-US" sz="2700" b="1" dirty="0">
                <a:solidFill>
                  <a:prstClr val="black"/>
                </a:solidFill>
                <a:latin typeface="Arial" panose="020B0604020202020204" pitchFamily="34" charset="0"/>
                <a:cs typeface="Arial" panose="020B0604020202020204" pitchFamily="34" charset="0"/>
              </a:rPr>
              <a:t>Serve as a THE conduit of communication </a:t>
            </a:r>
            <a:r>
              <a:rPr lang="en-US" sz="2700" dirty="0">
                <a:solidFill>
                  <a:prstClr val="black"/>
                </a:solidFill>
                <a:latin typeface="Arial" panose="020B0604020202020204" pitchFamily="34" charset="0"/>
                <a:cs typeface="Arial" panose="020B0604020202020204" pitchFamily="34" charset="0"/>
              </a:rPr>
              <a:t>between Congress, its agencies, and the NGB </a:t>
            </a:r>
          </a:p>
          <a:p>
            <a:pPr marL="514350" indent="-514350" defTabSz="685800">
              <a:buFont typeface="Arial" panose="020B0604020202020204" pitchFamily="34" charset="0"/>
              <a:buChar char="•"/>
              <a:defRPr/>
            </a:pPr>
            <a:r>
              <a:rPr lang="en-US" sz="2700" b="1" dirty="0">
                <a:solidFill>
                  <a:prstClr val="black"/>
                </a:solidFill>
                <a:latin typeface="Arial" panose="020B0604020202020204" pitchFamily="34" charset="0"/>
                <a:cs typeface="Arial" panose="020B0604020202020204" pitchFamily="34" charset="0"/>
              </a:rPr>
              <a:t>Inform and educate Congress </a:t>
            </a:r>
            <a:r>
              <a:rPr lang="en-US" sz="2700" dirty="0">
                <a:solidFill>
                  <a:prstClr val="black"/>
                </a:solidFill>
                <a:latin typeface="Arial" panose="020B0604020202020204" pitchFamily="34" charset="0"/>
                <a:cs typeface="Arial" panose="020B0604020202020204" pitchFamily="34" charset="0"/>
              </a:rPr>
              <a:t>on National Guard plans, programs, budget, policies, activities, and issues</a:t>
            </a:r>
          </a:p>
          <a:p>
            <a:pPr marL="514350" indent="-514350" defTabSz="685800">
              <a:buFont typeface="Arial" panose="020B0604020202020204" pitchFamily="34" charset="0"/>
              <a:buChar char="•"/>
              <a:defRPr/>
            </a:pPr>
            <a:r>
              <a:rPr lang="en-US" sz="2700" b="1" dirty="0">
                <a:solidFill>
                  <a:prstClr val="black"/>
                </a:solidFill>
                <a:latin typeface="Arial" panose="020B0604020202020204" pitchFamily="34" charset="0"/>
                <a:cs typeface="Arial" panose="020B0604020202020204" pitchFamily="34" charset="0"/>
              </a:rPr>
              <a:t>Advise the CNGB and other senior NGB leaders </a:t>
            </a:r>
            <a:r>
              <a:rPr lang="en-US" sz="2700" dirty="0">
                <a:solidFill>
                  <a:prstClr val="black"/>
                </a:solidFill>
                <a:latin typeface="Arial" panose="020B0604020202020204" pitchFamily="34" charset="0"/>
                <a:cs typeface="Arial" panose="020B0604020202020204" pitchFamily="34" charset="0"/>
              </a:rPr>
              <a:t>on congressional activities which may impact National Guard interests</a:t>
            </a:r>
          </a:p>
          <a:p>
            <a:pPr marL="514350" indent="-514350" defTabSz="685800">
              <a:buFont typeface="Arial" panose="020B0604020202020204" pitchFamily="34" charset="0"/>
              <a:buChar char="•"/>
              <a:defRPr/>
            </a:pPr>
            <a:r>
              <a:rPr lang="en-US" sz="2700" b="1" dirty="0">
                <a:solidFill>
                  <a:prstClr val="black"/>
                </a:solidFill>
                <a:latin typeface="Arial" panose="020B0604020202020204" pitchFamily="34" charset="0"/>
                <a:cs typeface="Arial" panose="020B0604020202020204" pitchFamily="34" charset="0"/>
              </a:rPr>
              <a:t>Manage the NGB’s legislative program</a:t>
            </a:r>
            <a:r>
              <a:rPr lang="en-US" sz="2700" dirty="0">
                <a:solidFill>
                  <a:prstClr val="black"/>
                </a:solidFill>
                <a:latin typeface="Arial" panose="020B0604020202020204" pitchFamily="34" charset="0"/>
                <a:cs typeface="Arial" panose="020B0604020202020204" pitchFamily="34" charset="0"/>
              </a:rPr>
              <a:t>:</a:t>
            </a:r>
          </a:p>
          <a:p>
            <a:pPr marL="1200150" lvl="1"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Deliberate legislative planning (i.e. congressional objectives)</a:t>
            </a:r>
          </a:p>
          <a:p>
            <a:pPr marL="1200150" lvl="1"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Legislative proposal development</a:t>
            </a:r>
          </a:p>
          <a:p>
            <a:pPr marL="1200150" lvl="1"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Preparation for testimony</a:t>
            </a:r>
          </a:p>
          <a:p>
            <a:pPr marL="1200150" lvl="1"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Responding to formal congressional correspondence (inquiries)</a:t>
            </a:r>
          </a:p>
          <a:p>
            <a:pPr marL="1200150" lvl="1"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Coordinate across Service Components and OSD legislative affairs </a:t>
            </a:r>
          </a:p>
          <a:p>
            <a:pPr defTabSz="685800">
              <a:defRPr/>
            </a:pPr>
            <a:endParaRPr lang="en-US" sz="2700" b="1" dirty="0">
              <a:solidFill>
                <a:srgbClr val="FF0000"/>
              </a:solidFill>
              <a:latin typeface="Arial" panose="020B0604020202020204" pitchFamily="34" charset="0"/>
              <a:cs typeface="Arial" panose="020B0604020202020204" pitchFamily="34" charset="0"/>
            </a:endParaRPr>
          </a:p>
          <a:p>
            <a:pPr defTabSz="685800">
              <a:defRPr/>
            </a:pPr>
            <a:r>
              <a:rPr lang="en-US" sz="2700" b="1" dirty="0">
                <a:solidFill>
                  <a:prstClr val="black"/>
                </a:solidFill>
                <a:latin typeface="Arial" panose="020B0604020202020204" pitchFamily="34" charset="0"/>
                <a:cs typeface="Arial" panose="020B0604020202020204" pitchFamily="34" charset="0"/>
              </a:rPr>
              <a:t>What We Don’t Do:</a:t>
            </a:r>
          </a:p>
          <a:p>
            <a:pPr marL="514350"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Advocate for policies/programs outside President’s Budget, or contrary to Administration position</a:t>
            </a:r>
          </a:p>
          <a:p>
            <a:pPr marL="514350" indent="-514350" defTabSz="685800">
              <a:buFont typeface="Arial" panose="020B0604020202020204" pitchFamily="34" charset="0"/>
              <a:buChar char="•"/>
              <a:defRPr/>
            </a:pPr>
            <a:r>
              <a:rPr lang="en-US" sz="2700" dirty="0">
                <a:solidFill>
                  <a:prstClr val="black"/>
                </a:solidFill>
                <a:latin typeface="Arial" panose="020B0604020202020204" pitchFamily="34" charset="0"/>
                <a:cs typeface="Arial" panose="020B0604020202020204" pitchFamily="34" charset="0"/>
              </a:rPr>
              <a:t>Portray ourselves as subject matter experts</a:t>
            </a:r>
          </a:p>
          <a:p>
            <a:pPr marL="514350" indent="-514350" defTabSz="685800">
              <a:buFont typeface="Arial" panose="020B0604020202020204" pitchFamily="34" charset="0"/>
              <a:buChar char="•"/>
              <a:defRPr/>
            </a:pPr>
            <a:r>
              <a:rPr lang="en-US" sz="2700" b="1" dirty="0">
                <a:solidFill>
                  <a:srgbClr val="FF0000"/>
                </a:solidFill>
                <a:latin typeface="Arial" panose="020B0604020202020204" pitchFamily="34" charset="0"/>
                <a:cs typeface="Arial" panose="020B0604020202020204" pitchFamily="34" charset="0"/>
              </a:rPr>
              <a:t>LOBBY</a:t>
            </a:r>
          </a:p>
        </p:txBody>
      </p:sp>
      <p:sp>
        <p:nvSpPr>
          <p:cNvPr id="6" name="Slide Number Placeholder 1">
            <a:extLst>
              <a:ext uri="{FF2B5EF4-FFF2-40B4-BE49-F238E27FC236}">
                <a16:creationId xmlns:a16="http://schemas.microsoft.com/office/drawing/2014/main" id="{F429EFA2-18F4-EE0E-09F7-C949EA3391D1}"/>
              </a:ext>
            </a:extLst>
          </p:cNvPr>
          <p:cNvSpPr txBox="1">
            <a:spLocks/>
          </p:cNvSpPr>
          <p:nvPr/>
        </p:nvSpPr>
        <p:spPr>
          <a:xfrm>
            <a:off x="12915900" y="9739313"/>
            <a:ext cx="3086100" cy="547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100000"/>
              </a:lnSpc>
              <a:spcBef>
                <a:spcPts val="0"/>
              </a:spcBef>
              <a:buNone/>
              <a:defRPr/>
            </a:pPr>
            <a:fld id="{86CB4B4D-7CA3-9044-876B-883B54F8677D}" type="slidenum">
              <a:rPr lang="en-US" sz="1800">
                <a:solidFill>
                  <a:prstClr val="black">
                    <a:tint val="75000"/>
                  </a:prstClr>
                </a:solidFill>
                <a:latin typeface="Arial" panose="020B0604020202020204" pitchFamily="34" charset="0"/>
                <a:cs typeface="Arial" panose="020B0604020202020204" pitchFamily="34" charset="0"/>
              </a:rPr>
              <a:pPr marL="0" indent="0" algn="r" defTabSz="685800">
                <a:lnSpc>
                  <a:spcPct val="100000"/>
                </a:lnSpc>
                <a:spcBef>
                  <a:spcPts val="0"/>
                </a:spcBef>
                <a:buNone/>
                <a:defRPr/>
              </a:pPr>
              <a:t>29</a:t>
            </a:fld>
            <a:endParaRPr lang="en-US" sz="180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5945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D651-A7EA-39D7-5995-4BBF9129A6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469735-7D5A-688E-F141-082B8F12D093}"/>
              </a:ext>
            </a:extLst>
          </p:cNvPr>
          <p:cNvSpPr txBox="1"/>
          <p:nvPr/>
        </p:nvSpPr>
        <p:spPr>
          <a:xfrm>
            <a:off x="2743200" y="647700"/>
            <a:ext cx="12801600" cy="9233297"/>
          </a:xfrm>
          <a:prstGeom prst="rect">
            <a:avLst/>
          </a:prstGeom>
          <a:noFill/>
        </p:spPr>
        <p:txBody>
          <a:bodyPr wrap="square">
            <a:spAutoFit/>
          </a:bodyPr>
          <a:lstStyle/>
          <a:p>
            <a:pPr marL="0" marR="0">
              <a:spcBef>
                <a:spcPts val="0"/>
              </a:spcBef>
              <a:spcAft>
                <a:spcPts val="0"/>
              </a:spcAft>
            </a:pPr>
            <a:r>
              <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rPr>
              <a:t>MONDAY, 26 February 2024</a:t>
            </a:r>
            <a:r>
              <a:rPr lang="en-US" sz="1800" b="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Royal Sonesta Washington DC, West Atrium</a:t>
            </a:r>
            <a:endPar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endParaRPr>
          </a:p>
          <a:p>
            <a:pPr marL="13716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20 Massachusetts Ave NW, Washington, DC 20001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0800 - 0815</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Welcome Remarks – President Reilly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0815 - 0830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National Office Update – Executive Director Jeff Frisby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0830 - 0930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Capitol Hill 101 – Jeremy Thompson			           </a:t>
            </a:r>
            <a:r>
              <a:rPr lang="en-US" sz="1800" i="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0930 - 1000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Break (sponsored by EANGUS Corporate Partners)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1000 - 1130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From the Hill: Congressional Panel – Chris Bennett and Matt Reel from Rep. Mike Levin’s (CA) Office, and 		Nate Guajardo from Sen. Richard Blumenthal’s (CT) Office</a:t>
            </a:r>
          </a:p>
          <a:p>
            <a:pPr marL="0" marR="0">
              <a:spcBef>
                <a:spcPts val="0"/>
              </a:spcBef>
              <a:spcAft>
                <a:spcPts val="0"/>
              </a:spcAft>
            </a:pP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1130 - 1300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Lunch</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1300 - 1600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EANGUS CAP Meeting (Closed Session) – Alec Mizner </a:t>
            </a:r>
          </a:p>
          <a:p>
            <a:pPr marL="0" marR="0" algn="r">
              <a:spcBef>
                <a:spcPts val="0"/>
              </a:spcBef>
              <a:spcAft>
                <a:spcPts val="0"/>
              </a:spcAf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EANGUS Board Room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1300 - 1400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NGB LL Panel – CMSgt John Robey and CSM Harold Watts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1400 - 1500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Walmart- Jennifer Powell and Steve Foster</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1500 - 1530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Break (sponsored by EANGUS Corporate Partners)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1530 - 1600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Firearms Legal Protection – Jeff Rogers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1600 - 1630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From the Grassroots Up: The EANGUS Resolutions Process – EANGUS Resolutions Team, Chris Rollins 		and Grant Roper</a:t>
            </a:r>
          </a:p>
          <a:p>
            <a:pPr marL="0" marR="0">
              <a:spcBef>
                <a:spcPts val="0"/>
              </a:spcBef>
              <a:spcAft>
                <a:spcPts val="0"/>
              </a:spcAft>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1630 - 1700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CAP Engagement - Alec Mizner</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1700 - 1715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Daily Recap - President Reilly</a:t>
            </a: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356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BA96D-7881-863A-8769-AAF550799192}"/>
              </a:ext>
            </a:extLst>
          </p:cNvPr>
          <p:cNvSpPr/>
          <p:nvPr/>
        </p:nvSpPr>
        <p:spPr>
          <a:xfrm>
            <a:off x="7515192" y="226594"/>
            <a:ext cx="2800767" cy="646331"/>
          </a:xfrm>
          <a:prstGeom prst="rect">
            <a:avLst/>
          </a:prstGeom>
        </p:spPr>
        <p:txBody>
          <a:bodyPr wrap="none">
            <a:spAutoFit/>
          </a:bodyPr>
          <a:lstStyle/>
          <a:p>
            <a:pPr algn="r" defTabSz="685800"/>
            <a:r>
              <a:rPr lang="en-US" sz="3600" b="1" i="1">
                <a:solidFill>
                  <a:prstClr val="white"/>
                </a:solidFill>
                <a:latin typeface="Arial" panose="020B0604020202020204" pitchFamily="34" charset="0"/>
                <a:cs typeface="Arial" panose="020B0604020202020204" pitchFamily="34" charset="0"/>
              </a:rPr>
              <a:t>Key Players</a:t>
            </a:r>
          </a:p>
        </p:txBody>
      </p:sp>
      <p:sp>
        <p:nvSpPr>
          <p:cNvPr id="3" name="Rectangle 3">
            <a:extLst>
              <a:ext uri="{FF2B5EF4-FFF2-40B4-BE49-F238E27FC236}">
                <a16:creationId xmlns:a16="http://schemas.microsoft.com/office/drawing/2014/main" id="{AFE85799-DE44-C4FB-1CC7-A1F33A976CA5}"/>
              </a:ext>
            </a:extLst>
          </p:cNvPr>
          <p:cNvSpPr txBox="1">
            <a:spLocks noChangeArrowheads="1"/>
          </p:cNvSpPr>
          <p:nvPr/>
        </p:nvSpPr>
        <p:spPr bwMode="auto">
          <a:xfrm>
            <a:off x="2694804" y="1667261"/>
            <a:ext cx="12344400" cy="8240744"/>
          </a:xfrm>
          <a:prstGeom prst="rect">
            <a:avLst/>
          </a:prstGeom>
          <a:noFill/>
          <a:ln>
            <a:miter lim="800000"/>
            <a:headEnd/>
            <a:tailEnd/>
          </a:ln>
        </p:spPr>
        <p:txBody>
          <a:bodyPr vert="horz" wrap="square" lIns="137160" tIns="68580" rIns="137160" bIns="6858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pPr>
            <a:r>
              <a:rPr lang="en-US" sz="3000" b="1" dirty="0">
                <a:solidFill>
                  <a:prstClr val="black"/>
                </a:solidFill>
                <a:latin typeface="Arial" panose="020B0604020202020204" pitchFamily="34" charset="0"/>
                <a:cs typeface="Arial" panose="020B0604020202020204" pitchFamily="34" charset="0"/>
              </a:rPr>
              <a:t>Members of Congress</a:t>
            </a:r>
            <a:endParaRPr lang="en-US" sz="30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Focused on major issues, jobs at home, and constituents </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Rarely interested in programmatic or technical detail</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Influences professional staff</a:t>
            </a:r>
            <a:endParaRPr lang="en-US" sz="3000" b="1" dirty="0">
              <a:solidFill>
                <a:prstClr val="black"/>
              </a:solidFill>
              <a:latin typeface="Arial" panose="020B0604020202020204" pitchFamily="34" charset="0"/>
              <a:cs typeface="Arial" panose="020B0604020202020204" pitchFamily="34" charset="0"/>
            </a:endParaRPr>
          </a:p>
          <a:p>
            <a:pPr marL="342900" indent="-342900" defTabSz="1371600">
              <a:spcBef>
                <a:spcPts val="1500"/>
              </a:spcBef>
            </a:pPr>
            <a:r>
              <a:rPr lang="en-US" sz="3000" b="1" dirty="0">
                <a:solidFill>
                  <a:prstClr val="black"/>
                </a:solidFill>
                <a:latin typeface="Arial" panose="020B0604020202020204" pitchFamily="34" charset="0"/>
                <a:cs typeface="Arial" panose="020B0604020202020204" pitchFamily="34" charset="0"/>
              </a:rPr>
              <a:t>Professional Staff (Committee Staff)</a:t>
            </a:r>
            <a:endParaRPr lang="en-US" sz="30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Day-to-day keeper (and gatekeeper) of committee issues and awareness</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Primary contact for most issues</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Work for committee chair or ranking member</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Focus on committee jurisdiction; mindful of committee leaderships’ constituency</a:t>
            </a:r>
            <a:endParaRPr lang="en-US" b="1" dirty="0">
              <a:solidFill>
                <a:prstClr val="black"/>
              </a:solidFill>
              <a:latin typeface="Arial" panose="020B0604020202020204" pitchFamily="34" charset="0"/>
              <a:cs typeface="Arial" panose="020B0604020202020204" pitchFamily="34" charset="0"/>
            </a:endParaRPr>
          </a:p>
          <a:p>
            <a:pPr marL="342900" indent="-342900" defTabSz="1371600">
              <a:spcBef>
                <a:spcPts val="1500"/>
              </a:spcBef>
            </a:pPr>
            <a:r>
              <a:rPr lang="en-US" sz="3000" b="1" dirty="0">
                <a:solidFill>
                  <a:prstClr val="black"/>
                </a:solidFill>
                <a:latin typeface="Arial" panose="020B0604020202020204" pitchFamily="34" charset="0"/>
                <a:cs typeface="Arial" panose="020B0604020202020204" pitchFamily="34" charset="0"/>
              </a:rPr>
              <a:t>Personal Staff (Office Staff)</a:t>
            </a:r>
            <a:endParaRPr lang="en-US" sz="30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Military Legislative Assistant (MLA)</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Defense Fellows</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Keeper of member-interest information</a:t>
            </a:r>
          </a:p>
          <a:p>
            <a:pPr marL="1028700" lvl="1" indent="-342900" defTabSz="1371600">
              <a:spcBef>
                <a:spcPts val="750"/>
              </a:spcBef>
            </a:pPr>
            <a:r>
              <a:rPr lang="en-US" sz="2700" dirty="0">
                <a:solidFill>
                  <a:prstClr val="black"/>
                </a:solidFill>
                <a:latin typeface="Arial" panose="020B0604020202020204" pitchFamily="34" charset="0"/>
                <a:cs typeface="Arial" panose="020B0604020202020204" pitchFamily="34" charset="0"/>
              </a:rPr>
              <a:t>Focus on issues important to the member </a:t>
            </a:r>
          </a:p>
          <a:p>
            <a:pPr lvl="1" indent="0" defTabSz="1371600">
              <a:spcBef>
                <a:spcPts val="750"/>
              </a:spcBef>
              <a:buNone/>
            </a:pPr>
            <a:r>
              <a:rPr lang="en-US" sz="2700" dirty="0">
                <a:solidFill>
                  <a:prstClr val="black"/>
                </a:solidFill>
                <a:latin typeface="Arial" panose="020B0604020202020204" pitchFamily="34" charset="0"/>
                <a:cs typeface="Arial" panose="020B0604020202020204" pitchFamily="34" charset="0"/>
              </a:rPr>
              <a:t>    and their district</a:t>
            </a:r>
          </a:p>
          <a:p>
            <a:pPr lvl="1" indent="0" defTabSz="1371600">
              <a:spcBef>
                <a:spcPts val="750"/>
              </a:spcBef>
              <a:buNone/>
            </a:pPr>
            <a:endParaRPr lang="en-US" dirty="0">
              <a:solidFill>
                <a:prstClr val="black"/>
              </a:solidFill>
              <a:latin typeface="Arial" panose="020B0604020202020204" pitchFamily="34" charset="0"/>
              <a:cs typeface="Arial" panose="020B0604020202020204" pitchFamily="34" charset="0"/>
            </a:endParaRPr>
          </a:p>
          <a:p>
            <a:pPr lvl="1" indent="0" defTabSz="1371600">
              <a:spcBef>
                <a:spcPts val="750"/>
              </a:spcBef>
              <a:buNone/>
            </a:pPr>
            <a:endParaRPr lang="en-US" sz="1800" dirty="0">
              <a:solidFill>
                <a:prstClr val="black"/>
              </a:solidFill>
              <a:latin typeface="Arial" panose="020B0604020202020204" pitchFamily="34" charset="0"/>
              <a:cs typeface="Arial" panose="020B0604020202020204" pitchFamily="34" charset="0"/>
            </a:endParaRPr>
          </a:p>
          <a:p>
            <a:pPr lvl="1" indent="0" defTabSz="1371600">
              <a:spcBef>
                <a:spcPts val="750"/>
              </a:spcBef>
              <a:buNone/>
            </a:pPr>
            <a:endParaRPr lang="en-US" sz="1800" dirty="0">
              <a:solidFill>
                <a:prstClr val="black"/>
              </a:solidFill>
              <a:latin typeface="Arial" panose="020B0604020202020204" pitchFamily="34" charset="0"/>
              <a:cs typeface="Arial" panose="020B0604020202020204" pitchFamily="34" charset="0"/>
            </a:endParaRPr>
          </a:p>
          <a:p>
            <a:pPr lvl="1" indent="0" defTabSz="1371600">
              <a:spcBef>
                <a:spcPts val="750"/>
              </a:spcBef>
              <a:buNone/>
            </a:pPr>
            <a:endParaRPr lang="en-US" sz="1800" dirty="0">
              <a:solidFill>
                <a:prstClr val="black"/>
              </a:solidFill>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BF0270B1-AEC6-FC37-7739-DCC0BC155E17}"/>
              </a:ext>
            </a:extLst>
          </p:cNvPr>
          <p:cNvSpPr txBox="1">
            <a:spLocks/>
          </p:cNvSpPr>
          <p:nvPr/>
        </p:nvSpPr>
        <p:spPr>
          <a:xfrm>
            <a:off x="12915900" y="9739313"/>
            <a:ext cx="3086100" cy="547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100000"/>
              </a:lnSpc>
              <a:spcBef>
                <a:spcPts val="0"/>
              </a:spcBef>
              <a:buNone/>
              <a:defRPr/>
            </a:pPr>
            <a:fld id="{86CB4B4D-7CA3-9044-876B-883B54F8677D}" type="slidenum">
              <a:rPr lang="en-US" sz="1800">
                <a:solidFill>
                  <a:prstClr val="black">
                    <a:tint val="75000"/>
                  </a:prstClr>
                </a:solidFill>
                <a:latin typeface="Calibri" panose="020F0502020204030204"/>
              </a:rPr>
              <a:pPr marL="0" indent="0" algn="r" defTabSz="685800">
                <a:lnSpc>
                  <a:spcPct val="100000"/>
                </a:lnSpc>
                <a:spcBef>
                  <a:spcPts val="0"/>
                </a:spcBef>
                <a:buNone/>
                <a:defRPr/>
              </a:pPr>
              <a:t>30</a:t>
            </a:fld>
            <a:endParaRPr lang="en-US" sz="1800">
              <a:solidFill>
                <a:prstClr val="black">
                  <a:tint val="75000"/>
                </a:prstClr>
              </a:solidFill>
              <a:latin typeface="Calibri" panose="020F0502020204030204"/>
            </a:endParaRPr>
          </a:p>
        </p:txBody>
      </p:sp>
    </p:spTree>
    <p:extLst>
      <p:ext uri="{BB962C8B-B14F-4D97-AF65-F5344CB8AC3E}">
        <p14:creationId xmlns:p14="http://schemas.microsoft.com/office/powerpoint/2010/main" val="410852936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E751538-802C-7B38-0B52-6CF809D3C414}"/>
              </a:ext>
            </a:extLst>
          </p:cNvPr>
          <p:cNvSpPr txBox="1">
            <a:spLocks/>
          </p:cNvSpPr>
          <p:nvPr/>
        </p:nvSpPr>
        <p:spPr>
          <a:xfrm>
            <a:off x="2285999" y="1957388"/>
            <a:ext cx="6757988" cy="769382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pPr>
            <a:endParaRPr lang="en-US" sz="1800" b="1" dirty="0">
              <a:solidFill>
                <a:prstClr val="black"/>
              </a:solidFill>
              <a:latin typeface="Arial" panose="020B0604020202020204" pitchFamily="34" charset="0"/>
              <a:cs typeface="Arial" panose="020B0604020202020204" pitchFamily="34" charset="0"/>
            </a:endParaRPr>
          </a:p>
          <a:p>
            <a:pPr marL="342900" indent="-342900" defTabSz="1371600">
              <a:spcBef>
                <a:spcPts val="1500"/>
              </a:spcBef>
            </a:pPr>
            <a:r>
              <a:rPr lang="en-US" sz="1800" b="1" dirty="0">
                <a:solidFill>
                  <a:prstClr val="black"/>
                </a:solidFill>
                <a:latin typeface="Arial" panose="020B0604020202020204" pitchFamily="34" charset="0"/>
                <a:cs typeface="Arial" panose="020B0604020202020204" pitchFamily="34" charset="0"/>
              </a:rPr>
              <a:t>Defense </a:t>
            </a:r>
            <a:r>
              <a:rPr lang="en-US" sz="1800" b="1" i="1" dirty="0">
                <a:solidFill>
                  <a:prstClr val="black"/>
                </a:solidFill>
                <a:latin typeface="Arial" panose="020B0604020202020204" pitchFamily="34" charset="0"/>
                <a:cs typeface="Arial" panose="020B0604020202020204" pitchFamily="34" charset="0"/>
              </a:rPr>
              <a:t>Authorization</a:t>
            </a:r>
            <a:r>
              <a:rPr lang="en-US" sz="1800" b="1" dirty="0">
                <a:solidFill>
                  <a:prstClr val="black"/>
                </a:solidFill>
                <a:latin typeface="Arial" panose="020B0604020202020204" pitchFamily="34" charset="0"/>
                <a:cs typeface="Arial" panose="020B0604020202020204" pitchFamily="34" charset="0"/>
              </a:rPr>
              <a:t> Committees</a:t>
            </a:r>
          </a:p>
          <a:p>
            <a:pPr marL="1028700" lvl="1" indent="-342900" defTabSz="1371600">
              <a:spcBef>
                <a:spcPts val="750"/>
              </a:spcBef>
            </a:pPr>
            <a:r>
              <a:rPr lang="en-US" sz="1800" b="1" dirty="0">
                <a:solidFill>
                  <a:prstClr val="black"/>
                </a:solidFill>
                <a:latin typeface="Arial" panose="020B0604020202020204" pitchFamily="34" charset="0"/>
                <a:cs typeface="Arial" panose="020B0604020202020204" pitchFamily="34" charset="0"/>
              </a:rPr>
              <a:t>SASC: </a:t>
            </a:r>
            <a:r>
              <a:rPr lang="en-US" sz="1800" dirty="0">
                <a:solidFill>
                  <a:prstClr val="black"/>
                </a:solidFill>
                <a:latin typeface="Arial" panose="020B0604020202020204" pitchFamily="34" charset="0"/>
                <a:cs typeface="Arial" panose="020B0604020202020204" pitchFamily="34" charset="0"/>
              </a:rPr>
              <a:t>Senate Armed Services Committee</a:t>
            </a:r>
          </a:p>
          <a:p>
            <a:pPr marL="1028700" lvl="1" indent="-342900" defTabSz="1371600">
              <a:spcBef>
                <a:spcPts val="750"/>
              </a:spcBef>
            </a:pPr>
            <a:endParaRPr lang="en-US" sz="18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r>
              <a:rPr lang="en-US" sz="1800" b="1" dirty="0">
                <a:solidFill>
                  <a:prstClr val="black"/>
                </a:solidFill>
                <a:latin typeface="Arial" panose="020B0604020202020204" pitchFamily="34" charset="0"/>
                <a:cs typeface="Arial" panose="020B0604020202020204" pitchFamily="34" charset="0"/>
              </a:rPr>
              <a:t>HASC: </a:t>
            </a:r>
            <a:r>
              <a:rPr lang="en-US" sz="1800" dirty="0">
                <a:solidFill>
                  <a:prstClr val="black"/>
                </a:solidFill>
                <a:latin typeface="Arial" panose="020B0604020202020204" pitchFamily="34" charset="0"/>
                <a:cs typeface="Arial" panose="020B0604020202020204" pitchFamily="34" charset="0"/>
              </a:rPr>
              <a:t>House Armed Services Committee</a:t>
            </a: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lvl="1" indent="0" defTabSz="1371600">
              <a:spcBef>
                <a:spcPts val="750"/>
              </a:spcBef>
              <a:buNone/>
            </a:pPr>
            <a:endParaRPr lang="en-US" sz="1800" b="1"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b="1" dirty="0">
              <a:solidFill>
                <a:prstClr val="black"/>
              </a:solidFill>
              <a:latin typeface="Arial" panose="020B0604020202020204" pitchFamily="34" charset="0"/>
              <a:cs typeface="Arial" panose="020B0604020202020204" pitchFamily="34" charset="0"/>
            </a:endParaRPr>
          </a:p>
          <a:p>
            <a:pPr lvl="1" indent="0" defTabSz="1371600">
              <a:spcBef>
                <a:spcPts val="750"/>
              </a:spcBef>
              <a:buNone/>
            </a:pPr>
            <a:endParaRPr lang="en-US" sz="1800" b="1" dirty="0">
              <a:solidFill>
                <a:prstClr val="black"/>
              </a:solidFill>
              <a:latin typeface="Arial" panose="020B0604020202020204" pitchFamily="34" charset="0"/>
              <a:cs typeface="Arial" panose="020B0604020202020204" pitchFamily="34" charset="0"/>
            </a:endParaRPr>
          </a:p>
          <a:p>
            <a:pPr marL="342900" indent="-342900" defTabSz="1371600">
              <a:spcBef>
                <a:spcPts val="1500"/>
              </a:spcBef>
            </a:pPr>
            <a:r>
              <a:rPr lang="en-US" sz="1800" b="1" dirty="0">
                <a:solidFill>
                  <a:prstClr val="black"/>
                </a:solidFill>
                <a:latin typeface="Arial" panose="020B0604020202020204" pitchFamily="34" charset="0"/>
                <a:cs typeface="Arial" panose="020B0604020202020204" pitchFamily="34" charset="0"/>
              </a:rPr>
              <a:t>National Defense Authorization Act (NDAA)</a:t>
            </a:r>
          </a:p>
          <a:p>
            <a:pPr marL="1028700" lvl="1" indent="-342900" defTabSz="1371600">
              <a:spcBef>
                <a:spcPts val="750"/>
              </a:spcBef>
            </a:pPr>
            <a:r>
              <a:rPr lang="en-US" sz="1800" dirty="0">
                <a:solidFill>
                  <a:prstClr val="black"/>
                </a:solidFill>
                <a:latin typeface="Arial" panose="020B0604020202020204" pitchFamily="34" charset="0"/>
                <a:cs typeface="Arial" panose="020B0604020202020204" pitchFamily="34" charset="0"/>
              </a:rPr>
              <a:t>Provides end strength numbers, pay rates, benefits and other policy guidance</a:t>
            </a:r>
          </a:p>
          <a:p>
            <a:pPr marL="1714500" lvl="2" indent="-342900" defTabSz="1371600">
              <a:spcBef>
                <a:spcPts val="750"/>
              </a:spcBef>
            </a:pPr>
            <a:endParaRPr lang="en-US" sz="18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r>
              <a:rPr lang="en-US" sz="1800" dirty="0">
                <a:solidFill>
                  <a:prstClr val="black"/>
                </a:solidFill>
                <a:latin typeface="Arial" panose="020B0604020202020204" pitchFamily="34" charset="0"/>
                <a:cs typeface="Arial" panose="020B0604020202020204" pitchFamily="34" charset="0"/>
              </a:rPr>
              <a:t>May clarify purpose of appropriation (i.e. funding restrictions, establishing new agency, etc.) </a:t>
            </a:r>
          </a:p>
          <a:p>
            <a:pPr marL="342900" indent="-342900" defTabSz="1371600">
              <a:spcBef>
                <a:spcPts val="1500"/>
              </a:spcBef>
            </a:pPr>
            <a:endParaRPr lang="en-US" sz="18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dirty="0">
              <a:solidFill>
                <a:prstClr val="black"/>
              </a:solidFill>
              <a:latin typeface="Arial" panose="020B0604020202020204" pitchFamily="34" charset="0"/>
              <a:cs typeface="Arial" panose="020B0604020202020204" pitchFamily="34" charset="0"/>
            </a:endParaRPr>
          </a:p>
          <a:p>
            <a:pPr marL="1028700" lvl="1" indent="-342900" defTabSz="1371600">
              <a:spcBef>
                <a:spcPts val="750"/>
              </a:spcBef>
            </a:pPr>
            <a:endParaRPr lang="en-US" sz="1800" dirty="0">
              <a:solidFill>
                <a:prstClr val="black"/>
              </a:solidFill>
              <a:latin typeface="Arial" panose="020B0604020202020204" pitchFamily="34" charset="0"/>
              <a:cs typeface="Arial" panose="020B0604020202020204" pitchFamily="34" charset="0"/>
            </a:endParaRPr>
          </a:p>
          <a:p>
            <a:pPr marL="342900" indent="-342900" defTabSz="1371600">
              <a:spcBef>
                <a:spcPts val="1500"/>
              </a:spcBef>
            </a:pPr>
            <a:endParaRPr lang="en-US" sz="1800" dirty="0">
              <a:solidFill>
                <a:prstClr val="black"/>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1B77BF8E-0A3E-AE50-9701-6A3BA68436C3}"/>
              </a:ext>
            </a:extLst>
          </p:cNvPr>
          <p:cNvSpPr txBox="1">
            <a:spLocks/>
          </p:cNvSpPr>
          <p:nvPr/>
        </p:nvSpPr>
        <p:spPr>
          <a:xfrm>
            <a:off x="9043986" y="1957388"/>
            <a:ext cx="6958014" cy="7693820"/>
          </a:xfrm>
          <a:prstGeom prst="rect">
            <a:avLst/>
          </a:prstGeom>
          <a:ln>
            <a:solidFill>
              <a:schemeClr val="tx1"/>
            </a:solidFill>
          </a:ln>
        </p:spPr>
        <p:txBody>
          <a:bodyPr vert="horz" lIns="137160" tIns="68580" rIns="137160" bIns="6858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28625" indent="-428625" algn="l" defTabSz="685800">
              <a:buFont typeface="Arial" panose="020B0604020202020204" pitchFamily="34" charset="0"/>
              <a:buChar char="•"/>
            </a:pPr>
            <a:r>
              <a:rPr lang="en-US" sz="1800" b="1" dirty="0">
                <a:solidFill>
                  <a:prstClr val="black"/>
                </a:solidFill>
                <a:latin typeface="Arial" panose="020B0604020202020204" pitchFamily="34" charset="0"/>
                <a:cs typeface="Arial" panose="020B0604020202020204" pitchFamily="34" charset="0"/>
              </a:rPr>
              <a:t>Defense </a:t>
            </a:r>
            <a:r>
              <a:rPr lang="en-US" sz="1800" b="1" i="1" dirty="0">
                <a:solidFill>
                  <a:prstClr val="black"/>
                </a:solidFill>
                <a:latin typeface="Arial" panose="020B0604020202020204" pitchFamily="34" charset="0"/>
                <a:cs typeface="Arial" panose="020B0604020202020204" pitchFamily="34" charset="0"/>
              </a:rPr>
              <a:t>Appropriations</a:t>
            </a:r>
            <a:r>
              <a:rPr lang="en-US" sz="1800" b="1" dirty="0">
                <a:solidFill>
                  <a:prstClr val="black"/>
                </a:solidFill>
                <a:latin typeface="Arial" panose="020B0604020202020204" pitchFamily="34" charset="0"/>
                <a:cs typeface="Arial" panose="020B0604020202020204" pitchFamily="34" charset="0"/>
              </a:rPr>
              <a:t> Subcommittees</a:t>
            </a:r>
          </a:p>
          <a:p>
            <a:pPr marL="942975" lvl="1" indent="-257175"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SAC-D: </a:t>
            </a:r>
            <a:r>
              <a:rPr lang="en-US" dirty="0">
                <a:solidFill>
                  <a:prstClr val="black"/>
                </a:solidFill>
                <a:latin typeface="Arial" panose="020B0604020202020204" pitchFamily="34" charset="0"/>
                <a:cs typeface="Arial" panose="020B0604020202020204" pitchFamily="34" charset="0"/>
              </a:rPr>
              <a:t>Senate Appropriations Defense Subcommittee</a:t>
            </a:r>
          </a:p>
          <a:p>
            <a:pPr marL="942975" lvl="1" indent="-257175" defTabSz="68580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942975" lvl="1" indent="-257175"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HAC-D: </a:t>
            </a:r>
            <a:r>
              <a:rPr lang="en-US" dirty="0">
                <a:solidFill>
                  <a:prstClr val="black"/>
                </a:solidFill>
                <a:latin typeface="Arial" panose="020B0604020202020204" pitchFamily="34" charset="0"/>
                <a:cs typeface="Arial" panose="020B0604020202020204" pitchFamily="34" charset="0"/>
              </a:rPr>
              <a:t>House Appropriations Defense Subcommittee</a:t>
            </a:r>
          </a:p>
          <a:p>
            <a:pPr marL="257175" indent="-257175" algn="l" defTabSz="685800">
              <a:buFont typeface="Arial" panose="020B0604020202020204" pitchFamily="34" charset="0"/>
              <a:buChar char="•"/>
            </a:pPr>
            <a:endParaRPr lang="en-US" sz="1800" b="1" dirty="0">
              <a:solidFill>
                <a:prstClr val="black"/>
              </a:solidFill>
              <a:latin typeface="Arial" panose="020B0604020202020204" pitchFamily="34" charset="0"/>
              <a:cs typeface="Arial" panose="020B0604020202020204" pitchFamily="34" charset="0"/>
            </a:endParaRPr>
          </a:p>
          <a:p>
            <a:pPr marL="428625" indent="-428625" algn="l" defTabSz="685800">
              <a:buFont typeface="Arial" panose="020B0604020202020204" pitchFamily="34" charset="0"/>
              <a:buChar char="•"/>
            </a:pPr>
            <a:r>
              <a:rPr lang="en-US" sz="1800" b="1" dirty="0">
                <a:solidFill>
                  <a:prstClr val="black"/>
                </a:solidFill>
                <a:latin typeface="Arial" panose="020B0604020202020204" pitchFamily="34" charset="0"/>
                <a:cs typeface="Arial" panose="020B0604020202020204" pitchFamily="34" charset="0"/>
              </a:rPr>
              <a:t>MILCON </a:t>
            </a:r>
            <a:r>
              <a:rPr lang="en-US" sz="1800" b="1" i="1" dirty="0">
                <a:solidFill>
                  <a:prstClr val="black"/>
                </a:solidFill>
                <a:latin typeface="Arial" panose="020B0604020202020204" pitchFamily="34" charset="0"/>
                <a:cs typeface="Arial" panose="020B0604020202020204" pitchFamily="34" charset="0"/>
              </a:rPr>
              <a:t>Appropriations</a:t>
            </a:r>
            <a:r>
              <a:rPr lang="en-US" sz="1800" b="1" dirty="0">
                <a:solidFill>
                  <a:prstClr val="black"/>
                </a:solidFill>
                <a:latin typeface="Arial" panose="020B0604020202020204" pitchFamily="34" charset="0"/>
                <a:cs typeface="Arial" panose="020B0604020202020204" pitchFamily="34" charset="0"/>
              </a:rPr>
              <a:t> Subcommittees:</a:t>
            </a:r>
          </a:p>
          <a:p>
            <a:pPr marL="942975" lvl="1" indent="-257175"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HAC-MILCON: </a:t>
            </a:r>
            <a:r>
              <a:rPr lang="en-US" dirty="0">
                <a:solidFill>
                  <a:prstClr val="black"/>
                </a:solidFill>
                <a:latin typeface="Arial" panose="020B0604020202020204" pitchFamily="34" charset="0"/>
                <a:cs typeface="Arial" panose="020B0604020202020204" pitchFamily="34" charset="0"/>
              </a:rPr>
              <a:t>House Appropriations Subcommittee on MILCON, Veterans Affairs, &amp; Related Agencies</a:t>
            </a:r>
          </a:p>
          <a:p>
            <a:pPr marL="942975" lvl="1" indent="-257175" defTabSz="68580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942975" lvl="1" indent="-257175" defTabSz="685800">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SAC-MILCON: </a:t>
            </a:r>
            <a:r>
              <a:rPr lang="en-US" dirty="0">
                <a:solidFill>
                  <a:prstClr val="black"/>
                </a:solidFill>
                <a:latin typeface="Arial" panose="020B0604020202020204" pitchFamily="34" charset="0"/>
                <a:cs typeface="Arial" panose="020B0604020202020204" pitchFamily="34" charset="0"/>
              </a:rPr>
              <a:t>Senate Appropriations Subcommittee on MILCON, Veterans Affairs, &amp; Related Agencies</a:t>
            </a:r>
          </a:p>
          <a:p>
            <a:pPr marL="685800" lvl="1" defTabSz="685800"/>
            <a:endParaRPr lang="en-US" dirty="0">
              <a:solidFill>
                <a:prstClr val="black"/>
              </a:solidFill>
              <a:latin typeface="Arial" panose="020B0604020202020204" pitchFamily="34" charset="0"/>
              <a:cs typeface="Arial" panose="020B0604020202020204" pitchFamily="34" charset="0"/>
            </a:endParaRPr>
          </a:p>
          <a:p>
            <a:pPr marL="685800" lvl="1" defTabSz="685800"/>
            <a:endParaRPr lang="en-US" dirty="0">
              <a:solidFill>
                <a:prstClr val="black"/>
              </a:solidFill>
              <a:latin typeface="Arial" panose="020B0604020202020204" pitchFamily="34" charset="0"/>
              <a:cs typeface="Arial" panose="020B0604020202020204" pitchFamily="34" charset="0"/>
            </a:endParaRPr>
          </a:p>
          <a:p>
            <a:pPr marL="685800" lvl="1" defTabSz="685800"/>
            <a:endParaRPr lang="en-US" dirty="0">
              <a:solidFill>
                <a:prstClr val="black"/>
              </a:solidFill>
              <a:latin typeface="Arial" panose="020B0604020202020204" pitchFamily="34" charset="0"/>
              <a:cs typeface="Arial" panose="020B0604020202020204" pitchFamily="34" charset="0"/>
            </a:endParaRPr>
          </a:p>
          <a:p>
            <a:pPr marL="685800" lvl="1" defTabSz="685800"/>
            <a:endParaRPr lang="en-US" dirty="0">
              <a:solidFill>
                <a:prstClr val="black"/>
              </a:solidFill>
              <a:latin typeface="Arial" panose="020B0604020202020204" pitchFamily="34" charset="0"/>
              <a:cs typeface="Arial" panose="020B0604020202020204" pitchFamily="34" charset="0"/>
            </a:endParaRPr>
          </a:p>
          <a:p>
            <a:pPr marL="685800" lvl="1" defTabSz="685800"/>
            <a:endParaRPr lang="en-US" dirty="0">
              <a:solidFill>
                <a:prstClr val="black"/>
              </a:solidFill>
              <a:latin typeface="Arial" panose="020B0604020202020204" pitchFamily="34" charset="0"/>
              <a:cs typeface="Arial" panose="020B0604020202020204" pitchFamily="34" charset="0"/>
            </a:endParaRPr>
          </a:p>
          <a:p>
            <a:pPr marL="685800" lvl="1" defTabSz="685800"/>
            <a:endParaRPr lang="en-US" dirty="0">
              <a:solidFill>
                <a:prstClr val="black"/>
              </a:solidFill>
              <a:latin typeface="Arial" panose="020B0604020202020204" pitchFamily="34" charset="0"/>
              <a:cs typeface="Arial" panose="020B0604020202020204" pitchFamily="34" charset="0"/>
            </a:endParaRPr>
          </a:p>
          <a:p>
            <a:pPr defTabSz="685800"/>
            <a:endParaRPr lang="en-US" sz="1800" b="1" dirty="0">
              <a:solidFill>
                <a:prstClr val="black"/>
              </a:solidFill>
              <a:latin typeface="Arial" panose="020B0604020202020204" pitchFamily="34" charset="0"/>
              <a:cs typeface="Arial" panose="020B0604020202020204" pitchFamily="34" charset="0"/>
            </a:endParaRPr>
          </a:p>
          <a:p>
            <a:pPr defTabSz="685800"/>
            <a:endParaRPr lang="en-US" sz="1800" b="1" dirty="0">
              <a:solidFill>
                <a:prstClr val="black"/>
              </a:solidFill>
              <a:latin typeface="Arial" panose="020B0604020202020204" pitchFamily="34" charset="0"/>
              <a:cs typeface="Arial" panose="020B0604020202020204" pitchFamily="34" charset="0"/>
            </a:endParaRPr>
          </a:p>
          <a:p>
            <a:pPr algn="ctr" defTabSz="685800"/>
            <a:endParaRPr lang="en-US" sz="1800" b="1" dirty="0">
              <a:solidFill>
                <a:prstClr val="black"/>
              </a:solidFill>
              <a:latin typeface="Arial" panose="020B0604020202020204" pitchFamily="34" charset="0"/>
              <a:cs typeface="Arial" panose="020B0604020202020204" pitchFamily="34" charset="0"/>
            </a:endParaRPr>
          </a:p>
          <a:p>
            <a:pPr algn="ctr" defTabSz="685800"/>
            <a:endParaRPr lang="en-US" sz="1800" b="1" dirty="0">
              <a:solidFill>
                <a:prstClr val="black"/>
              </a:solidFill>
              <a:latin typeface="Arial" panose="020B0604020202020204" pitchFamily="34" charset="0"/>
              <a:cs typeface="Arial" panose="020B0604020202020204" pitchFamily="34" charset="0"/>
            </a:endParaRPr>
          </a:p>
          <a:p>
            <a:pPr marL="257175" indent="-257175" algn="ctr" defTabSz="685800">
              <a:buFont typeface="Arial" panose="020B0604020202020204" pitchFamily="34" charset="0"/>
              <a:buChar char="•"/>
            </a:pPr>
            <a:r>
              <a:rPr lang="en-US" sz="1800" b="1" dirty="0">
                <a:solidFill>
                  <a:prstClr val="black"/>
                </a:solidFill>
                <a:latin typeface="Arial" panose="020B0604020202020204" pitchFamily="34" charset="0"/>
                <a:cs typeface="Arial" panose="020B0604020202020204" pitchFamily="34" charset="0"/>
              </a:rPr>
              <a:t>Appropriations Act</a:t>
            </a:r>
          </a:p>
          <a:p>
            <a:pPr marL="942975" lvl="1" indent="-257175" defTabSz="6858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Directs treasury to release funds to agencies as provided in the bill</a:t>
            </a:r>
          </a:p>
          <a:p>
            <a:pPr marL="942975" lvl="1" indent="-257175" defTabSz="68580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942975" lvl="1" indent="-257175" defTabSz="6858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Supposed to be tied to NDAA; not always the case</a:t>
            </a:r>
          </a:p>
          <a:p>
            <a:pPr defTabSz="685800"/>
            <a:endParaRPr lang="en-US" sz="1800"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8704B96-5C04-8B90-ADA4-50F73726D29D}"/>
              </a:ext>
            </a:extLst>
          </p:cNvPr>
          <p:cNvSpPr/>
          <p:nvPr/>
        </p:nvSpPr>
        <p:spPr>
          <a:xfrm>
            <a:off x="7242888" y="200233"/>
            <a:ext cx="3801041" cy="646331"/>
          </a:xfrm>
          <a:prstGeom prst="rect">
            <a:avLst/>
          </a:prstGeom>
        </p:spPr>
        <p:txBody>
          <a:bodyPr wrap="none">
            <a:spAutoFit/>
          </a:bodyPr>
          <a:lstStyle/>
          <a:p>
            <a:pPr algn="r" defTabSz="685800"/>
            <a:r>
              <a:rPr lang="en-US" sz="3600" b="1" i="1">
                <a:solidFill>
                  <a:prstClr val="white"/>
                </a:solidFill>
                <a:latin typeface="Arial" panose="020B0604020202020204" pitchFamily="34" charset="0"/>
                <a:cs typeface="Arial" panose="020B0604020202020204" pitchFamily="34" charset="0"/>
              </a:rPr>
              <a:t>Key Committees</a:t>
            </a:r>
          </a:p>
        </p:txBody>
      </p:sp>
      <p:sp>
        <p:nvSpPr>
          <p:cNvPr id="12" name="TextBox 11">
            <a:extLst>
              <a:ext uri="{FF2B5EF4-FFF2-40B4-BE49-F238E27FC236}">
                <a16:creationId xmlns:a16="http://schemas.microsoft.com/office/drawing/2014/main" id="{1A73DE55-FC39-CE7A-5C63-A0C98CD545CE}"/>
              </a:ext>
            </a:extLst>
          </p:cNvPr>
          <p:cNvSpPr txBox="1"/>
          <p:nvPr/>
        </p:nvSpPr>
        <p:spPr>
          <a:xfrm>
            <a:off x="3900487" y="1471613"/>
            <a:ext cx="3529013" cy="507831"/>
          </a:xfrm>
          <a:prstGeom prst="rect">
            <a:avLst/>
          </a:prstGeom>
          <a:noFill/>
        </p:spPr>
        <p:txBody>
          <a:bodyPr wrap="square" rtlCol="0">
            <a:spAutoFit/>
          </a:bodyPr>
          <a:lstStyle/>
          <a:p>
            <a:pPr algn="ctr" defTabSz="685800"/>
            <a:r>
              <a:rPr lang="en-US" sz="2700" b="1" i="1" u="sng" dirty="0">
                <a:solidFill>
                  <a:prstClr val="black"/>
                </a:solidFill>
                <a:latin typeface="Arial" panose="020B0604020202020204" pitchFamily="34" charset="0"/>
                <a:cs typeface="Arial" panose="020B0604020202020204" pitchFamily="34" charset="0"/>
              </a:rPr>
              <a:t>Armed Services</a:t>
            </a:r>
          </a:p>
        </p:txBody>
      </p:sp>
      <p:sp>
        <p:nvSpPr>
          <p:cNvPr id="13" name="TextBox 12">
            <a:extLst>
              <a:ext uri="{FF2B5EF4-FFF2-40B4-BE49-F238E27FC236}">
                <a16:creationId xmlns:a16="http://schemas.microsoft.com/office/drawing/2014/main" id="{95EEBC7C-9C57-0282-3471-B5224BAE79CF}"/>
              </a:ext>
            </a:extLst>
          </p:cNvPr>
          <p:cNvSpPr txBox="1"/>
          <p:nvPr/>
        </p:nvSpPr>
        <p:spPr>
          <a:xfrm>
            <a:off x="10529888" y="1471613"/>
            <a:ext cx="3529013" cy="507831"/>
          </a:xfrm>
          <a:prstGeom prst="rect">
            <a:avLst/>
          </a:prstGeom>
          <a:noFill/>
        </p:spPr>
        <p:txBody>
          <a:bodyPr wrap="square" rtlCol="0">
            <a:spAutoFit/>
          </a:bodyPr>
          <a:lstStyle/>
          <a:p>
            <a:pPr algn="ctr" defTabSz="685800"/>
            <a:r>
              <a:rPr lang="en-US" sz="2700" b="1" u="sng" dirty="0">
                <a:solidFill>
                  <a:prstClr val="black"/>
                </a:solidFill>
                <a:latin typeface="Arial" panose="020B0604020202020204" pitchFamily="34" charset="0"/>
                <a:cs typeface="Arial" panose="020B0604020202020204" pitchFamily="34" charset="0"/>
              </a:rPr>
              <a:t>Appropriations</a:t>
            </a:r>
          </a:p>
        </p:txBody>
      </p:sp>
      <p:sp>
        <p:nvSpPr>
          <p:cNvPr id="14" name="Down Arrow 11">
            <a:extLst>
              <a:ext uri="{FF2B5EF4-FFF2-40B4-BE49-F238E27FC236}">
                <a16:creationId xmlns:a16="http://schemas.microsoft.com/office/drawing/2014/main" id="{854C9EE0-02F6-F17A-FBD7-389DD99DF5F6}"/>
              </a:ext>
            </a:extLst>
          </p:cNvPr>
          <p:cNvSpPr/>
          <p:nvPr/>
        </p:nvSpPr>
        <p:spPr>
          <a:xfrm>
            <a:off x="4961336" y="4393406"/>
            <a:ext cx="828675" cy="1500188"/>
          </a:xfrm>
          <a:prstGeom prst="downArrow">
            <a:avLst/>
          </a:prstGeom>
          <a:solidFill>
            <a:schemeClr val="accent6">
              <a:lumMod val="75000"/>
            </a:schemeClr>
          </a:solid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ln>
                <a:solidFill>
                  <a:srgbClr val="70AD47">
                    <a:lumMod val="50000"/>
                  </a:srgbClr>
                </a:solidFill>
              </a:ln>
              <a:solidFill>
                <a:prstClr val="white"/>
              </a:solidFill>
              <a:effectLst>
                <a:glow rad="228600">
                  <a:srgbClr val="70AD47">
                    <a:satMod val="175000"/>
                    <a:alpha val="40000"/>
                  </a:srgbClr>
                </a:glow>
              </a:effectLst>
              <a:latin typeface="Arial" panose="020B0604020202020204" pitchFamily="34" charset="0"/>
              <a:cs typeface="Arial" panose="020B0604020202020204" pitchFamily="34" charset="0"/>
            </a:endParaRPr>
          </a:p>
        </p:txBody>
      </p:sp>
      <p:sp>
        <p:nvSpPr>
          <p:cNvPr id="15" name="Down Arrow 12">
            <a:extLst>
              <a:ext uri="{FF2B5EF4-FFF2-40B4-BE49-F238E27FC236}">
                <a16:creationId xmlns:a16="http://schemas.microsoft.com/office/drawing/2014/main" id="{CC2A014C-6585-FB8E-75C5-3F81BE6FB621}"/>
              </a:ext>
            </a:extLst>
          </p:cNvPr>
          <p:cNvSpPr/>
          <p:nvPr/>
        </p:nvSpPr>
        <p:spPr>
          <a:xfrm>
            <a:off x="12133658" y="5893594"/>
            <a:ext cx="778670" cy="1357313"/>
          </a:xfrm>
          <a:prstGeom prst="downArrow">
            <a:avLst/>
          </a:prstGeom>
          <a:solidFill>
            <a:srgbClr val="FFC000"/>
          </a:solidFill>
          <a:ln>
            <a:solidFill>
              <a:srgbClr val="FFC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ln>
                <a:solidFill>
                  <a:srgbClr val="70AD47">
                    <a:lumMod val="50000"/>
                  </a:srgbClr>
                </a:solidFill>
              </a:ln>
              <a:solidFill>
                <a:prstClr val="white"/>
              </a:solidFill>
              <a:effectLst>
                <a:glow rad="228600">
                  <a:srgbClr val="70AD47">
                    <a:satMod val="175000"/>
                    <a:alpha val="40000"/>
                  </a:srgbClr>
                </a:glow>
              </a:effectLst>
              <a:latin typeface="Arial" panose="020B0604020202020204" pitchFamily="34" charset="0"/>
              <a:cs typeface="Arial" panose="020B0604020202020204" pitchFamily="34" charset="0"/>
            </a:endParaRPr>
          </a:p>
        </p:txBody>
      </p:sp>
      <p:sp>
        <p:nvSpPr>
          <p:cNvPr id="16" name="Slide Number Placeholder 1">
            <a:extLst>
              <a:ext uri="{FF2B5EF4-FFF2-40B4-BE49-F238E27FC236}">
                <a16:creationId xmlns:a16="http://schemas.microsoft.com/office/drawing/2014/main" id="{68A80C08-2B4A-60B4-2166-9F8BD007C206}"/>
              </a:ext>
            </a:extLst>
          </p:cNvPr>
          <p:cNvSpPr txBox="1">
            <a:spLocks/>
          </p:cNvSpPr>
          <p:nvPr/>
        </p:nvSpPr>
        <p:spPr>
          <a:xfrm>
            <a:off x="12915900" y="9739313"/>
            <a:ext cx="3086100" cy="547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100000"/>
              </a:lnSpc>
              <a:spcBef>
                <a:spcPts val="0"/>
              </a:spcBef>
              <a:buNone/>
              <a:defRPr/>
            </a:pPr>
            <a:fld id="{86CB4B4D-7CA3-9044-876B-883B54F8677D}" type="slidenum">
              <a:rPr lang="en-US" sz="1800">
                <a:solidFill>
                  <a:prstClr val="black">
                    <a:tint val="75000"/>
                  </a:prstClr>
                </a:solidFill>
                <a:latin typeface="Arial" panose="020B0604020202020204" pitchFamily="34" charset="0"/>
                <a:cs typeface="Arial" panose="020B0604020202020204" pitchFamily="34" charset="0"/>
              </a:rPr>
              <a:pPr marL="0" indent="0" algn="r" defTabSz="685800">
                <a:lnSpc>
                  <a:spcPct val="100000"/>
                </a:lnSpc>
                <a:spcBef>
                  <a:spcPts val="0"/>
                </a:spcBef>
                <a:buNone/>
                <a:defRPr/>
              </a:pPr>
              <a:t>31</a:t>
            </a:fld>
            <a:endParaRPr lang="en-US" sz="180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4286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796A95E7-62D5-41B8-A056-02F7553467A5}"/>
              </a:ext>
            </a:extLst>
          </p:cNvPr>
          <p:cNvSpPr txBox="1"/>
          <p:nvPr/>
        </p:nvSpPr>
        <p:spPr>
          <a:xfrm>
            <a:off x="2957513" y="858644"/>
            <a:ext cx="12372975" cy="6001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endParaRPr sz="3000" i="0" kern="0">
              <a:solidFill>
                <a:srgbClr val="FFFFFF"/>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B5FD0DB2-2D4E-4D64-8770-3522BBBFAE0C}"/>
              </a:ext>
            </a:extLst>
          </p:cNvPr>
          <p:cNvSpPr txBox="1"/>
          <p:nvPr/>
        </p:nvSpPr>
        <p:spPr>
          <a:xfrm>
            <a:off x="3139467" y="220470"/>
            <a:ext cx="12372975" cy="1246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r>
              <a:rPr lang="en-US" sz="3600" i="0" kern="0" dirty="0">
                <a:solidFill>
                  <a:srgbClr val="FFFFFF"/>
                </a:solidFill>
                <a:latin typeface="Arial" panose="020B0604020202020204" pitchFamily="34" charset="0"/>
                <a:ea typeface="+mn-ea"/>
                <a:cs typeface="Arial" panose="020B0604020202020204" pitchFamily="34" charset="0"/>
              </a:rPr>
              <a:t>Congressional Objectives &amp; Legislative Proposals</a:t>
            </a:r>
          </a:p>
          <a:p>
            <a:pPr algn="ctr" defTabSz="1371600" hangingPunct="0">
              <a:defRPr/>
            </a:pPr>
            <a:endParaRPr sz="3600" i="0" kern="0" dirty="0">
              <a:solidFill>
                <a:srgbClr val="FFFFFF"/>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24378FF-DA47-23D8-ADF6-3E8D7C7234B7}"/>
              </a:ext>
            </a:extLst>
          </p:cNvPr>
          <p:cNvSpPr>
            <a:spLocks noGrp="1"/>
          </p:cNvSpPr>
          <p:nvPr>
            <p:ph type="sldNum" sz="quarter" idx="2"/>
          </p:nvPr>
        </p:nvSpPr>
        <p:spPr/>
        <p:txBody>
          <a:bodyPr/>
          <a:lstStyle/>
          <a:p>
            <a:pPr defTabSz="685800">
              <a:defRPr/>
            </a:pPr>
            <a:fld id="{86CB4B4D-7CA3-9044-876B-883B54F8677D}" type="slidenum">
              <a:rPr lang="en-US">
                <a:solidFill>
                  <a:prstClr val="black">
                    <a:tint val="75000"/>
                  </a:prstClr>
                </a:solidFill>
                <a:latin typeface="Arial" panose="020B0604020202020204" pitchFamily="34" charset="0"/>
                <a:cs typeface="Arial" panose="020B0604020202020204" pitchFamily="34" charset="0"/>
              </a:rPr>
              <a:pPr defTabSz="685800">
                <a:defRPr/>
              </a:pPr>
              <a:t>32</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1568F4A-C4F1-888D-BB53-42113DD55F50}"/>
              </a:ext>
            </a:extLst>
          </p:cNvPr>
          <p:cNvSpPr txBox="1">
            <a:spLocks/>
          </p:cNvSpPr>
          <p:nvPr/>
        </p:nvSpPr>
        <p:spPr>
          <a:xfrm>
            <a:off x="2860223" y="1678432"/>
            <a:ext cx="12573000" cy="8038727"/>
          </a:xfrm>
          <a:prstGeom prst="rect">
            <a:avLst/>
          </a:prstGeom>
        </p:spPr>
        <p:txBody>
          <a:bodyPr/>
          <a:lstStyle/>
          <a:p>
            <a:pPr defTabSz="685800">
              <a:defRPr/>
            </a:pPr>
            <a:r>
              <a:rPr lang="en-US" sz="2700" b="1" dirty="0">
                <a:solidFill>
                  <a:prstClr val="black"/>
                </a:solidFill>
                <a:latin typeface="Arial" panose="020B0604020202020204" pitchFamily="34" charset="0"/>
                <a:cs typeface="Arial" panose="020B0604020202020204" pitchFamily="34" charset="0"/>
              </a:rPr>
              <a:t>Congressional Objective (CO) </a:t>
            </a:r>
          </a:p>
          <a:p>
            <a:pPr marL="428625" indent="-428625" defTabSz="685800">
              <a:buFont typeface="Arial" panose="020B0604020202020204" pitchFamily="34" charset="0"/>
              <a:buChar char="•"/>
              <a:defRPr/>
            </a:pPr>
            <a:r>
              <a:rPr lang="en-US" sz="2700" dirty="0">
                <a:solidFill>
                  <a:prstClr val="black"/>
                </a:solidFill>
                <a:latin typeface="Arial" panose="020B0604020202020204" pitchFamily="34" charset="0"/>
                <a:ea typeface="Calibri" panose="020F0502020204030204" pitchFamily="34" charset="0"/>
                <a:cs typeface="Arial" panose="020B0604020202020204" pitchFamily="34" charset="0"/>
              </a:rPr>
              <a:t>COs are organizational objectives that enable the CNGB to realize his vision. COs synchronize and prioritize NGB’s efforts relative to the Congress. There is a formal process for NGB Directorates to provide recommendations for CNGB’s consideration and ultimate approval. </a:t>
            </a:r>
            <a:endParaRPr lang="en-US" sz="27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endParaRPr lang="en-US" sz="2700" b="1" dirty="0">
              <a:solidFill>
                <a:prstClr val="black"/>
              </a:solidFill>
              <a:latin typeface="Arial" panose="020B0604020202020204" pitchFamily="34" charset="0"/>
              <a:cs typeface="Arial" panose="020B0604020202020204" pitchFamily="34" charset="0"/>
            </a:endParaRPr>
          </a:p>
          <a:p>
            <a:pPr defTabSz="685800"/>
            <a:r>
              <a:rPr lang="en-US" sz="2700" b="1" dirty="0">
                <a:solidFill>
                  <a:prstClr val="black"/>
                </a:solidFill>
                <a:latin typeface="Arial" panose="020B0604020202020204" pitchFamily="34" charset="0"/>
                <a:cs typeface="Arial" panose="020B0604020202020204" pitchFamily="34" charset="0"/>
              </a:rPr>
              <a:t>Legislative Proposal (LP)</a:t>
            </a:r>
          </a:p>
          <a:p>
            <a:pPr marL="428625" indent="-428625" defTabSz="685800">
              <a:buFont typeface="Arial" panose="020B0604020202020204" pitchFamily="34" charset="0"/>
              <a:buChar char="•"/>
            </a:pPr>
            <a:r>
              <a:rPr lang="en-US" sz="2700" dirty="0">
                <a:solidFill>
                  <a:prstClr val="black"/>
                </a:solidFill>
                <a:latin typeface="Arial" panose="020B0604020202020204" pitchFamily="34" charset="0"/>
                <a:cs typeface="Arial" panose="020B0604020202020204" pitchFamily="34" charset="0"/>
              </a:rPr>
              <a:t>LPs are formal proposals for Congress to consider changing an existing law or provide additional authorities. LPs are ultimately approved by the Administration and are traditionally transmitted to Congress in tranches in coordination with the Presidential Budget release. There is a formal Executive Branch process to submit LPs to Congress for consideration, which requires DoD, OMB, and NSC approval. </a:t>
            </a:r>
          </a:p>
          <a:p>
            <a:pPr defTabSz="685800">
              <a:defRPr/>
            </a:pPr>
            <a:endParaRPr lang="en-US" sz="2700" b="1" dirty="0">
              <a:solidFill>
                <a:prstClr val="black"/>
              </a:solidFill>
              <a:latin typeface="Arial" panose="020B0604020202020204" pitchFamily="34" charset="0"/>
              <a:cs typeface="Arial" panose="020B0604020202020204" pitchFamily="34" charset="0"/>
            </a:endParaRPr>
          </a:p>
          <a:p>
            <a:pPr marL="1114425" lvl="1" indent="-428625" defTabSz="685800">
              <a:buFont typeface="Arial" panose="020B0604020202020204" pitchFamily="34" charset="0"/>
              <a:buChar char="•"/>
              <a:defRPr/>
            </a:pPr>
            <a:endParaRPr lang="en-US" sz="2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463362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D901E-7BBA-C508-DA54-B2FA4389631F}"/>
              </a:ext>
            </a:extLst>
          </p:cNvPr>
          <p:cNvSpPr>
            <a:spLocks noGrp="1"/>
          </p:cNvSpPr>
          <p:nvPr>
            <p:ph type="sldNum" sz="quarter" idx="2"/>
          </p:nvPr>
        </p:nvSpPr>
        <p:spPr/>
        <p:txBody>
          <a:bodyPr/>
          <a:lstStyle/>
          <a:p>
            <a:pPr defTabSz="685800"/>
            <a:fld id="{86CB4B4D-7CA3-9044-876B-883B54F8677D}" type="slidenum">
              <a:rPr lang="en-US">
                <a:solidFill>
                  <a:prstClr val="black">
                    <a:tint val="75000"/>
                  </a:prstClr>
                </a:solidFill>
                <a:latin typeface="Calibri" panose="020F0502020204030204"/>
              </a:rPr>
              <a:pPr defTabSz="685800"/>
              <a:t>33</a:t>
            </a:fld>
            <a:endParaRPr lang="en-US">
              <a:solidFill>
                <a:prstClr val="black">
                  <a:tint val="75000"/>
                </a:prstClr>
              </a:solidFill>
              <a:latin typeface="Calibri" panose="020F0502020204030204"/>
            </a:endParaRPr>
          </a:p>
        </p:txBody>
      </p:sp>
      <p:sp>
        <p:nvSpPr>
          <p:cNvPr id="3" name="Slide Number Placeholder 4">
            <a:extLst>
              <a:ext uri="{FF2B5EF4-FFF2-40B4-BE49-F238E27FC236}">
                <a16:creationId xmlns:a16="http://schemas.microsoft.com/office/drawing/2014/main" id="{6405A070-0357-6FAD-581A-DDA8C1504F3F}"/>
              </a:ext>
            </a:extLst>
          </p:cNvPr>
          <p:cNvSpPr txBox="1">
            <a:spLocks/>
          </p:cNvSpPr>
          <p:nvPr/>
        </p:nvSpPr>
        <p:spPr>
          <a:xfrm>
            <a:off x="11816163" y="9534527"/>
            <a:ext cx="3086100"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fld id="{ACE57817-D856-4983-9F8B-DF3CFAD8B7A8}" type="slidenum">
              <a:rPr lang="en-US" sz="2700">
                <a:solidFill>
                  <a:prstClr val="black"/>
                </a:solidFill>
                <a:latin typeface="Calibri" panose="020F0502020204030204"/>
              </a:rPr>
              <a:pPr algn="ctr" defTabSz="685800"/>
              <a:t>33</a:t>
            </a:fld>
            <a:endParaRPr lang="en-US" sz="2700">
              <a:solidFill>
                <a:prstClr val="black"/>
              </a:solidFill>
              <a:latin typeface="Calibri" panose="020F0502020204030204"/>
            </a:endParaRPr>
          </a:p>
        </p:txBody>
      </p:sp>
      <p:graphicFrame>
        <p:nvGraphicFramePr>
          <p:cNvPr id="6" name="Table 5">
            <a:extLst>
              <a:ext uri="{FF2B5EF4-FFF2-40B4-BE49-F238E27FC236}">
                <a16:creationId xmlns:a16="http://schemas.microsoft.com/office/drawing/2014/main" id="{6B37FE5A-EF37-EAC1-8941-88A4313692F7}"/>
              </a:ext>
            </a:extLst>
          </p:cNvPr>
          <p:cNvGraphicFramePr>
            <a:graphicFrameLocks noGrp="1"/>
          </p:cNvGraphicFramePr>
          <p:nvPr/>
        </p:nvGraphicFramePr>
        <p:xfrm>
          <a:off x="2738641" y="1512531"/>
          <a:ext cx="1510817" cy="8429226"/>
        </p:xfrm>
        <a:graphic>
          <a:graphicData uri="http://schemas.openxmlformats.org/drawingml/2006/table">
            <a:tbl>
              <a:tblPr firstRow="1" bandRow="1">
                <a:tableStyleId>{5C22544A-7EE6-4342-B048-85BDC9FD1C3A}</a:tableStyleId>
              </a:tblPr>
              <a:tblGrid>
                <a:gridCol w="1510817">
                  <a:extLst>
                    <a:ext uri="{9D8B030D-6E8A-4147-A177-3AD203B41FA5}">
                      <a16:colId xmlns:a16="http://schemas.microsoft.com/office/drawing/2014/main" val="20000"/>
                    </a:ext>
                  </a:extLst>
                </a:gridCol>
              </a:tblGrid>
              <a:tr h="8429226">
                <a:tc>
                  <a:txBody>
                    <a:bodyPr/>
                    <a:lstStyle/>
                    <a:p>
                      <a:pPr algn="ctr"/>
                      <a:r>
                        <a:rPr lang="en-US" sz="1400" b="1" i="1" dirty="0">
                          <a:solidFill>
                            <a:schemeClr val="tx1"/>
                          </a:solidFill>
                          <a:latin typeface="+mn-lt"/>
                          <a:cs typeface="Arial" panose="020B0604020202020204" pitchFamily="34" charset="0"/>
                        </a:rPr>
                        <a:t>Year of Execution</a:t>
                      </a:r>
                    </a:p>
                  </a:txBody>
                  <a:tcPr marL="102978" marR="102978" marT="51489" marB="51489">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233756A3-C38E-DBAB-20AB-9FCB6D9C0DD3}"/>
              </a:ext>
            </a:extLst>
          </p:cNvPr>
          <p:cNvGraphicFramePr>
            <a:graphicFrameLocks noGrp="1"/>
          </p:cNvGraphicFramePr>
          <p:nvPr/>
        </p:nvGraphicFramePr>
        <p:xfrm>
          <a:off x="4254143" y="1499817"/>
          <a:ext cx="11225795" cy="8437440"/>
        </p:xfrm>
        <a:graphic>
          <a:graphicData uri="http://schemas.openxmlformats.org/drawingml/2006/table">
            <a:tbl>
              <a:tblPr firstRow="1" bandRow="1">
                <a:tableStyleId>{5C22544A-7EE6-4342-B048-85BDC9FD1C3A}</a:tableStyleId>
              </a:tblPr>
              <a:tblGrid>
                <a:gridCol w="935483">
                  <a:extLst>
                    <a:ext uri="{9D8B030D-6E8A-4147-A177-3AD203B41FA5}">
                      <a16:colId xmlns:a16="http://schemas.microsoft.com/office/drawing/2014/main" val="20000"/>
                    </a:ext>
                  </a:extLst>
                </a:gridCol>
                <a:gridCol w="935483">
                  <a:extLst>
                    <a:ext uri="{9D8B030D-6E8A-4147-A177-3AD203B41FA5}">
                      <a16:colId xmlns:a16="http://schemas.microsoft.com/office/drawing/2014/main" val="20001"/>
                    </a:ext>
                  </a:extLst>
                </a:gridCol>
                <a:gridCol w="935483">
                  <a:extLst>
                    <a:ext uri="{9D8B030D-6E8A-4147-A177-3AD203B41FA5}">
                      <a16:colId xmlns:a16="http://schemas.microsoft.com/office/drawing/2014/main" val="20002"/>
                    </a:ext>
                  </a:extLst>
                </a:gridCol>
                <a:gridCol w="935483">
                  <a:extLst>
                    <a:ext uri="{9D8B030D-6E8A-4147-A177-3AD203B41FA5}">
                      <a16:colId xmlns:a16="http://schemas.microsoft.com/office/drawing/2014/main" val="20003"/>
                    </a:ext>
                  </a:extLst>
                </a:gridCol>
                <a:gridCol w="935483">
                  <a:extLst>
                    <a:ext uri="{9D8B030D-6E8A-4147-A177-3AD203B41FA5}">
                      <a16:colId xmlns:a16="http://schemas.microsoft.com/office/drawing/2014/main" val="20004"/>
                    </a:ext>
                  </a:extLst>
                </a:gridCol>
                <a:gridCol w="889494">
                  <a:extLst>
                    <a:ext uri="{9D8B030D-6E8A-4147-A177-3AD203B41FA5}">
                      <a16:colId xmlns:a16="http://schemas.microsoft.com/office/drawing/2014/main" val="20005"/>
                    </a:ext>
                  </a:extLst>
                </a:gridCol>
                <a:gridCol w="981471">
                  <a:extLst>
                    <a:ext uri="{9D8B030D-6E8A-4147-A177-3AD203B41FA5}">
                      <a16:colId xmlns:a16="http://schemas.microsoft.com/office/drawing/2014/main" val="20006"/>
                    </a:ext>
                  </a:extLst>
                </a:gridCol>
                <a:gridCol w="935483">
                  <a:extLst>
                    <a:ext uri="{9D8B030D-6E8A-4147-A177-3AD203B41FA5}">
                      <a16:colId xmlns:a16="http://schemas.microsoft.com/office/drawing/2014/main" val="20007"/>
                    </a:ext>
                  </a:extLst>
                </a:gridCol>
                <a:gridCol w="950213">
                  <a:extLst>
                    <a:ext uri="{9D8B030D-6E8A-4147-A177-3AD203B41FA5}">
                      <a16:colId xmlns:a16="http://schemas.microsoft.com/office/drawing/2014/main" val="20008"/>
                    </a:ext>
                  </a:extLst>
                </a:gridCol>
                <a:gridCol w="920753">
                  <a:extLst>
                    <a:ext uri="{9D8B030D-6E8A-4147-A177-3AD203B41FA5}">
                      <a16:colId xmlns:a16="http://schemas.microsoft.com/office/drawing/2014/main" val="20009"/>
                    </a:ext>
                  </a:extLst>
                </a:gridCol>
                <a:gridCol w="935483">
                  <a:extLst>
                    <a:ext uri="{9D8B030D-6E8A-4147-A177-3AD203B41FA5}">
                      <a16:colId xmlns:a16="http://schemas.microsoft.com/office/drawing/2014/main" val="20010"/>
                    </a:ext>
                  </a:extLst>
                </a:gridCol>
                <a:gridCol w="935483">
                  <a:extLst>
                    <a:ext uri="{9D8B030D-6E8A-4147-A177-3AD203B41FA5}">
                      <a16:colId xmlns:a16="http://schemas.microsoft.com/office/drawing/2014/main" val="20011"/>
                    </a:ext>
                  </a:extLst>
                </a:gridCol>
              </a:tblGrid>
              <a:tr h="8437440">
                <a:tc>
                  <a:txBody>
                    <a:bodyPr/>
                    <a:lstStyle/>
                    <a:p>
                      <a:pPr algn="ctr"/>
                      <a:r>
                        <a:rPr lang="en-US" sz="1400" b="1" dirty="0">
                          <a:solidFill>
                            <a:schemeClr val="tx1"/>
                          </a:solidFill>
                          <a:latin typeface="Arial" panose="020B0604020202020204" pitchFamily="34" charset="0"/>
                          <a:cs typeface="Arial" panose="020B0604020202020204" pitchFamily="34" charset="0"/>
                        </a:rPr>
                        <a:t>Jan</a:t>
                      </a:r>
                    </a:p>
                  </a:txBody>
                  <a:tcPr marL="102978" marR="102978" marT="51489" marB="51489">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Feb</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a:solidFill>
                            <a:schemeClr val="tx1"/>
                          </a:solidFill>
                          <a:latin typeface="Arial" panose="020B0604020202020204" pitchFamily="34" charset="0"/>
                          <a:cs typeface="Arial" panose="020B0604020202020204" pitchFamily="34" charset="0"/>
                        </a:rPr>
                        <a:t>Mar</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a:solidFill>
                            <a:schemeClr val="tx1"/>
                          </a:solidFill>
                          <a:latin typeface="Arial" panose="020B0604020202020204" pitchFamily="34" charset="0"/>
                          <a:cs typeface="Arial" panose="020B0604020202020204" pitchFamily="34" charset="0"/>
                        </a:rPr>
                        <a:t>Apr</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a:solidFill>
                            <a:schemeClr val="tx1"/>
                          </a:solidFill>
                          <a:latin typeface="Arial" panose="020B0604020202020204" pitchFamily="34" charset="0"/>
                          <a:cs typeface="Arial" panose="020B0604020202020204" pitchFamily="34" charset="0"/>
                        </a:rPr>
                        <a:t>May</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Jun</a:t>
                      </a:r>
                      <a:endParaRPr lang="en-US" sz="1800">
                        <a:solidFill>
                          <a:schemeClr val="tx1"/>
                        </a:solidFill>
                        <a:latin typeface="Arial" panose="020B0604020202020204" pitchFamily="34" charset="0"/>
                        <a:cs typeface="Arial" panose="020B0604020202020204" pitchFamily="34" charset="0"/>
                      </a:endParaRP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a:solidFill>
                            <a:schemeClr val="tx1"/>
                          </a:solidFill>
                          <a:latin typeface="Arial" panose="020B0604020202020204" pitchFamily="34" charset="0"/>
                          <a:cs typeface="Arial" panose="020B0604020202020204" pitchFamily="34" charset="0"/>
                        </a:rPr>
                        <a:t>Jul</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Aug</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Sep</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Oct </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a:solidFill>
                            <a:schemeClr val="tx1"/>
                          </a:solidFill>
                          <a:latin typeface="Arial" panose="020B0604020202020204" pitchFamily="34" charset="0"/>
                          <a:cs typeface="Arial" panose="020B0604020202020204" pitchFamily="34" charset="0"/>
                        </a:rPr>
                        <a:t>Nov</a:t>
                      </a:r>
                    </a:p>
                  </a:txBody>
                  <a:tcPr marL="102978" marR="102978" marT="51489" marB="51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Dec</a:t>
                      </a:r>
                    </a:p>
                  </a:txBody>
                  <a:tcPr marL="102978" marR="102978" marT="51489" marB="51489">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Rectangle 80">
            <a:extLst>
              <a:ext uri="{FF2B5EF4-FFF2-40B4-BE49-F238E27FC236}">
                <a16:creationId xmlns:a16="http://schemas.microsoft.com/office/drawing/2014/main" id="{BA255175-C81C-F580-55F3-CBA48C1C04AD}"/>
              </a:ext>
            </a:extLst>
          </p:cNvPr>
          <p:cNvSpPr>
            <a:spLocks noChangeArrowheads="1"/>
          </p:cNvSpPr>
          <p:nvPr/>
        </p:nvSpPr>
        <p:spPr bwMode="auto">
          <a:xfrm>
            <a:off x="5633803" y="3717944"/>
            <a:ext cx="1427429" cy="259523"/>
          </a:xfrm>
          <a:prstGeom prst="rect">
            <a:avLst/>
          </a:prstGeom>
          <a:solidFill>
            <a:schemeClr val="tx2">
              <a:lumMod val="60000"/>
              <a:lumOff val="40000"/>
            </a:schemeClr>
          </a:solidFill>
          <a:ln w="9525" algn="ctr">
            <a:solidFill>
              <a:schemeClr val="tx1"/>
            </a:solidFill>
            <a:miter lim="800000"/>
            <a:headEnd/>
            <a:tailEnd/>
          </a:ln>
        </p:spPr>
        <p:txBody>
          <a:bodyPr wrap="none" anchor="ctr"/>
          <a:lstStyle/>
          <a:p>
            <a:pPr algn="ctr" defTabSz="685800"/>
            <a:r>
              <a:rPr lang="en-US" sz="1127">
                <a:solidFill>
                  <a:prstClr val="white"/>
                </a:solidFill>
                <a:latin typeface="Arial" panose="020B0604020202020204" pitchFamily="34" charset="0"/>
                <a:cs typeface="Arial" panose="020B0604020202020204" pitchFamily="34" charset="0"/>
              </a:rPr>
              <a:t>Budget Rollout Briefs</a:t>
            </a:r>
          </a:p>
        </p:txBody>
      </p:sp>
      <p:sp>
        <p:nvSpPr>
          <p:cNvPr id="9" name="Rectangle 78">
            <a:extLst>
              <a:ext uri="{FF2B5EF4-FFF2-40B4-BE49-F238E27FC236}">
                <a16:creationId xmlns:a16="http://schemas.microsoft.com/office/drawing/2014/main" id="{5C678017-5489-69FF-E8AF-F40C25752C48}"/>
              </a:ext>
            </a:extLst>
          </p:cNvPr>
          <p:cNvSpPr>
            <a:spLocks noChangeArrowheads="1"/>
          </p:cNvSpPr>
          <p:nvPr/>
        </p:nvSpPr>
        <p:spPr bwMode="auto">
          <a:xfrm>
            <a:off x="8685461" y="3720170"/>
            <a:ext cx="3294609" cy="238841"/>
          </a:xfrm>
          <a:prstGeom prst="rect">
            <a:avLst/>
          </a:prstGeom>
          <a:solidFill>
            <a:schemeClr val="tx2">
              <a:lumMod val="60000"/>
              <a:lumOff val="40000"/>
            </a:schemeClr>
          </a:solidFill>
          <a:ln w="9525" algn="ctr">
            <a:solidFill>
              <a:schemeClr val="tx1"/>
            </a:solidFill>
            <a:miter lim="800000"/>
            <a:headEnd/>
            <a:tailEnd/>
          </a:ln>
        </p:spPr>
        <p:txBody>
          <a:bodyPr wrap="none" anchor="ctr"/>
          <a:lstStyle/>
          <a:p>
            <a:pPr algn="ctr" defTabSz="685800"/>
            <a:r>
              <a:rPr lang="en-US" sz="1127">
                <a:solidFill>
                  <a:prstClr val="white"/>
                </a:solidFill>
                <a:latin typeface="Arial" panose="020B0604020202020204" pitchFamily="34" charset="0"/>
                <a:cs typeface="Arial" panose="020B0604020202020204" pitchFamily="34" charset="0"/>
              </a:rPr>
              <a:t>Appeal of Committee Marks (SAP/Heartburn)</a:t>
            </a:r>
          </a:p>
        </p:txBody>
      </p:sp>
      <p:sp>
        <p:nvSpPr>
          <p:cNvPr id="10" name="Rectangle 67">
            <a:extLst>
              <a:ext uri="{FF2B5EF4-FFF2-40B4-BE49-F238E27FC236}">
                <a16:creationId xmlns:a16="http://schemas.microsoft.com/office/drawing/2014/main" id="{DD8FDA32-6AD1-E6C2-B32C-93BD93AAE1A3}"/>
              </a:ext>
            </a:extLst>
          </p:cNvPr>
          <p:cNvSpPr>
            <a:spLocks noChangeArrowheads="1"/>
          </p:cNvSpPr>
          <p:nvPr/>
        </p:nvSpPr>
        <p:spPr bwMode="auto">
          <a:xfrm>
            <a:off x="9282989" y="1978933"/>
            <a:ext cx="844833" cy="280835"/>
          </a:xfrm>
          <a:prstGeom prst="rect">
            <a:avLst/>
          </a:prstGeom>
          <a:solidFill>
            <a:schemeClr val="bg1">
              <a:lumMod val="85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Floor</a:t>
            </a:r>
          </a:p>
        </p:txBody>
      </p:sp>
      <p:sp>
        <p:nvSpPr>
          <p:cNvPr id="11" name="Rectangle 41">
            <a:extLst>
              <a:ext uri="{FF2B5EF4-FFF2-40B4-BE49-F238E27FC236}">
                <a16:creationId xmlns:a16="http://schemas.microsoft.com/office/drawing/2014/main" id="{EE1A0F16-C8F9-269F-7C72-50B32B407091}"/>
              </a:ext>
            </a:extLst>
          </p:cNvPr>
          <p:cNvSpPr>
            <a:spLocks noChangeArrowheads="1"/>
          </p:cNvSpPr>
          <p:nvPr/>
        </p:nvSpPr>
        <p:spPr bwMode="auto">
          <a:xfrm>
            <a:off x="5464293" y="1970835"/>
            <a:ext cx="2261364" cy="289659"/>
          </a:xfrm>
          <a:prstGeom prst="rect">
            <a:avLst/>
          </a:prstGeom>
          <a:solidFill>
            <a:schemeClr val="bg1"/>
          </a:solidFill>
          <a:ln w="12700">
            <a:solidFill>
              <a:schemeClr val="tx1"/>
            </a:solidFill>
            <a:miter lim="800000"/>
            <a:headEnd/>
            <a:tailEnd/>
          </a:ln>
        </p:spPr>
        <p:txBody>
          <a:bodyPr lIns="0" tIns="30393" rIns="0"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HASC Hearings</a:t>
            </a:r>
          </a:p>
        </p:txBody>
      </p:sp>
      <p:sp>
        <p:nvSpPr>
          <p:cNvPr id="12" name="Rectangle 44">
            <a:extLst>
              <a:ext uri="{FF2B5EF4-FFF2-40B4-BE49-F238E27FC236}">
                <a16:creationId xmlns:a16="http://schemas.microsoft.com/office/drawing/2014/main" id="{32F20680-587D-2AF9-F0EA-1A70E5BB7AF5}"/>
              </a:ext>
            </a:extLst>
          </p:cNvPr>
          <p:cNvSpPr>
            <a:spLocks noChangeArrowheads="1"/>
          </p:cNvSpPr>
          <p:nvPr/>
        </p:nvSpPr>
        <p:spPr bwMode="auto">
          <a:xfrm>
            <a:off x="5693922" y="2396323"/>
            <a:ext cx="2661045" cy="283376"/>
          </a:xfrm>
          <a:prstGeom prst="rect">
            <a:avLst/>
          </a:prstGeom>
          <a:solidFill>
            <a:schemeClr val="tx2">
              <a:lumMod val="20000"/>
              <a:lumOff val="80000"/>
            </a:schemeClr>
          </a:solidFill>
          <a:ln w="12700">
            <a:solidFill>
              <a:schemeClr val="tx1"/>
            </a:solidFill>
            <a:miter lim="800000"/>
            <a:headEnd/>
            <a:tailEnd/>
          </a:ln>
        </p:spPr>
        <p:txBody>
          <a:bodyPr lIns="0" tIns="30393" rIns="0"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SASC Hearings</a:t>
            </a:r>
          </a:p>
        </p:txBody>
      </p:sp>
      <p:sp>
        <p:nvSpPr>
          <p:cNvPr id="13" name="Rectangle 53">
            <a:extLst>
              <a:ext uri="{FF2B5EF4-FFF2-40B4-BE49-F238E27FC236}">
                <a16:creationId xmlns:a16="http://schemas.microsoft.com/office/drawing/2014/main" id="{632F1F11-F4C5-9CF3-3DD7-D5253CDC4408}"/>
              </a:ext>
            </a:extLst>
          </p:cNvPr>
          <p:cNvSpPr>
            <a:spLocks noChangeArrowheads="1"/>
          </p:cNvSpPr>
          <p:nvPr/>
        </p:nvSpPr>
        <p:spPr bwMode="auto">
          <a:xfrm>
            <a:off x="5824867" y="2965020"/>
            <a:ext cx="2660243" cy="283452"/>
          </a:xfrm>
          <a:prstGeom prst="rect">
            <a:avLst/>
          </a:prstGeom>
          <a:solidFill>
            <a:schemeClr val="accent1">
              <a:lumMod val="40000"/>
              <a:lumOff val="60000"/>
            </a:schemeClr>
          </a:solidFill>
          <a:ln w="12700">
            <a:solidFill>
              <a:schemeClr val="tx1"/>
            </a:solidFill>
            <a:miter lim="800000"/>
            <a:headEnd/>
            <a:tailEnd/>
          </a:ln>
        </p:spPr>
        <p:txBody>
          <a:bodyPr lIns="0" tIns="30393" rIns="0"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HAC Hearings</a:t>
            </a:r>
          </a:p>
        </p:txBody>
      </p:sp>
      <p:sp>
        <p:nvSpPr>
          <p:cNvPr id="14" name="Rectangle 54">
            <a:extLst>
              <a:ext uri="{FF2B5EF4-FFF2-40B4-BE49-F238E27FC236}">
                <a16:creationId xmlns:a16="http://schemas.microsoft.com/office/drawing/2014/main" id="{9CFFB010-2A0A-ECED-2A66-E0C6B813CD94}"/>
              </a:ext>
            </a:extLst>
          </p:cNvPr>
          <p:cNvSpPr>
            <a:spLocks noChangeArrowheads="1"/>
          </p:cNvSpPr>
          <p:nvPr/>
        </p:nvSpPr>
        <p:spPr bwMode="auto">
          <a:xfrm>
            <a:off x="5989343" y="3353656"/>
            <a:ext cx="3067865" cy="259331"/>
          </a:xfrm>
          <a:prstGeom prst="rect">
            <a:avLst/>
          </a:prstGeom>
          <a:solidFill>
            <a:schemeClr val="bg1">
              <a:lumMod val="75000"/>
            </a:schemeClr>
          </a:solidFill>
          <a:ln w="12700">
            <a:solidFill>
              <a:schemeClr val="tx1"/>
            </a:solidFill>
            <a:miter lim="800000"/>
            <a:headEnd/>
            <a:tailEnd/>
          </a:ln>
        </p:spPr>
        <p:txBody>
          <a:bodyPr lIns="0" tIns="30393" rIns="0"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SAC Hearings</a:t>
            </a:r>
          </a:p>
        </p:txBody>
      </p:sp>
      <p:sp>
        <p:nvSpPr>
          <p:cNvPr id="15" name="Rectangle 60">
            <a:extLst>
              <a:ext uri="{FF2B5EF4-FFF2-40B4-BE49-F238E27FC236}">
                <a16:creationId xmlns:a16="http://schemas.microsoft.com/office/drawing/2014/main" id="{617CEF27-C9A8-837B-7A25-FF49A2B3539B}"/>
              </a:ext>
            </a:extLst>
          </p:cNvPr>
          <p:cNvSpPr>
            <a:spLocks noChangeArrowheads="1"/>
          </p:cNvSpPr>
          <p:nvPr/>
        </p:nvSpPr>
        <p:spPr bwMode="auto">
          <a:xfrm>
            <a:off x="7815201" y="1978931"/>
            <a:ext cx="1334892" cy="281562"/>
          </a:xfrm>
          <a:prstGeom prst="rect">
            <a:avLst/>
          </a:prstGeom>
          <a:solidFill>
            <a:schemeClr val="bg1">
              <a:lumMod val="95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 HASC Markup</a:t>
            </a:r>
          </a:p>
        </p:txBody>
      </p:sp>
      <p:sp>
        <p:nvSpPr>
          <p:cNvPr id="16" name="Rectangle 60">
            <a:extLst>
              <a:ext uri="{FF2B5EF4-FFF2-40B4-BE49-F238E27FC236}">
                <a16:creationId xmlns:a16="http://schemas.microsoft.com/office/drawing/2014/main" id="{A465AC8F-1C17-4362-9075-FBC1C5C033EB}"/>
              </a:ext>
            </a:extLst>
          </p:cNvPr>
          <p:cNvSpPr>
            <a:spLocks noChangeArrowheads="1"/>
          </p:cNvSpPr>
          <p:nvPr/>
        </p:nvSpPr>
        <p:spPr bwMode="auto">
          <a:xfrm>
            <a:off x="8447388" y="2391104"/>
            <a:ext cx="1448811" cy="268385"/>
          </a:xfrm>
          <a:prstGeom prst="rect">
            <a:avLst/>
          </a:prstGeom>
          <a:solidFill>
            <a:schemeClr val="tx2">
              <a:lumMod val="40000"/>
              <a:lumOff val="60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 SASC Markup</a:t>
            </a:r>
          </a:p>
        </p:txBody>
      </p:sp>
      <p:sp>
        <p:nvSpPr>
          <p:cNvPr id="17" name="Rectangle 60">
            <a:extLst>
              <a:ext uri="{FF2B5EF4-FFF2-40B4-BE49-F238E27FC236}">
                <a16:creationId xmlns:a16="http://schemas.microsoft.com/office/drawing/2014/main" id="{79F55ACA-3833-4CFC-3D18-01B5F6F913D1}"/>
              </a:ext>
            </a:extLst>
          </p:cNvPr>
          <p:cNvSpPr>
            <a:spLocks noChangeArrowheads="1"/>
          </p:cNvSpPr>
          <p:nvPr/>
        </p:nvSpPr>
        <p:spPr bwMode="auto">
          <a:xfrm>
            <a:off x="8596899" y="2980253"/>
            <a:ext cx="1448811" cy="268385"/>
          </a:xfrm>
          <a:prstGeom prst="rect">
            <a:avLst/>
          </a:prstGeom>
          <a:solidFill>
            <a:schemeClr val="accent1">
              <a:lumMod val="60000"/>
              <a:lumOff val="40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 HAC Markup</a:t>
            </a:r>
          </a:p>
        </p:txBody>
      </p:sp>
      <p:sp>
        <p:nvSpPr>
          <p:cNvPr id="18" name="Rectangle 60">
            <a:extLst>
              <a:ext uri="{FF2B5EF4-FFF2-40B4-BE49-F238E27FC236}">
                <a16:creationId xmlns:a16="http://schemas.microsoft.com/office/drawing/2014/main" id="{E14BE246-8E88-3647-B8BE-AECD9E696E4A}"/>
              </a:ext>
            </a:extLst>
          </p:cNvPr>
          <p:cNvSpPr>
            <a:spLocks noChangeArrowheads="1"/>
          </p:cNvSpPr>
          <p:nvPr/>
        </p:nvSpPr>
        <p:spPr bwMode="auto">
          <a:xfrm>
            <a:off x="9117594" y="3365268"/>
            <a:ext cx="1448811" cy="244950"/>
          </a:xfrm>
          <a:prstGeom prst="rect">
            <a:avLst/>
          </a:prstGeom>
          <a:solidFill>
            <a:schemeClr val="bg1">
              <a:lumMod val="75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 SAC Markup</a:t>
            </a:r>
          </a:p>
        </p:txBody>
      </p:sp>
      <p:sp>
        <p:nvSpPr>
          <p:cNvPr id="19" name="Rectangle 67">
            <a:extLst>
              <a:ext uri="{FF2B5EF4-FFF2-40B4-BE49-F238E27FC236}">
                <a16:creationId xmlns:a16="http://schemas.microsoft.com/office/drawing/2014/main" id="{EFE1A08A-8A17-BC10-B608-2B8585FB5595}"/>
              </a:ext>
            </a:extLst>
          </p:cNvPr>
          <p:cNvSpPr>
            <a:spLocks noChangeArrowheads="1"/>
          </p:cNvSpPr>
          <p:nvPr/>
        </p:nvSpPr>
        <p:spPr bwMode="auto">
          <a:xfrm>
            <a:off x="9962549" y="2391104"/>
            <a:ext cx="467514" cy="268385"/>
          </a:xfrm>
          <a:prstGeom prst="rect">
            <a:avLst/>
          </a:prstGeom>
          <a:solidFill>
            <a:schemeClr val="bg2">
              <a:lumMod val="50000"/>
            </a:schemeClr>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20" name="Rectangle 67">
            <a:extLst>
              <a:ext uri="{FF2B5EF4-FFF2-40B4-BE49-F238E27FC236}">
                <a16:creationId xmlns:a16="http://schemas.microsoft.com/office/drawing/2014/main" id="{0787A239-044A-9847-9D18-6B702EE6426E}"/>
              </a:ext>
            </a:extLst>
          </p:cNvPr>
          <p:cNvSpPr>
            <a:spLocks noChangeArrowheads="1"/>
          </p:cNvSpPr>
          <p:nvPr/>
        </p:nvSpPr>
        <p:spPr bwMode="auto">
          <a:xfrm>
            <a:off x="10619777" y="3347732"/>
            <a:ext cx="456084" cy="258026"/>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21" name="Rectangle 67">
            <a:extLst>
              <a:ext uri="{FF2B5EF4-FFF2-40B4-BE49-F238E27FC236}">
                <a16:creationId xmlns:a16="http://schemas.microsoft.com/office/drawing/2014/main" id="{17EAF5D0-8E8E-42B5-8803-512707F2C717}"/>
              </a:ext>
            </a:extLst>
          </p:cNvPr>
          <p:cNvSpPr>
            <a:spLocks noChangeArrowheads="1"/>
          </p:cNvSpPr>
          <p:nvPr/>
        </p:nvSpPr>
        <p:spPr bwMode="auto">
          <a:xfrm>
            <a:off x="11432787" y="2341037"/>
            <a:ext cx="456084" cy="268220"/>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22" name="Rectangle 67">
            <a:extLst>
              <a:ext uri="{FF2B5EF4-FFF2-40B4-BE49-F238E27FC236}">
                <a16:creationId xmlns:a16="http://schemas.microsoft.com/office/drawing/2014/main" id="{84474542-2C7E-6270-A3A9-80B96DE3814F}"/>
              </a:ext>
            </a:extLst>
          </p:cNvPr>
          <p:cNvSpPr>
            <a:spLocks noChangeArrowheads="1"/>
          </p:cNvSpPr>
          <p:nvPr/>
        </p:nvSpPr>
        <p:spPr bwMode="auto">
          <a:xfrm>
            <a:off x="11432787" y="2020211"/>
            <a:ext cx="456084" cy="268220"/>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23" name="AutoShape 48">
            <a:extLst>
              <a:ext uri="{FF2B5EF4-FFF2-40B4-BE49-F238E27FC236}">
                <a16:creationId xmlns:a16="http://schemas.microsoft.com/office/drawing/2014/main" id="{5C5D82A4-2E08-7F9B-2D0D-49635D2A3AEB}"/>
              </a:ext>
            </a:extLst>
          </p:cNvPr>
          <p:cNvSpPr>
            <a:spLocks noChangeArrowheads="1"/>
          </p:cNvSpPr>
          <p:nvPr/>
        </p:nvSpPr>
        <p:spPr bwMode="auto">
          <a:xfrm>
            <a:off x="11957570" y="2045359"/>
            <a:ext cx="594647" cy="501377"/>
          </a:xfrm>
          <a:prstGeom prst="flowChartPreparation">
            <a:avLst/>
          </a:prstGeom>
          <a:solidFill>
            <a:schemeClr val="accent6">
              <a:lumMod val="40000"/>
              <a:lumOff val="60000"/>
            </a:schemeClr>
          </a:solidFill>
          <a:ln w="9525">
            <a:solidFill>
              <a:schemeClr val="tx1"/>
            </a:solidFill>
            <a:miter lim="800000"/>
            <a:headEnd/>
            <a:tailEnd/>
          </a:ln>
        </p:spPr>
        <p:txBody>
          <a:bodyPr wrap="none" anchor="ctr"/>
          <a:lstStyle/>
          <a:p>
            <a:pPr algn="ctr" defTabSz="685800" eaLnBrk="0" hangingPunct="0"/>
            <a:r>
              <a:rPr lang="en-US" sz="1127">
                <a:solidFill>
                  <a:prstClr val="black"/>
                </a:solidFill>
                <a:latin typeface="Arial" panose="020B0604020202020204" pitchFamily="34" charset="0"/>
                <a:cs typeface="Arial" panose="020B0604020202020204" pitchFamily="34" charset="0"/>
              </a:rPr>
              <a:t>POTUS</a:t>
            </a:r>
          </a:p>
          <a:p>
            <a:pPr algn="ctr" defTabSz="685800" eaLnBrk="0" hangingPunct="0"/>
            <a:r>
              <a:rPr lang="en-US" sz="1127">
                <a:solidFill>
                  <a:prstClr val="black"/>
                </a:solidFill>
                <a:latin typeface="Arial" panose="020B0604020202020204" pitchFamily="34" charset="0"/>
                <a:cs typeface="Arial" panose="020B0604020202020204" pitchFamily="34" charset="0"/>
              </a:rPr>
              <a:t>Signs</a:t>
            </a:r>
          </a:p>
        </p:txBody>
      </p:sp>
      <p:sp>
        <p:nvSpPr>
          <p:cNvPr id="24" name="AutoShape 48">
            <a:extLst>
              <a:ext uri="{FF2B5EF4-FFF2-40B4-BE49-F238E27FC236}">
                <a16:creationId xmlns:a16="http://schemas.microsoft.com/office/drawing/2014/main" id="{6D52F083-D55D-DB45-E022-0129A89AD602}"/>
              </a:ext>
            </a:extLst>
          </p:cNvPr>
          <p:cNvSpPr>
            <a:spLocks noChangeArrowheads="1"/>
          </p:cNvSpPr>
          <p:nvPr/>
        </p:nvSpPr>
        <p:spPr bwMode="auto">
          <a:xfrm>
            <a:off x="4674923" y="2800505"/>
            <a:ext cx="497423" cy="415712"/>
          </a:xfrm>
          <a:prstGeom prst="flowChartPreparation">
            <a:avLst/>
          </a:prstGeom>
          <a:solidFill>
            <a:schemeClr val="accent6">
              <a:lumMod val="40000"/>
              <a:lumOff val="60000"/>
            </a:schemeClr>
          </a:solidFill>
          <a:ln w="9525">
            <a:solidFill>
              <a:schemeClr val="tx1"/>
            </a:solidFill>
            <a:miter lim="800000"/>
            <a:headEnd/>
            <a:tailEnd/>
          </a:ln>
        </p:spPr>
        <p:txBody>
          <a:bodyPr wrap="none" anchor="ctr"/>
          <a:lstStyle/>
          <a:p>
            <a:pPr algn="ctr" defTabSz="685800" eaLnBrk="0" hangingPunct="0"/>
            <a:r>
              <a:rPr lang="en-US" sz="1127">
                <a:solidFill>
                  <a:prstClr val="black"/>
                </a:solidFill>
                <a:latin typeface="Arial" panose="020B0604020202020204" pitchFamily="34" charset="0"/>
                <a:cs typeface="Arial" panose="020B0604020202020204" pitchFamily="34" charset="0"/>
              </a:rPr>
              <a:t>SOTU</a:t>
            </a:r>
          </a:p>
        </p:txBody>
      </p:sp>
      <p:sp>
        <p:nvSpPr>
          <p:cNvPr id="25" name="Rectangle 46">
            <a:extLst>
              <a:ext uri="{FF2B5EF4-FFF2-40B4-BE49-F238E27FC236}">
                <a16:creationId xmlns:a16="http://schemas.microsoft.com/office/drawing/2014/main" id="{8B7DB28F-DD87-BE8B-49C1-F2179C985E2C}"/>
              </a:ext>
            </a:extLst>
          </p:cNvPr>
          <p:cNvSpPr>
            <a:spLocks noChangeArrowheads="1"/>
          </p:cNvSpPr>
          <p:nvPr/>
        </p:nvSpPr>
        <p:spPr bwMode="auto">
          <a:xfrm>
            <a:off x="10511366" y="2009759"/>
            <a:ext cx="806987" cy="581631"/>
          </a:xfrm>
          <a:prstGeom prst="rect">
            <a:avLst/>
          </a:prstGeom>
          <a:gradFill flip="none" rotWithShape="1">
            <a:gsLst>
              <a:gs pos="55000">
                <a:schemeClr val="accent1">
                  <a:lumMod val="60000"/>
                  <a:lumOff val="40000"/>
                </a:schemeClr>
              </a:gs>
              <a:gs pos="0">
                <a:schemeClr val="bg1">
                  <a:lumMod val="65000"/>
                </a:schemeClr>
              </a:gs>
              <a:gs pos="100000">
                <a:schemeClr val="accent1">
                  <a:lumMod val="60000"/>
                  <a:lumOff val="40000"/>
                </a:schemeClr>
              </a:gs>
            </a:gsLst>
            <a:lin ang="10800000" scaled="1"/>
            <a:tileRect/>
          </a:gra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Conference Committee </a:t>
            </a:r>
          </a:p>
        </p:txBody>
      </p:sp>
      <p:sp>
        <p:nvSpPr>
          <p:cNvPr id="26" name="TextBox 25">
            <a:extLst>
              <a:ext uri="{FF2B5EF4-FFF2-40B4-BE49-F238E27FC236}">
                <a16:creationId xmlns:a16="http://schemas.microsoft.com/office/drawing/2014/main" id="{A8C777D4-5F43-3DFD-3551-C398FC5F90F1}"/>
              </a:ext>
            </a:extLst>
          </p:cNvPr>
          <p:cNvSpPr txBox="1"/>
          <p:nvPr/>
        </p:nvSpPr>
        <p:spPr>
          <a:xfrm>
            <a:off x="2757440" y="2999063"/>
            <a:ext cx="1435781" cy="265778"/>
          </a:xfrm>
          <a:prstGeom prst="rect">
            <a:avLst/>
          </a:prstGeom>
          <a:noFill/>
        </p:spPr>
        <p:txBody>
          <a:bodyPr wrap="square" rtlCol="0">
            <a:spAutoFit/>
          </a:bodyPr>
          <a:lstStyle/>
          <a:p>
            <a:pPr algn="ctr" defTabSz="685800"/>
            <a:r>
              <a:rPr lang="en-US" sz="1127" b="1">
                <a:solidFill>
                  <a:prstClr val="black"/>
                </a:solidFill>
                <a:latin typeface="Arial" panose="020B0604020202020204" pitchFamily="34" charset="0"/>
                <a:cs typeface="Arial" panose="020B0604020202020204" pitchFamily="34" charset="0"/>
              </a:rPr>
              <a:t>Congress</a:t>
            </a:r>
          </a:p>
        </p:txBody>
      </p:sp>
      <p:cxnSp>
        <p:nvCxnSpPr>
          <p:cNvPr id="27" name="Straight Connector 26">
            <a:extLst>
              <a:ext uri="{FF2B5EF4-FFF2-40B4-BE49-F238E27FC236}">
                <a16:creationId xmlns:a16="http://schemas.microsoft.com/office/drawing/2014/main" id="{803AE234-8559-940D-053F-C1454516A756}"/>
              </a:ext>
            </a:extLst>
          </p:cNvPr>
          <p:cNvCxnSpPr/>
          <p:nvPr/>
        </p:nvCxnSpPr>
        <p:spPr>
          <a:xfrm>
            <a:off x="2721135" y="1487105"/>
            <a:ext cx="12712326" cy="127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AutoShape 48">
            <a:extLst>
              <a:ext uri="{FF2B5EF4-FFF2-40B4-BE49-F238E27FC236}">
                <a16:creationId xmlns:a16="http://schemas.microsoft.com/office/drawing/2014/main" id="{FDD7C256-5F4B-B7A1-0F32-3D8503A70833}"/>
              </a:ext>
            </a:extLst>
          </p:cNvPr>
          <p:cNvSpPr>
            <a:spLocks noChangeArrowheads="1"/>
          </p:cNvSpPr>
          <p:nvPr/>
        </p:nvSpPr>
        <p:spPr bwMode="auto">
          <a:xfrm>
            <a:off x="5199424" y="2820029"/>
            <a:ext cx="497423" cy="415712"/>
          </a:xfrm>
          <a:prstGeom prst="flowChartPreparation">
            <a:avLst/>
          </a:prstGeom>
          <a:solidFill>
            <a:schemeClr val="accent6">
              <a:lumMod val="40000"/>
              <a:lumOff val="60000"/>
            </a:schemeClr>
          </a:solidFill>
          <a:ln w="9525">
            <a:solidFill>
              <a:schemeClr val="tx1"/>
            </a:solidFill>
            <a:miter lim="800000"/>
            <a:headEnd/>
            <a:tailEnd/>
          </a:ln>
        </p:spPr>
        <p:txBody>
          <a:bodyPr wrap="none" anchor="ctr"/>
          <a:lstStyle/>
          <a:p>
            <a:pPr algn="ctr" defTabSz="685800" eaLnBrk="0" hangingPunct="0"/>
            <a:r>
              <a:rPr lang="en-US" sz="1127">
                <a:solidFill>
                  <a:prstClr val="black"/>
                </a:solidFill>
                <a:latin typeface="Arial" panose="020B0604020202020204" pitchFamily="34" charset="0"/>
                <a:cs typeface="Arial" panose="020B0604020202020204" pitchFamily="34" charset="0"/>
              </a:rPr>
              <a:t>Pres</a:t>
            </a:r>
          </a:p>
          <a:p>
            <a:pPr algn="ctr" defTabSz="685800" eaLnBrk="0" hangingPunct="0"/>
            <a:r>
              <a:rPr lang="en-US" sz="1127">
                <a:solidFill>
                  <a:prstClr val="black"/>
                </a:solidFill>
                <a:latin typeface="Arial" panose="020B0604020202020204" pitchFamily="34" charset="0"/>
                <a:cs typeface="Arial" panose="020B0604020202020204" pitchFamily="34" charset="0"/>
              </a:rPr>
              <a:t>Bud</a:t>
            </a:r>
          </a:p>
        </p:txBody>
      </p:sp>
      <p:sp>
        <p:nvSpPr>
          <p:cNvPr id="29" name="Rectangle 67">
            <a:extLst>
              <a:ext uri="{FF2B5EF4-FFF2-40B4-BE49-F238E27FC236}">
                <a16:creationId xmlns:a16="http://schemas.microsoft.com/office/drawing/2014/main" id="{5F02CDBE-2382-AEF2-FBD5-12A86EA697B2}"/>
              </a:ext>
            </a:extLst>
          </p:cNvPr>
          <p:cNvSpPr>
            <a:spLocks noChangeArrowheads="1"/>
          </p:cNvSpPr>
          <p:nvPr/>
        </p:nvSpPr>
        <p:spPr bwMode="auto">
          <a:xfrm>
            <a:off x="10125920" y="2972575"/>
            <a:ext cx="844833" cy="280835"/>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cxnSp>
        <p:nvCxnSpPr>
          <p:cNvPr id="30" name="Straight Connector 29">
            <a:extLst>
              <a:ext uri="{FF2B5EF4-FFF2-40B4-BE49-F238E27FC236}">
                <a16:creationId xmlns:a16="http://schemas.microsoft.com/office/drawing/2014/main" id="{3D2CE580-4DDE-061F-8262-C5828550CFD8}"/>
              </a:ext>
            </a:extLst>
          </p:cNvPr>
          <p:cNvCxnSpPr/>
          <p:nvPr/>
        </p:nvCxnSpPr>
        <p:spPr>
          <a:xfrm>
            <a:off x="2756607" y="5154459"/>
            <a:ext cx="12712326" cy="127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EC413B-27CC-F42E-0FA9-43AC18271E88}"/>
              </a:ext>
            </a:extLst>
          </p:cNvPr>
          <p:cNvSpPr txBox="1"/>
          <p:nvPr/>
        </p:nvSpPr>
        <p:spPr>
          <a:xfrm>
            <a:off x="2833789" y="7573613"/>
            <a:ext cx="1334891" cy="335028"/>
          </a:xfrm>
          <a:prstGeom prst="rect">
            <a:avLst/>
          </a:prstGeom>
          <a:noFill/>
        </p:spPr>
        <p:txBody>
          <a:bodyPr wrap="square" rtlCol="0">
            <a:spAutoFit/>
          </a:bodyPr>
          <a:lstStyle/>
          <a:p>
            <a:pPr algn="ctr" defTabSz="685800"/>
            <a:r>
              <a:rPr lang="en-US" sz="1577" b="1">
                <a:solidFill>
                  <a:prstClr val="black"/>
                </a:solidFill>
                <a:latin typeface="Arial" panose="020B0604020202020204" pitchFamily="34" charset="0"/>
                <a:cs typeface="Arial" panose="020B0604020202020204" pitchFamily="34" charset="0"/>
              </a:rPr>
              <a:t>NGB-LL</a:t>
            </a:r>
          </a:p>
        </p:txBody>
      </p:sp>
      <p:sp>
        <p:nvSpPr>
          <p:cNvPr id="32" name="Rounded Rectangle 39">
            <a:extLst>
              <a:ext uri="{FF2B5EF4-FFF2-40B4-BE49-F238E27FC236}">
                <a16:creationId xmlns:a16="http://schemas.microsoft.com/office/drawing/2014/main" id="{18F50813-6D89-A3A4-9D6C-23485BFA7008}"/>
              </a:ext>
            </a:extLst>
          </p:cNvPr>
          <p:cNvSpPr/>
          <p:nvPr/>
        </p:nvSpPr>
        <p:spPr>
          <a:xfrm>
            <a:off x="4233627" y="3292289"/>
            <a:ext cx="977655" cy="1172145"/>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Arial" panose="020B0604020202020204" pitchFamily="34" charset="0"/>
                <a:cs typeface="Arial" panose="020B0604020202020204" pitchFamily="34" charset="0"/>
              </a:rPr>
              <a:t>New Congress Admin Period (election years)</a:t>
            </a:r>
          </a:p>
        </p:txBody>
      </p:sp>
      <p:sp>
        <p:nvSpPr>
          <p:cNvPr id="33" name="Rounded Rectangle 40">
            <a:extLst>
              <a:ext uri="{FF2B5EF4-FFF2-40B4-BE49-F238E27FC236}">
                <a16:creationId xmlns:a16="http://schemas.microsoft.com/office/drawing/2014/main" id="{6589AA64-A2E0-270B-5F6E-A62B60B5A5A2}"/>
              </a:ext>
            </a:extLst>
          </p:cNvPr>
          <p:cNvSpPr/>
          <p:nvPr/>
        </p:nvSpPr>
        <p:spPr>
          <a:xfrm>
            <a:off x="13091060" y="7320271"/>
            <a:ext cx="1218791" cy="769481"/>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LL leads CO Development for Upcoming Cycle</a:t>
            </a:r>
          </a:p>
        </p:txBody>
      </p:sp>
      <p:sp>
        <p:nvSpPr>
          <p:cNvPr id="34" name="Rounded Rectangle 41">
            <a:extLst>
              <a:ext uri="{FF2B5EF4-FFF2-40B4-BE49-F238E27FC236}">
                <a16:creationId xmlns:a16="http://schemas.microsoft.com/office/drawing/2014/main" id="{3452F6AF-C230-26CF-93D2-4C6649E7AC26}"/>
              </a:ext>
            </a:extLst>
          </p:cNvPr>
          <p:cNvSpPr/>
          <p:nvPr/>
        </p:nvSpPr>
        <p:spPr>
          <a:xfrm>
            <a:off x="14309850" y="7320270"/>
            <a:ext cx="1159083" cy="789075"/>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Arial" panose="020B0604020202020204" pitchFamily="34" charset="0"/>
                <a:cs typeface="Arial" panose="020B0604020202020204" pitchFamily="34" charset="0"/>
              </a:rPr>
              <a:t>LL Develops CO Engagement Plans</a:t>
            </a:r>
          </a:p>
        </p:txBody>
      </p:sp>
      <p:sp>
        <p:nvSpPr>
          <p:cNvPr id="35" name="Rounded Rectangle 46">
            <a:extLst>
              <a:ext uri="{FF2B5EF4-FFF2-40B4-BE49-F238E27FC236}">
                <a16:creationId xmlns:a16="http://schemas.microsoft.com/office/drawing/2014/main" id="{FD4F1B6A-F496-ECD9-76DB-B2E124948442}"/>
              </a:ext>
            </a:extLst>
          </p:cNvPr>
          <p:cNvSpPr/>
          <p:nvPr/>
        </p:nvSpPr>
        <p:spPr>
          <a:xfrm>
            <a:off x="14322110" y="6268702"/>
            <a:ext cx="1111352" cy="1010987"/>
          </a:xfrm>
          <a:prstGeom prst="round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Arial" panose="020B0604020202020204" pitchFamily="34" charset="0"/>
                <a:cs typeface="Arial" panose="020B0604020202020204" pitchFamily="34" charset="0"/>
              </a:rPr>
              <a:t>Staff develops posture hearing materials</a:t>
            </a:r>
          </a:p>
        </p:txBody>
      </p:sp>
      <p:sp>
        <p:nvSpPr>
          <p:cNvPr id="36" name="TextBox 35">
            <a:extLst>
              <a:ext uri="{FF2B5EF4-FFF2-40B4-BE49-F238E27FC236}">
                <a16:creationId xmlns:a16="http://schemas.microsoft.com/office/drawing/2014/main" id="{DA6A885D-CAA1-63A3-77B2-3FDE7DE1C762}"/>
              </a:ext>
            </a:extLst>
          </p:cNvPr>
          <p:cNvSpPr txBox="1"/>
          <p:nvPr/>
        </p:nvSpPr>
        <p:spPr>
          <a:xfrm>
            <a:off x="10831802" y="4471600"/>
            <a:ext cx="869321" cy="439223"/>
          </a:xfrm>
          <a:prstGeom prst="rect">
            <a:avLst/>
          </a:prstGeom>
          <a:solidFill>
            <a:schemeClr val="tx1"/>
          </a:solidFill>
          <a:ln>
            <a:solidFill>
              <a:schemeClr val="tx1"/>
            </a:solidFill>
          </a:ln>
        </p:spPr>
        <p:txBody>
          <a:bodyPr wrap="square" rtlCol="0">
            <a:spAutoFit/>
          </a:bodyPr>
          <a:lstStyle/>
          <a:p>
            <a:pPr algn="ctr" defTabSz="685800"/>
            <a:r>
              <a:rPr lang="en-US" sz="1127">
                <a:solidFill>
                  <a:prstClr val="white"/>
                </a:solidFill>
                <a:latin typeface="Arial" panose="020B0604020202020204" pitchFamily="34" charset="0"/>
                <a:cs typeface="Arial" panose="020B0604020202020204" pitchFamily="34" charset="0"/>
              </a:rPr>
              <a:t>Summer Recess</a:t>
            </a:r>
          </a:p>
        </p:txBody>
      </p:sp>
      <p:sp>
        <p:nvSpPr>
          <p:cNvPr id="37" name="5-Point Star 56">
            <a:extLst>
              <a:ext uri="{FF2B5EF4-FFF2-40B4-BE49-F238E27FC236}">
                <a16:creationId xmlns:a16="http://schemas.microsoft.com/office/drawing/2014/main" id="{BE627516-B5A1-DDC2-5423-1D025ADB4CBB}"/>
              </a:ext>
            </a:extLst>
          </p:cNvPr>
          <p:cNvSpPr/>
          <p:nvPr/>
        </p:nvSpPr>
        <p:spPr>
          <a:xfrm>
            <a:off x="8529658" y="6633203"/>
            <a:ext cx="270608" cy="241629"/>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978" tIns="51489" rIns="102978" bIns="51489" numCol="1" spcCol="0" rtlCol="0" fromWordArt="0" anchor="ctr" anchorCtr="0" forceAA="0" compatLnSpc="1">
            <a:prstTxWarp prst="textNoShape">
              <a:avLst/>
            </a:prstTxWarp>
            <a:noAutofit/>
          </a:bodyPr>
          <a:lstStyle/>
          <a:p>
            <a:pPr algn="ctr" defTabSz="685800"/>
            <a:endParaRPr lang="en-US" sz="2027">
              <a:solidFill>
                <a:prstClr val="white"/>
              </a:solidFill>
              <a:latin typeface="Calibri" panose="020F0502020204030204"/>
            </a:endParaRPr>
          </a:p>
        </p:txBody>
      </p:sp>
      <p:sp>
        <p:nvSpPr>
          <p:cNvPr id="38" name="TextBox 37">
            <a:extLst>
              <a:ext uri="{FF2B5EF4-FFF2-40B4-BE49-F238E27FC236}">
                <a16:creationId xmlns:a16="http://schemas.microsoft.com/office/drawing/2014/main" id="{94490B74-E337-6B10-5E84-1326F40AB47A}"/>
              </a:ext>
            </a:extLst>
          </p:cNvPr>
          <p:cNvSpPr txBox="1"/>
          <p:nvPr/>
        </p:nvSpPr>
        <p:spPr>
          <a:xfrm>
            <a:off x="8742880" y="6646467"/>
            <a:ext cx="1835759" cy="274242"/>
          </a:xfrm>
          <a:prstGeom prst="rect">
            <a:avLst/>
          </a:prstGeom>
          <a:noFill/>
        </p:spPr>
        <p:txBody>
          <a:bodyPr wrap="none" rtlCol="0">
            <a:spAutoFit/>
          </a:bodyPr>
          <a:lstStyle/>
          <a:p>
            <a:pPr algn="ctr" defTabSz="685800"/>
            <a:r>
              <a:rPr lang="en-US" sz="1182">
                <a:solidFill>
                  <a:prstClr val="black"/>
                </a:solidFill>
                <a:latin typeface="Arial" panose="020B0604020202020204" pitchFamily="34" charset="0"/>
                <a:cs typeface="Arial" panose="020B0604020202020204" pitchFamily="34" charset="0"/>
              </a:rPr>
              <a:t>CNGB Posture Hearings</a:t>
            </a:r>
          </a:p>
        </p:txBody>
      </p:sp>
      <p:sp>
        <p:nvSpPr>
          <p:cNvPr id="39" name="Rounded Rectangle 58">
            <a:extLst>
              <a:ext uri="{FF2B5EF4-FFF2-40B4-BE49-F238E27FC236}">
                <a16:creationId xmlns:a16="http://schemas.microsoft.com/office/drawing/2014/main" id="{A34A2756-BC1D-C01E-632A-5183FE7F143E}"/>
              </a:ext>
            </a:extLst>
          </p:cNvPr>
          <p:cNvSpPr/>
          <p:nvPr/>
        </p:nvSpPr>
        <p:spPr>
          <a:xfrm>
            <a:off x="14176028" y="2445180"/>
            <a:ext cx="1257432" cy="73235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Arial" panose="020B0604020202020204" pitchFamily="34" charset="0"/>
                <a:cs typeface="Arial" panose="020B0604020202020204" pitchFamily="34" charset="0"/>
              </a:rPr>
              <a:t>New Member Orientation (election years)</a:t>
            </a:r>
          </a:p>
        </p:txBody>
      </p:sp>
      <p:sp>
        <p:nvSpPr>
          <p:cNvPr id="40" name="Rounded Rectangle 59">
            <a:extLst>
              <a:ext uri="{FF2B5EF4-FFF2-40B4-BE49-F238E27FC236}">
                <a16:creationId xmlns:a16="http://schemas.microsoft.com/office/drawing/2014/main" id="{E135085A-8415-4465-8439-0883DC28AF82}"/>
              </a:ext>
            </a:extLst>
          </p:cNvPr>
          <p:cNvSpPr/>
          <p:nvPr/>
        </p:nvSpPr>
        <p:spPr>
          <a:xfrm>
            <a:off x="4473878" y="8157941"/>
            <a:ext cx="8579951" cy="255303"/>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AO-level CO shaping engagements</a:t>
            </a:r>
          </a:p>
        </p:txBody>
      </p:sp>
      <p:sp>
        <p:nvSpPr>
          <p:cNvPr id="41" name="Rounded Rectangle 60">
            <a:extLst>
              <a:ext uri="{FF2B5EF4-FFF2-40B4-BE49-F238E27FC236}">
                <a16:creationId xmlns:a16="http://schemas.microsoft.com/office/drawing/2014/main" id="{8651C887-AF61-52C9-B709-CB894BF73424}"/>
              </a:ext>
            </a:extLst>
          </p:cNvPr>
          <p:cNvSpPr/>
          <p:nvPr/>
        </p:nvSpPr>
        <p:spPr>
          <a:xfrm>
            <a:off x="5172321" y="7433396"/>
            <a:ext cx="3740139" cy="641349"/>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CNGB and Senior Leader CO engagements to </a:t>
            </a:r>
            <a:r>
              <a:rPr lang="en-US" sz="1127" b="1" u="sng">
                <a:solidFill>
                  <a:prstClr val="white"/>
                </a:solidFill>
                <a:latin typeface="Arial" panose="020B0604020202020204" pitchFamily="34" charset="0"/>
                <a:cs typeface="Arial" panose="020B0604020202020204" pitchFamily="34" charset="0"/>
              </a:rPr>
              <a:t>shape </a:t>
            </a:r>
            <a:r>
              <a:rPr lang="en-US" sz="1127">
                <a:solidFill>
                  <a:prstClr val="white"/>
                </a:solidFill>
                <a:latin typeface="Arial" panose="020B0604020202020204" pitchFamily="34" charset="0"/>
                <a:cs typeface="Arial" panose="020B0604020202020204" pitchFamily="34" charset="0"/>
              </a:rPr>
              <a:t>NDAA and Appropriations Markup</a:t>
            </a:r>
          </a:p>
        </p:txBody>
      </p:sp>
      <p:sp>
        <p:nvSpPr>
          <p:cNvPr id="42" name="Rounded Rectangle 61">
            <a:extLst>
              <a:ext uri="{FF2B5EF4-FFF2-40B4-BE49-F238E27FC236}">
                <a16:creationId xmlns:a16="http://schemas.microsoft.com/office/drawing/2014/main" id="{FE729762-7398-FA06-6D92-A335DFB7B491}"/>
              </a:ext>
            </a:extLst>
          </p:cNvPr>
          <p:cNvSpPr/>
          <p:nvPr/>
        </p:nvSpPr>
        <p:spPr>
          <a:xfrm>
            <a:off x="8948400" y="7433396"/>
            <a:ext cx="4091877" cy="641349"/>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CNGB and Senior Leader CO engagements </a:t>
            </a:r>
            <a:r>
              <a:rPr lang="en-US" sz="1127" b="1" u="sng">
                <a:solidFill>
                  <a:prstClr val="white"/>
                </a:solidFill>
                <a:latin typeface="Arial" panose="020B0604020202020204" pitchFamily="34" charset="0"/>
                <a:cs typeface="Arial" panose="020B0604020202020204" pitchFamily="34" charset="0"/>
              </a:rPr>
              <a:t>in response </a:t>
            </a:r>
            <a:r>
              <a:rPr lang="en-US" sz="1127">
                <a:solidFill>
                  <a:prstClr val="white"/>
                </a:solidFill>
                <a:latin typeface="Arial" panose="020B0604020202020204" pitchFamily="34" charset="0"/>
                <a:cs typeface="Arial" panose="020B0604020202020204" pitchFamily="34" charset="0"/>
              </a:rPr>
              <a:t>to NDAA and Appropriations Markup</a:t>
            </a:r>
          </a:p>
        </p:txBody>
      </p:sp>
      <p:sp>
        <p:nvSpPr>
          <p:cNvPr id="43" name="Rounded Rectangle 62">
            <a:extLst>
              <a:ext uri="{FF2B5EF4-FFF2-40B4-BE49-F238E27FC236}">
                <a16:creationId xmlns:a16="http://schemas.microsoft.com/office/drawing/2014/main" id="{1E4FAF48-A5D8-BECD-DBF3-A780291C1F9A}"/>
              </a:ext>
            </a:extLst>
          </p:cNvPr>
          <p:cNvSpPr/>
          <p:nvPr/>
        </p:nvSpPr>
        <p:spPr>
          <a:xfrm>
            <a:off x="4291475" y="6567559"/>
            <a:ext cx="1894161" cy="385058"/>
          </a:xfrm>
          <a:prstGeom prst="round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CNGB/Director prep sessions</a:t>
            </a:r>
          </a:p>
        </p:txBody>
      </p:sp>
      <p:sp>
        <p:nvSpPr>
          <p:cNvPr id="44" name="Rounded Rectangle 63">
            <a:extLst>
              <a:ext uri="{FF2B5EF4-FFF2-40B4-BE49-F238E27FC236}">
                <a16:creationId xmlns:a16="http://schemas.microsoft.com/office/drawing/2014/main" id="{C1F17197-261D-707D-E4A5-E76D62885BFB}"/>
              </a:ext>
            </a:extLst>
          </p:cNvPr>
          <p:cNvSpPr/>
          <p:nvPr/>
        </p:nvSpPr>
        <p:spPr>
          <a:xfrm>
            <a:off x="5346267" y="7000850"/>
            <a:ext cx="1399659" cy="385058"/>
          </a:xfrm>
          <a:prstGeom prst="round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LL leads hard Q&amp;A sessions</a:t>
            </a:r>
          </a:p>
        </p:txBody>
      </p:sp>
      <p:sp>
        <p:nvSpPr>
          <p:cNvPr id="45" name="Rounded Rectangle 64">
            <a:extLst>
              <a:ext uri="{FF2B5EF4-FFF2-40B4-BE49-F238E27FC236}">
                <a16:creationId xmlns:a16="http://schemas.microsoft.com/office/drawing/2014/main" id="{B230F4D6-FF15-C001-7D91-0D9F8AA11022}"/>
              </a:ext>
            </a:extLst>
          </p:cNvPr>
          <p:cNvSpPr/>
          <p:nvPr/>
        </p:nvSpPr>
        <p:spPr>
          <a:xfrm>
            <a:off x="6829607" y="7011574"/>
            <a:ext cx="2096405" cy="385058"/>
          </a:xfrm>
          <a:prstGeom prst="roundRect">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Hearing QFRs and IFRs</a:t>
            </a:r>
          </a:p>
        </p:txBody>
      </p:sp>
      <p:sp>
        <p:nvSpPr>
          <p:cNvPr id="46" name="Rounded Rectangle 65">
            <a:extLst>
              <a:ext uri="{FF2B5EF4-FFF2-40B4-BE49-F238E27FC236}">
                <a16:creationId xmlns:a16="http://schemas.microsoft.com/office/drawing/2014/main" id="{31921D21-BC56-6C1A-3BFA-E29E41BD44B5}"/>
              </a:ext>
            </a:extLst>
          </p:cNvPr>
          <p:cNvSpPr/>
          <p:nvPr/>
        </p:nvSpPr>
        <p:spPr>
          <a:xfrm>
            <a:off x="13665097" y="8148779"/>
            <a:ext cx="1628138" cy="406671"/>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CO message testing</a:t>
            </a:r>
          </a:p>
        </p:txBody>
      </p:sp>
      <p:sp>
        <p:nvSpPr>
          <p:cNvPr id="47" name="Rounded Rectangle 70">
            <a:extLst>
              <a:ext uri="{FF2B5EF4-FFF2-40B4-BE49-F238E27FC236}">
                <a16:creationId xmlns:a16="http://schemas.microsoft.com/office/drawing/2014/main" id="{6086C296-47B4-90BB-F8AE-39D31D226561}"/>
              </a:ext>
            </a:extLst>
          </p:cNvPr>
          <p:cNvSpPr/>
          <p:nvPr/>
        </p:nvSpPr>
        <p:spPr>
          <a:xfrm>
            <a:off x="4263863" y="8651104"/>
            <a:ext cx="895692" cy="37298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Arial" panose="020B0604020202020204" pitchFamily="34" charset="0"/>
                <a:cs typeface="Arial" panose="020B0604020202020204" pitchFamily="34" charset="0"/>
              </a:rPr>
              <a:t>Education Series</a:t>
            </a:r>
          </a:p>
        </p:txBody>
      </p:sp>
      <p:sp>
        <p:nvSpPr>
          <p:cNvPr id="48" name="Rounded Rectangle 71">
            <a:extLst>
              <a:ext uri="{FF2B5EF4-FFF2-40B4-BE49-F238E27FC236}">
                <a16:creationId xmlns:a16="http://schemas.microsoft.com/office/drawing/2014/main" id="{01FAA666-4BA3-DFD5-170D-32F4ACF2BC10}"/>
              </a:ext>
            </a:extLst>
          </p:cNvPr>
          <p:cNvSpPr/>
          <p:nvPr/>
        </p:nvSpPr>
        <p:spPr>
          <a:xfrm>
            <a:off x="6147129" y="8651102"/>
            <a:ext cx="895692" cy="37298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Arial" panose="020B0604020202020204" pitchFamily="34" charset="0"/>
                <a:cs typeface="Arial" panose="020B0604020202020204" pitchFamily="34" charset="0"/>
              </a:rPr>
              <a:t>Education Series</a:t>
            </a:r>
          </a:p>
        </p:txBody>
      </p:sp>
      <p:sp>
        <p:nvSpPr>
          <p:cNvPr id="49" name="Rounded Rectangle 72">
            <a:extLst>
              <a:ext uri="{FF2B5EF4-FFF2-40B4-BE49-F238E27FC236}">
                <a16:creationId xmlns:a16="http://schemas.microsoft.com/office/drawing/2014/main" id="{69E42FD0-26EE-57CB-0CA7-E49C64B76545}"/>
              </a:ext>
            </a:extLst>
          </p:cNvPr>
          <p:cNvSpPr/>
          <p:nvPr/>
        </p:nvSpPr>
        <p:spPr>
          <a:xfrm>
            <a:off x="7095140" y="8651102"/>
            <a:ext cx="895692" cy="37298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Arial" panose="020B0604020202020204" pitchFamily="34" charset="0"/>
                <a:cs typeface="Arial" panose="020B0604020202020204" pitchFamily="34" charset="0"/>
              </a:rPr>
              <a:t>Education Series</a:t>
            </a:r>
          </a:p>
        </p:txBody>
      </p:sp>
      <p:sp>
        <p:nvSpPr>
          <p:cNvPr id="50" name="TextBox 49">
            <a:extLst>
              <a:ext uri="{FF2B5EF4-FFF2-40B4-BE49-F238E27FC236}">
                <a16:creationId xmlns:a16="http://schemas.microsoft.com/office/drawing/2014/main" id="{0A6117AF-AC27-78E1-18F5-7C81DDEC23AE}"/>
              </a:ext>
            </a:extLst>
          </p:cNvPr>
          <p:cNvSpPr txBox="1"/>
          <p:nvPr/>
        </p:nvSpPr>
        <p:spPr>
          <a:xfrm>
            <a:off x="3797308" y="307907"/>
            <a:ext cx="10703855" cy="646331"/>
          </a:xfrm>
          <a:prstGeom prst="rect">
            <a:avLst/>
          </a:prstGeom>
          <a:noFill/>
        </p:spPr>
        <p:txBody>
          <a:bodyPr wrap="square" rtlCol="0">
            <a:spAutoFit/>
          </a:bodyPr>
          <a:lstStyle/>
          <a:p>
            <a:pPr algn="ctr" defTabSz="685800"/>
            <a:r>
              <a:rPr lang="en-US" sz="3600" b="1" dirty="0">
                <a:solidFill>
                  <a:prstClr val="white"/>
                </a:solidFill>
                <a:latin typeface="Arial" panose="020B0604020202020204" pitchFamily="34" charset="0"/>
                <a:cs typeface="Arial" panose="020B0604020202020204" pitchFamily="34" charset="0"/>
              </a:rPr>
              <a:t>Congressional Synchronization Calendar</a:t>
            </a:r>
          </a:p>
        </p:txBody>
      </p:sp>
      <p:sp>
        <p:nvSpPr>
          <p:cNvPr id="51" name="5-Point Star 79">
            <a:extLst>
              <a:ext uri="{FF2B5EF4-FFF2-40B4-BE49-F238E27FC236}">
                <a16:creationId xmlns:a16="http://schemas.microsoft.com/office/drawing/2014/main" id="{7619389E-E923-58E8-871F-8AD1BC6292F8}"/>
              </a:ext>
            </a:extLst>
          </p:cNvPr>
          <p:cNvSpPr/>
          <p:nvPr/>
        </p:nvSpPr>
        <p:spPr>
          <a:xfrm>
            <a:off x="5507786" y="9369608"/>
            <a:ext cx="270608" cy="241629"/>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978" tIns="51489" rIns="102978" bIns="51489" numCol="1" spcCol="0" rtlCol="0" fromWordArt="0" anchor="ctr" anchorCtr="0" forceAA="0" compatLnSpc="1">
            <a:prstTxWarp prst="textNoShape">
              <a:avLst/>
            </a:prstTxWarp>
            <a:noAutofit/>
          </a:bodyPr>
          <a:lstStyle/>
          <a:p>
            <a:pPr algn="ctr" defTabSz="685800"/>
            <a:endParaRPr lang="en-US" sz="2027">
              <a:solidFill>
                <a:prstClr val="white"/>
              </a:solidFill>
              <a:latin typeface="Calibri" panose="020F0502020204030204"/>
            </a:endParaRPr>
          </a:p>
        </p:txBody>
      </p:sp>
      <p:sp>
        <p:nvSpPr>
          <p:cNvPr id="52" name="TextBox 51">
            <a:extLst>
              <a:ext uri="{FF2B5EF4-FFF2-40B4-BE49-F238E27FC236}">
                <a16:creationId xmlns:a16="http://schemas.microsoft.com/office/drawing/2014/main" id="{338877A5-407F-7387-AF45-74AF1473F4E5}"/>
              </a:ext>
            </a:extLst>
          </p:cNvPr>
          <p:cNvSpPr txBox="1"/>
          <p:nvPr/>
        </p:nvSpPr>
        <p:spPr>
          <a:xfrm>
            <a:off x="4342043" y="9562293"/>
            <a:ext cx="2173993" cy="274242"/>
          </a:xfrm>
          <a:prstGeom prst="rect">
            <a:avLst/>
          </a:prstGeom>
          <a:noFill/>
        </p:spPr>
        <p:txBody>
          <a:bodyPr wrap="none" rtlCol="0">
            <a:spAutoFit/>
          </a:bodyPr>
          <a:lstStyle/>
          <a:p>
            <a:pPr algn="ctr" defTabSz="685800"/>
            <a:r>
              <a:rPr lang="en-US" sz="1182" dirty="0">
                <a:solidFill>
                  <a:prstClr val="black"/>
                </a:solidFill>
                <a:latin typeface="Arial" panose="020B0604020202020204" pitchFamily="34" charset="0"/>
                <a:cs typeface="Arial" panose="020B0604020202020204" pitchFamily="34" charset="0"/>
              </a:rPr>
              <a:t>Senate NG Caucus Breakfast</a:t>
            </a:r>
          </a:p>
        </p:txBody>
      </p:sp>
      <p:sp>
        <p:nvSpPr>
          <p:cNvPr id="53" name="5-Point Star 83">
            <a:extLst>
              <a:ext uri="{FF2B5EF4-FFF2-40B4-BE49-F238E27FC236}">
                <a16:creationId xmlns:a16="http://schemas.microsoft.com/office/drawing/2014/main" id="{13B6D82E-B059-FDBF-EE93-CFF8A559EC78}"/>
              </a:ext>
            </a:extLst>
          </p:cNvPr>
          <p:cNvSpPr/>
          <p:nvPr/>
        </p:nvSpPr>
        <p:spPr>
          <a:xfrm>
            <a:off x="11152548" y="9288195"/>
            <a:ext cx="270608" cy="241629"/>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978" tIns="51489" rIns="102978" bIns="51489" numCol="1" spcCol="0" rtlCol="0" fromWordArt="0" anchor="ctr" anchorCtr="0" forceAA="0" compatLnSpc="1">
            <a:prstTxWarp prst="textNoShape">
              <a:avLst/>
            </a:prstTxWarp>
            <a:noAutofit/>
          </a:bodyPr>
          <a:lstStyle/>
          <a:p>
            <a:pPr algn="ctr" defTabSz="685800"/>
            <a:endParaRPr lang="en-US" sz="2027">
              <a:solidFill>
                <a:prstClr val="white"/>
              </a:solidFill>
              <a:latin typeface="Calibri" panose="020F0502020204030204"/>
            </a:endParaRPr>
          </a:p>
        </p:txBody>
      </p:sp>
      <p:sp>
        <p:nvSpPr>
          <p:cNvPr id="54" name="TextBox 53">
            <a:extLst>
              <a:ext uri="{FF2B5EF4-FFF2-40B4-BE49-F238E27FC236}">
                <a16:creationId xmlns:a16="http://schemas.microsoft.com/office/drawing/2014/main" id="{A90EA10F-EB40-3A90-CCAD-DF354F799C6E}"/>
              </a:ext>
            </a:extLst>
          </p:cNvPr>
          <p:cNvSpPr txBox="1"/>
          <p:nvPr/>
        </p:nvSpPr>
        <p:spPr>
          <a:xfrm>
            <a:off x="10896600" y="9482619"/>
            <a:ext cx="824265" cy="274242"/>
          </a:xfrm>
          <a:prstGeom prst="rect">
            <a:avLst/>
          </a:prstGeom>
          <a:noFill/>
        </p:spPr>
        <p:txBody>
          <a:bodyPr wrap="none" rtlCol="0">
            <a:spAutoFit/>
          </a:bodyPr>
          <a:lstStyle/>
          <a:p>
            <a:pPr algn="ctr" defTabSz="685800"/>
            <a:r>
              <a:rPr lang="en-US" sz="1182" dirty="0">
                <a:solidFill>
                  <a:prstClr val="black"/>
                </a:solidFill>
                <a:latin typeface="Arial" panose="020B0604020202020204" pitchFamily="34" charset="0"/>
                <a:cs typeface="Arial" panose="020B0604020202020204" pitchFamily="34" charset="0"/>
              </a:rPr>
              <a:t>EANGUS</a:t>
            </a:r>
          </a:p>
        </p:txBody>
      </p:sp>
      <p:sp>
        <p:nvSpPr>
          <p:cNvPr id="55" name="5-Point Star 85">
            <a:extLst>
              <a:ext uri="{FF2B5EF4-FFF2-40B4-BE49-F238E27FC236}">
                <a16:creationId xmlns:a16="http://schemas.microsoft.com/office/drawing/2014/main" id="{40156E4E-DD0D-E1F7-6372-3F9D5A9DB212}"/>
              </a:ext>
            </a:extLst>
          </p:cNvPr>
          <p:cNvSpPr/>
          <p:nvPr/>
        </p:nvSpPr>
        <p:spPr>
          <a:xfrm>
            <a:off x="14790275" y="9398048"/>
            <a:ext cx="270608" cy="241629"/>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978" tIns="51489" rIns="102978" bIns="51489" numCol="1" spcCol="0" rtlCol="0" fromWordArt="0" anchor="ctr" anchorCtr="0" forceAA="0" compatLnSpc="1">
            <a:prstTxWarp prst="textNoShape">
              <a:avLst/>
            </a:prstTxWarp>
            <a:noAutofit/>
          </a:bodyPr>
          <a:lstStyle/>
          <a:p>
            <a:pPr algn="ctr" defTabSz="685800"/>
            <a:endParaRPr lang="en-US" sz="2027">
              <a:solidFill>
                <a:prstClr val="white"/>
              </a:solidFill>
              <a:latin typeface="Calibri" panose="020F0502020204030204"/>
            </a:endParaRPr>
          </a:p>
        </p:txBody>
      </p:sp>
      <p:sp>
        <p:nvSpPr>
          <p:cNvPr id="56" name="TextBox 55">
            <a:extLst>
              <a:ext uri="{FF2B5EF4-FFF2-40B4-BE49-F238E27FC236}">
                <a16:creationId xmlns:a16="http://schemas.microsoft.com/office/drawing/2014/main" id="{381B6265-40B0-2853-C0B9-B282681A5E76}"/>
              </a:ext>
            </a:extLst>
          </p:cNvPr>
          <p:cNvSpPr txBox="1"/>
          <p:nvPr/>
        </p:nvSpPr>
        <p:spPr>
          <a:xfrm>
            <a:off x="14549734" y="9576677"/>
            <a:ext cx="824265" cy="274242"/>
          </a:xfrm>
          <a:prstGeom prst="rect">
            <a:avLst/>
          </a:prstGeom>
          <a:noFill/>
        </p:spPr>
        <p:txBody>
          <a:bodyPr wrap="none" rtlCol="0">
            <a:spAutoFit/>
          </a:bodyPr>
          <a:lstStyle/>
          <a:p>
            <a:pPr algn="ctr" defTabSz="685800"/>
            <a:r>
              <a:rPr lang="en-US" sz="1182">
                <a:solidFill>
                  <a:prstClr val="black"/>
                </a:solidFill>
                <a:latin typeface="Arial" panose="020B0604020202020204" pitchFamily="34" charset="0"/>
                <a:cs typeface="Arial" panose="020B0604020202020204" pitchFamily="34" charset="0"/>
              </a:rPr>
              <a:t>NG </a:t>
            </a:r>
            <a:r>
              <a:rPr lang="en-US" sz="1182" err="1">
                <a:solidFill>
                  <a:prstClr val="black"/>
                </a:solidFill>
                <a:latin typeface="Arial" panose="020B0604020202020204" pitchFamily="34" charset="0"/>
                <a:cs typeface="Arial" panose="020B0604020202020204" pitchFamily="34" charset="0"/>
              </a:rPr>
              <a:t>BDay</a:t>
            </a:r>
            <a:endParaRPr lang="en-US" sz="1182">
              <a:solidFill>
                <a:prstClr val="black"/>
              </a:solidFill>
              <a:latin typeface="Arial" panose="020B0604020202020204" pitchFamily="34" charset="0"/>
              <a:cs typeface="Arial" panose="020B0604020202020204" pitchFamily="34" charset="0"/>
            </a:endParaRPr>
          </a:p>
        </p:txBody>
      </p:sp>
      <p:sp>
        <p:nvSpPr>
          <p:cNvPr id="57" name="Rounded Rectangle 90">
            <a:extLst>
              <a:ext uri="{FF2B5EF4-FFF2-40B4-BE49-F238E27FC236}">
                <a16:creationId xmlns:a16="http://schemas.microsoft.com/office/drawing/2014/main" id="{F40391AF-D612-709A-C71E-F8DA329ADC18}"/>
              </a:ext>
            </a:extLst>
          </p:cNvPr>
          <p:cNvSpPr/>
          <p:nvPr/>
        </p:nvSpPr>
        <p:spPr>
          <a:xfrm>
            <a:off x="8920845" y="8651102"/>
            <a:ext cx="891540" cy="37298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Arial" panose="020B0604020202020204" pitchFamily="34" charset="0"/>
                <a:cs typeface="Arial" panose="020B0604020202020204" pitchFamily="34" charset="0"/>
              </a:rPr>
              <a:t>Education Series</a:t>
            </a:r>
          </a:p>
        </p:txBody>
      </p:sp>
      <p:sp>
        <p:nvSpPr>
          <p:cNvPr id="58" name="Rounded Rectangle 91">
            <a:extLst>
              <a:ext uri="{FF2B5EF4-FFF2-40B4-BE49-F238E27FC236}">
                <a16:creationId xmlns:a16="http://schemas.microsoft.com/office/drawing/2014/main" id="{5B25FA95-E561-BB26-97AB-C253858AC6F2}"/>
              </a:ext>
            </a:extLst>
          </p:cNvPr>
          <p:cNvSpPr/>
          <p:nvPr/>
        </p:nvSpPr>
        <p:spPr>
          <a:xfrm>
            <a:off x="9873332" y="8665390"/>
            <a:ext cx="895695" cy="37298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a:solidFill>
                  <a:prstClr val="white"/>
                </a:solidFill>
                <a:latin typeface="Arial" panose="020B0604020202020204" pitchFamily="34" charset="0"/>
                <a:cs typeface="Arial" panose="020B0604020202020204" pitchFamily="34" charset="0"/>
              </a:rPr>
              <a:t>Education Series</a:t>
            </a:r>
          </a:p>
        </p:txBody>
      </p:sp>
      <p:sp>
        <p:nvSpPr>
          <p:cNvPr id="59" name="Rounded Rectangle 92">
            <a:extLst>
              <a:ext uri="{FF2B5EF4-FFF2-40B4-BE49-F238E27FC236}">
                <a16:creationId xmlns:a16="http://schemas.microsoft.com/office/drawing/2014/main" id="{A1E69FED-A42F-F197-3A00-023A5ED228CE}"/>
              </a:ext>
            </a:extLst>
          </p:cNvPr>
          <p:cNvSpPr/>
          <p:nvPr/>
        </p:nvSpPr>
        <p:spPr>
          <a:xfrm>
            <a:off x="14176026" y="8614423"/>
            <a:ext cx="1257432" cy="617984"/>
          </a:xfrm>
          <a:prstGeom prst="round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Arial" panose="020B0604020202020204" pitchFamily="34" charset="0"/>
                <a:cs typeface="Arial" panose="020B0604020202020204" pitchFamily="34" charset="0"/>
              </a:rPr>
              <a:t>New member calls (election years)</a:t>
            </a:r>
          </a:p>
        </p:txBody>
      </p:sp>
      <p:sp>
        <p:nvSpPr>
          <p:cNvPr id="60" name="Rounded Rectangle 93">
            <a:extLst>
              <a:ext uri="{FF2B5EF4-FFF2-40B4-BE49-F238E27FC236}">
                <a16:creationId xmlns:a16="http://schemas.microsoft.com/office/drawing/2014/main" id="{99BD91C5-009F-F52C-5CC6-837223947BCA}"/>
              </a:ext>
            </a:extLst>
          </p:cNvPr>
          <p:cNvSpPr/>
          <p:nvPr/>
        </p:nvSpPr>
        <p:spPr>
          <a:xfrm>
            <a:off x="4314380" y="5337351"/>
            <a:ext cx="1862799" cy="439926"/>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Develop LP Concepts</a:t>
            </a:r>
          </a:p>
          <a:p>
            <a:pPr algn="ctr" defTabSz="685800"/>
            <a:r>
              <a:rPr lang="en-US" sz="1127">
                <a:solidFill>
                  <a:prstClr val="white"/>
                </a:solidFill>
                <a:latin typeface="Calibri" panose="020F0502020204030204"/>
              </a:rPr>
              <a:t>(Call for LPs in Nov)</a:t>
            </a:r>
          </a:p>
        </p:txBody>
      </p:sp>
      <p:sp>
        <p:nvSpPr>
          <p:cNvPr id="61" name="Rounded Rectangle 94">
            <a:extLst>
              <a:ext uri="{FF2B5EF4-FFF2-40B4-BE49-F238E27FC236}">
                <a16:creationId xmlns:a16="http://schemas.microsoft.com/office/drawing/2014/main" id="{D03BDFF3-8335-2030-31BD-45D3D32E668D}"/>
              </a:ext>
            </a:extLst>
          </p:cNvPr>
          <p:cNvSpPr/>
          <p:nvPr/>
        </p:nvSpPr>
        <p:spPr>
          <a:xfrm>
            <a:off x="9809684" y="5281416"/>
            <a:ext cx="993542" cy="520176"/>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CNGB Approves LPs</a:t>
            </a:r>
          </a:p>
        </p:txBody>
      </p:sp>
      <p:sp>
        <p:nvSpPr>
          <p:cNvPr id="62" name="Rounded Rectangle 95">
            <a:extLst>
              <a:ext uri="{FF2B5EF4-FFF2-40B4-BE49-F238E27FC236}">
                <a16:creationId xmlns:a16="http://schemas.microsoft.com/office/drawing/2014/main" id="{18D463FD-169D-CB0F-C5D9-D53C302A655D}"/>
              </a:ext>
            </a:extLst>
          </p:cNvPr>
          <p:cNvSpPr/>
          <p:nvPr/>
        </p:nvSpPr>
        <p:spPr>
          <a:xfrm>
            <a:off x="6093548" y="5732198"/>
            <a:ext cx="2970201" cy="354236"/>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Previous years LPs transmitted to Congress</a:t>
            </a:r>
          </a:p>
        </p:txBody>
      </p:sp>
      <p:sp>
        <p:nvSpPr>
          <p:cNvPr id="63" name="Rounded Rectangle 96">
            <a:extLst>
              <a:ext uri="{FF2B5EF4-FFF2-40B4-BE49-F238E27FC236}">
                <a16:creationId xmlns:a16="http://schemas.microsoft.com/office/drawing/2014/main" id="{27404D66-1F92-EF76-105B-A532E8B404A6}"/>
              </a:ext>
            </a:extLst>
          </p:cNvPr>
          <p:cNvSpPr/>
          <p:nvPr/>
        </p:nvSpPr>
        <p:spPr>
          <a:xfrm>
            <a:off x="10816405" y="5250863"/>
            <a:ext cx="973466" cy="568130"/>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LL submits LPs</a:t>
            </a:r>
          </a:p>
        </p:txBody>
      </p:sp>
      <p:sp>
        <p:nvSpPr>
          <p:cNvPr id="64" name="Rounded Rectangle 97">
            <a:extLst>
              <a:ext uri="{FF2B5EF4-FFF2-40B4-BE49-F238E27FC236}">
                <a16:creationId xmlns:a16="http://schemas.microsoft.com/office/drawing/2014/main" id="{D7BED68F-A8A1-EAB2-E5DC-6602F09CEC39}"/>
              </a:ext>
            </a:extLst>
          </p:cNvPr>
          <p:cNvSpPr/>
          <p:nvPr/>
        </p:nvSpPr>
        <p:spPr>
          <a:xfrm>
            <a:off x="11819288" y="5314085"/>
            <a:ext cx="3567995" cy="424422"/>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Calibri" panose="020F0502020204030204"/>
              </a:rPr>
              <a:t>DoD and Interagency LP </a:t>
            </a:r>
            <a:r>
              <a:rPr lang="en-US" sz="1127" dirty="0" err="1">
                <a:solidFill>
                  <a:prstClr val="white"/>
                </a:solidFill>
                <a:latin typeface="Calibri" panose="020F0502020204030204"/>
              </a:rPr>
              <a:t>coord</a:t>
            </a:r>
            <a:r>
              <a:rPr lang="en-US" sz="1127" dirty="0">
                <a:solidFill>
                  <a:prstClr val="white"/>
                </a:solidFill>
                <a:latin typeface="Calibri" panose="020F0502020204030204"/>
              </a:rPr>
              <a:t> and adjudication</a:t>
            </a:r>
          </a:p>
        </p:txBody>
      </p:sp>
      <p:sp>
        <p:nvSpPr>
          <p:cNvPr id="65" name="Rounded Rectangle 98">
            <a:extLst>
              <a:ext uri="{FF2B5EF4-FFF2-40B4-BE49-F238E27FC236}">
                <a16:creationId xmlns:a16="http://schemas.microsoft.com/office/drawing/2014/main" id="{5520FABB-0546-2CB4-C277-E8A3B37DA385}"/>
              </a:ext>
            </a:extLst>
          </p:cNvPr>
          <p:cNvSpPr/>
          <p:nvPr/>
        </p:nvSpPr>
        <p:spPr>
          <a:xfrm>
            <a:off x="4253408" y="6108819"/>
            <a:ext cx="3555701" cy="340428"/>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OMB LP </a:t>
            </a:r>
            <a:r>
              <a:rPr lang="en-US" sz="1127" err="1">
                <a:solidFill>
                  <a:prstClr val="white"/>
                </a:solidFill>
                <a:latin typeface="Calibri" panose="020F0502020204030204"/>
              </a:rPr>
              <a:t>coord</a:t>
            </a:r>
            <a:r>
              <a:rPr lang="en-US" sz="1127">
                <a:solidFill>
                  <a:prstClr val="white"/>
                </a:solidFill>
                <a:latin typeface="Calibri" panose="020F0502020204030204"/>
              </a:rPr>
              <a:t> and adjudication</a:t>
            </a:r>
          </a:p>
        </p:txBody>
      </p:sp>
      <p:sp>
        <p:nvSpPr>
          <p:cNvPr id="66" name="Rounded Rectangle 225">
            <a:extLst>
              <a:ext uri="{FF2B5EF4-FFF2-40B4-BE49-F238E27FC236}">
                <a16:creationId xmlns:a16="http://schemas.microsoft.com/office/drawing/2014/main" id="{430E5A14-0AA0-D05A-C544-1156797DAA0D}"/>
              </a:ext>
            </a:extLst>
          </p:cNvPr>
          <p:cNvSpPr/>
          <p:nvPr/>
        </p:nvSpPr>
        <p:spPr>
          <a:xfrm>
            <a:off x="8291733" y="5300069"/>
            <a:ext cx="1468908" cy="408569"/>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LP Internal Review</a:t>
            </a:r>
          </a:p>
        </p:txBody>
      </p:sp>
      <p:sp>
        <p:nvSpPr>
          <p:cNvPr id="67" name="Rounded Rectangle 225">
            <a:extLst>
              <a:ext uri="{FF2B5EF4-FFF2-40B4-BE49-F238E27FC236}">
                <a16:creationId xmlns:a16="http://schemas.microsoft.com/office/drawing/2014/main" id="{8401A5F3-AF36-56B3-8294-311271589F54}"/>
              </a:ext>
            </a:extLst>
          </p:cNvPr>
          <p:cNvSpPr/>
          <p:nvPr/>
        </p:nvSpPr>
        <p:spPr>
          <a:xfrm>
            <a:off x="6197648" y="5341091"/>
            <a:ext cx="2064668" cy="337961"/>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a:solidFill>
                  <a:prstClr val="white"/>
                </a:solidFill>
                <a:latin typeface="Calibri" panose="020F0502020204030204"/>
              </a:rPr>
              <a:t>Develop Full LPs</a:t>
            </a:r>
          </a:p>
        </p:txBody>
      </p:sp>
      <p:sp>
        <p:nvSpPr>
          <p:cNvPr id="68" name="Rectangle 67">
            <a:extLst>
              <a:ext uri="{FF2B5EF4-FFF2-40B4-BE49-F238E27FC236}">
                <a16:creationId xmlns:a16="http://schemas.microsoft.com/office/drawing/2014/main" id="{4954B165-39BC-A064-DA38-811E1E9D0638}"/>
              </a:ext>
            </a:extLst>
          </p:cNvPr>
          <p:cNvSpPr>
            <a:spLocks noChangeArrowheads="1"/>
          </p:cNvSpPr>
          <p:nvPr/>
        </p:nvSpPr>
        <p:spPr bwMode="auto">
          <a:xfrm>
            <a:off x="12037686" y="3286432"/>
            <a:ext cx="456084" cy="268220"/>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69" name="Rectangle 67">
            <a:extLst>
              <a:ext uri="{FF2B5EF4-FFF2-40B4-BE49-F238E27FC236}">
                <a16:creationId xmlns:a16="http://schemas.microsoft.com/office/drawing/2014/main" id="{61BDC7CF-238C-67B2-7A6F-8194CF8D5469}"/>
              </a:ext>
            </a:extLst>
          </p:cNvPr>
          <p:cNvSpPr>
            <a:spLocks noChangeArrowheads="1"/>
          </p:cNvSpPr>
          <p:nvPr/>
        </p:nvSpPr>
        <p:spPr bwMode="auto">
          <a:xfrm>
            <a:off x="12037686" y="2965607"/>
            <a:ext cx="456084" cy="268220"/>
          </a:xfrm>
          <a:prstGeom prst="rect">
            <a:avLst/>
          </a:prstGeom>
          <a:solidFill>
            <a:srgbClr val="666699"/>
          </a:solidFill>
          <a:ln w="12700">
            <a:solidFill>
              <a:schemeClr val="tx1"/>
            </a:solidFill>
            <a:miter lim="800000"/>
            <a:headEnd/>
            <a:tailEnd/>
          </a:ln>
        </p:spPr>
        <p:txBody>
          <a:bodyPr lIns="30393" tIns="30393" rIns="30393" bIns="30393" anchor="ctr"/>
          <a:lstStyle/>
          <a:p>
            <a:pPr algn="ctr" defTabSz="613230" eaLnBrk="0" hangingPunct="0"/>
            <a:r>
              <a:rPr lang="en-US" sz="1127">
                <a:solidFill>
                  <a:prstClr val="white"/>
                </a:solidFill>
                <a:latin typeface="Arial" panose="020B0604020202020204" pitchFamily="34" charset="0"/>
                <a:cs typeface="Arial" panose="020B0604020202020204" pitchFamily="34" charset="0"/>
              </a:rPr>
              <a:t>Floor</a:t>
            </a:r>
          </a:p>
        </p:txBody>
      </p:sp>
      <p:sp>
        <p:nvSpPr>
          <p:cNvPr id="70" name="AutoShape 48">
            <a:extLst>
              <a:ext uri="{FF2B5EF4-FFF2-40B4-BE49-F238E27FC236}">
                <a16:creationId xmlns:a16="http://schemas.microsoft.com/office/drawing/2014/main" id="{D7D467A8-0244-4F0F-5620-D0A5D39105F2}"/>
              </a:ext>
            </a:extLst>
          </p:cNvPr>
          <p:cNvSpPr>
            <a:spLocks noChangeArrowheads="1"/>
          </p:cNvSpPr>
          <p:nvPr/>
        </p:nvSpPr>
        <p:spPr bwMode="auto">
          <a:xfrm>
            <a:off x="12562471" y="2990753"/>
            <a:ext cx="594647" cy="501377"/>
          </a:xfrm>
          <a:prstGeom prst="flowChartPreparation">
            <a:avLst/>
          </a:prstGeom>
          <a:solidFill>
            <a:schemeClr val="accent6">
              <a:lumMod val="40000"/>
              <a:lumOff val="60000"/>
            </a:schemeClr>
          </a:solidFill>
          <a:ln w="9525">
            <a:solidFill>
              <a:schemeClr val="tx1"/>
            </a:solidFill>
            <a:miter lim="800000"/>
            <a:headEnd/>
            <a:tailEnd/>
          </a:ln>
        </p:spPr>
        <p:txBody>
          <a:bodyPr wrap="none" anchor="ctr"/>
          <a:lstStyle/>
          <a:p>
            <a:pPr algn="ctr" defTabSz="685800" eaLnBrk="0" hangingPunct="0"/>
            <a:r>
              <a:rPr lang="en-US" sz="1127">
                <a:solidFill>
                  <a:prstClr val="black"/>
                </a:solidFill>
                <a:latin typeface="Arial" panose="020B0604020202020204" pitchFamily="34" charset="0"/>
                <a:cs typeface="Arial" panose="020B0604020202020204" pitchFamily="34" charset="0"/>
              </a:rPr>
              <a:t>POTUS</a:t>
            </a:r>
          </a:p>
          <a:p>
            <a:pPr algn="ctr" defTabSz="685800" eaLnBrk="0" hangingPunct="0"/>
            <a:r>
              <a:rPr lang="en-US" sz="1127">
                <a:solidFill>
                  <a:prstClr val="black"/>
                </a:solidFill>
                <a:latin typeface="Arial" panose="020B0604020202020204" pitchFamily="34" charset="0"/>
                <a:cs typeface="Arial" panose="020B0604020202020204" pitchFamily="34" charset="0"/>
              </a:rPr>
              <a:t>Signs</a:t>
            </a:r>
          </a:p>
        </p:txBody>
      </p:sp>
      <p:sp>
        <p:nvSpPr>
          <p:cNvPr id="71" name="Rectangle 46">
            <a:extLst>
              <a:ext uri="{FF2B5EF4-FFF2-40B4-BE49-F238E27FC236}">
                <a16:creationId xmlns:a16="http://schemas.microsoft.com/office/drawing/2014/main" id="{020A8FE7-E48A-D99A-E8D4-A7AA842EDCEC}"/>
              </a:ext>
            </a:extLst>
          </p:cNvPr>
          <p:cNvSpPr>
            <a:spLocks noChangeArrowheads="1"/>
          </p:cNvSpPr>
          <p:nvPr/>
        </p:nvSpPr>
        <p:spPr bwMode="auto">
          <a:xfrm>
            <a:off x="11116267" y="2955155"/>
            <a:ext cx="806987" cy="581631"/>
          </a:xfrm>
          <a:prstGeom prst="rect">
            <a:avLst/>
          </a:prstGeom>
          <a:gradFill flip="none" rotWithShape="1">
            <a:gsLst>
              <a:gs pos="55000">
                <a:schemeClr val="accent1">
                  <a:lumMod val="60000"/>
                  <a:lumOff val="40000"/>
                </a:schemeClr>
              </a:gs>
              <a:gs pos="0">
                <a:schemeClr val="bg1">
                  <a:lumMod val="65000"/>
                </a:schemeClr>
              </a:gs>
              <a:gs pos="100000">
                <a:schemeClr val="accent1">
                  <a:lumMod val="60000"/>
                  <a:lumOff val="40000"/>
                </a:schemeClr>
              </a:gs>
            </a:gsLst>
            <a:lin ang="10800000" scaled="1"/>
            <a:tileRect/>
          </a:gradFill>
          <a:ln w="12700">
            <a:solidFill>
              <a:schemeClr val="tx1"/>
            </a:solidFill>
            <a:miter lim="800000"/>
            <a:headEnd/>
            <a:tailEnd/>
          </a:ln>
        </p:spPr>
        <p:txBody>
          <a:bodyPr lIns="30393" tIns="30393" rIns="30393" bIns="30393" anchor="ctr"/>
          <a:lstStyle/>
          <a:p>
            <a:pPr algn="ctr" defTabSz="613230" eaLnBrk="0" hangingPunct="0"/>
            <a:r>
              <a:rPr lang="en-US" sz="1127">
                <a:solidFill>
                  <a:prstClr val="black"/>
                </a:solidFill>
                <a:latin typeface="Arial" panose="020B0604020202020204" pitchFamily="34" charset="0"/>
                <a:cs typeface="Arial" panose="020B0604020202020204" pitchFamily="34" charset="0"/>
              </a:rPr>
              <a:t>Conference Committee </a:t>
            </a:r>
          </a:p>
        </p:txBody>
      </p:sp>
      <p:sp>
        <p:nvSpPr>
          <p:cNvPr id="73" name="Rounded Rectangle 93">
            <a:extLst>
              <a:ext uri="{FF2B5EF4-FFF2-40B4-BE49-F238E27FC236}">
                <a16:creationId xmlns:a16="http://schemas.microsoft.com/office/drawing/2014/main" id="{6CDCC366-C7AD-91A4-B763-C44608FDCA77}"/>
              </a:ext>
            </a:extLst>
          </p:cNvPr>
          <p:cNvSpPr/>
          <p:nvPr/>
        </p:nvSpPr>
        <p:spPr>
          <a:xfrm>
            <a:off x="13528448" y="5784705"/>
            <a:ext cx="1862799" cy="439926"/>
          </a:xfrm>
          <a:prstGeom prst="roundRect">
            <a:avLst>
              <a:gd name="adj" fmla="val 50000"/>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127" dirty="0">
                <a:solidFill>
                  <a:prstClr val="white"/>
                </a:solidFill>
                <a:latin typeface="Calibri" panose="020F0502020204030204"/>
              </a:rPr>
              <a:t>Develop LP Concepts</a:t>
            </a:r>
          </a:p>
          <a:p>
            <a:pPr algn="ctr" defTabSz="685800"/>
            <a:r>
              <a:rPr lang="en-US" sz="1127" dirty="0">
                <a:solidFill>
                  <a:prstClr val="white"/>
                </a:solidFill>
                <a:latin typeface="Calibri" panose="020F0502020204030204"/>
              </a:rPr>
              <a:t>(Call for LPs in Nov)</a:t>
            </a:r>
          </a:p>
        </p:txBody>
      </p:sp>
    </p:spTree>
    <p:extLst>
      <p:ext uri="{BB962C8B-B14F-4D97-AF65-F5344CB8AC3E}">
        <p14:creationId xmlns:p14="http://schemas.microsoft.com/office/powerpoint/2010/main" val="182552336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B749B-5F35-090A-CE59-79E6FAEF42F7}"/>
              </a:ext>
            </a:extLst>
          </p:cNvPr>
          <p:cNvSpPr>
            <a:spLocks noGrp="1"/>
          </p:cNvSpPr>
          <p:nvPr>
            <p:ph type="sldNum" sz="quarter" idx="2"/>
          </p:nvPr>
        </p:nvSpPr>
        <p:spPr/>
        <p:txBody>
          <a:bodyPr/>
          <a:lstStyle/>
          <a:p>
            <a:pPr defTabSz="685800"/>
            <a:fld id="{86CB4B4D-7CA3-9044-876B-883B54F8677D}" type="slidenum">
              <a:rPr lang="en-US">
                <a:solidFill>
                  <a:prstClr val="black">
                    <a:tint val="75000"/>
                  </a:prstClr>
                </a:solidFill>
                <a:latin typeface="Arial" panose="020B0604020202020204" pitchFamily="34" charset="0"/>
                <a:cs typeface="Arial" panose="020B0604020202020204" pitchFamily="34" charset="0"/>
              </a:rPr>
              <a:pPr defTabSz="685800"/>
              <a:t>34</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742E7E8-4502-7A9F-FBF6-A8D38CAE4679}"/>
              </a:ext>
            </a:extLst>
          </p:cNvPr>
          <p:cNvSpPr/>
          <p:nvPr/>
        </p:nvSpPr>
        <p:spPr>
          <a:xfrm>
            <a:off x="4956195" y="227312"/>
            <a:ext cx="8383705" cy="646331"/>
          </a:xfrm>
          <a:prstGeom prst="rect">
            <a:avLst/>
          </a:prstGeom>
        </p:spPr>
        <p:txBody>
          <a:bodyPr wrap="none">
            <a:spAutoFit/>
          </a:bodyPr>
          <a:lstStyle/>
          <a:p>
            <a:pPr algn="r" defTabSz="685800"/>
            <a:r>
              <a:rPr lang="en-US" sz="3600" b="1" i="1" dirty="0">
                <a:solidFill>
                  <a:prstClr val="white"/>
                </a:solidFill>
                <a:latin typeface="Arial" panose="020B0604020202020204" pitchFamily="34" charset="0"/>
                <a:cs typeface="Arial" panose="020B0604020202020204" pitchFamily="34" charset="0"/>
              </a:rPr>
              <a:t>How NGB-LL Interacts with Congress</a:t>
            </a:r>
          </a:p>
        </p:txBody>
      </p:sp>
      <p:grpSp>
        <p:nvGrpSpPr>
          <p:cNvPr id="7" name="Group 6">
            <a:extLst>
              <a:ext uri="{FF2B5EF4-FFF2-40B4-BE49-F238E27FC236}">
                <a16:creationId xmlns:a16="http://schemas.microsoft.com/office/drawing/2014/main" id="{2E4E0BE9-094E-816F-2B41-1170CCD8D827}"/>
              </a:ext>
            </a:extLst>
          </p:cNvPr>
          <p:cNvGrpSpPr/>
          <p:nvPr/>
        </p:nvGrpSpPr>
        <p:grpSpPr>
          <a:xfrm>
            <a:off x="3562347" y="2399567"/>
            <a:ext cx="11804654" cy="7163534"/>
            <a:chOff x="850898" y="1599711"/>
            <a:chExt cx="7869769" cy="4775689"/>
          </a:xfrm>
        </p:grpSpPr>
        <p:sp>
          <p:nvSpPr>
            <p:cNvPr id="8" name="Rectangle 7">
              <a:extLst>
                <a:ext uri="{FF2B5EF4-FFF2-40B4-BE49-F238E27FC236}">
                  <a16:creationId xmlns:a16="http://schemas.microsoft.com/office/drawing/2014/main" id="{CC191B18-3F38-5001-9F85-B97581C0DF7E}"/>
                </a:ext>
              </a:extLst>
            </p:cNvPr>
            <p:cNvSpPr/>
            <p:nvPr/>
          </p:nvSpPr>
          <p:spPr>
            <a:xfrm>
              <a:off x="850898" y="5005411"/>
              <a:ext cx="2391833" cy="5672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49B8A7C-A85E-BAD8-8C84-31BB013DE235}"/>
                </a:ext>
              </a:extLst>
            </p:cNvPr>
            <p:cNvSpPr/>
            <p:nvPr/>
          </p:nvSpPr>
          <p:spPr>
            <a:xfrm>
              <a:off x="850898" y="3446258"/>
              <a:ext cx="2391833" cy="5672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DBD93E5-5519-E29D-655A-029AFF855335}"/>
                </a:ext>
              </a:extLst>
            </p:cNvPr>
            <p:cNvSpPr/>
            <p:nvPr/>
          </p:nvSpPr>
          <p:spPr>
            <a:xfrm>
              <a:off x="850898" y="4243590"/>
              <a:ext cx="2391833" cy="5672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35E4FFA-0B69-D659-21E0-FBBD2FEB9E31}"/>
                </a:ext>
              </a:extLst>
            </p:cNvPr>
            <p:cNvSpPr/>
            <p:nvPr/>
          </p:nvSpPr>
          <p:spPr>
            <a:xfrm>
              <a:off x="853016" y="2680838"/>
              <a:ext cx="2391833" cy="56726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12" name="Rounded Rectangle 4">
              <a:extLst>
                <a:ext uri="{FF2B5EF4-FFF2-40B4-BE49-F238E27FC236}">
                  <a16:creationId xmlns:a16="http://schemas.microsoft.com/office/drawing/2014/main" id="{24D90790-25F1-E8F9-3ED7-D25996855EF2}"/>
                </a:ext>
              </a:extLst>
            </p:cNvPr>
            <p:cNvSpPr/>
            <p:nvPr/>
          </p:nvSpPr>
          <p:spPr>
            <a:xfrm>
              <a:off x="7027333" y="1981200"/>
              <a:ext cx="1693334" cy="43942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C66E7F30-1571-5E89-F7F8-75142F07F6D6}"/>
                </a:ext>
              </a:extLst>
            </p:cNvPr>
            <p:cNvSpPr/>
            <p:nvPr/>
          </p:nvSpPr>
          <p:spPr>
            <a:xfrm>
              <a:off x="7156450" y="2326217"/>
              <a:ext cx="1435100" cy="91440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Arial" panose="020B0604020202020204" pitchFamily="34" charset="0"/>
                  <a:cs typeface="Arial" panose="020B0604020202020204" pitchFamily="34" charset="0"/>
                </a:rPr>
                <a:t>CO/LP</a:t>
              </a:r>
            </a:p>
          </p:txBody>
        </p:sp>
        <p:sp>
          <p:nvSpPr>
            <p:cNvPr id="14" name="Oval 13">
              <a:extLst>
                <a:ext uri="{FF2B5EF4-FFF2-40B4-BE49-F238E27FC236}">
                  <a16:creationId xmlns:a16="http://schemas.microsoft.com/office/drawing/2014/main" id="{540B0257-AE0F-A8F0-3E80-78F695FD1055}"/>
                </a:ext>
              </a:extLst>
            </p:cNvPr>
            <p:cNvSpPr/>
            <p:nvPr/>
          </p:nvSpPr>
          <p:spPr>
            <a:xfrm>
              <a:off x="7156450" y="3721100"/>
              <a:ext cx="1435100" cy="91440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Arial" panose="020B0604020202020204" pitchFamily="34" charset="0"/>
                  <a:cs typeface="Arial" panose="020B0604020202020204" pitchFamily="34" charset="0"/>
                </a:rPr>
                <a:t>CO/LP</a:t>
              </a:r>
            </a:p>
          </p:txBody>
        </p:sp>
        <p:sp>
          <p:nvSpPr>
            <p:cNvPr id="15" name="Oval 14">
              <a:extLst>
                <a:ext uri="{FF2B5EF4-FFF2-40B4-BE49-F238E27FC236}">
                  <a16:creationId xmlns:a16="http://schemas.microsoft.com/office/drawing/2014/main" id="{E3D06D6E-93B3-B964-1156-B7C18AF10644}"/>
                </a:ext>
              </a:extLst>
            </p:cNvPr>
            <p:cNvSpPr/>
            <p:nvPr/>
          </p:nvSpPr>
          <p:spPr>
            <a:xfrm>
              <a:off x="7156450" y="5115983"/>
              <a:ext cx="1435100" cy="91440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Arial" panose="020B0604020202020204" pitchFamily="34" charset="0"/>
                  <a:cs typeface="Arial" panose="020B0604020202020204" pitchFamily="34" charset="0"/>
                </a:rPr>
                <a:t>CO/LP</a:t>
              </a:r>
            </a:p>
          </p:txBody>
        </p:sp>
        <p:sp>
          <p:nvSpPr>
            <p:cNvPr id="16" name="TextBox 15">
              <a:extLst>
                <a:ext uri="{FF2B5EF4-FFF2-40B4-BE49-F238E27FC236}">
                  <a16:creationId xmlns:a16="http://schemas.microsoft.com/office/drawing/2014/main" id="{9457ED06-E102-1F5B-882E-9B9CF8791E13}"/>
                </a:ext>
              </a:extLst>
            </p:cNvPr>
            <p:cNvSpPr txBox="1"/>
            <p:nvPr/>
          </p:nvSpPr>
          <p:spPr>
            <a:xfrm>
              <a:off x="7276633" y="1599711"/>
              <a:ext cx="1059265" cy="338554"/>
            </a:xfrm>
            <a:prstGeom prst="rect">
              <a:avLst/>
            </a:prstGeom>
            <a:noFill/>
          </p:spPr>
          <p:txBody>
            <a:bodyPr wrap="none" rtlCol="0">
              <a:spAutoFit/>
            </a:bodyPr>
            <a:lstStyle/>
            <a:p>
              <a:pPr defTabSz="685800"/>
              <a:r>
                <a:rPr lang="en-US" sz="2700" dirty="0">
                  <a:solidFill>
                    <a:prstClr val="black"/>
                  </a:solidFill>
                  <a:latin typeface="Arial" panose="020B0604020202020204" pitchFamily="34" charset="0"/>
                  <a:cs typeface="Arial" panose="020B0604020202020204" pitchFamily="34" charset="0"/>
                </a:rPr>
                <a:t>Outcome</a:t>
              </a:r>
            </a:p>
          </p:txBody>
        </p:sp>
        <p:sp>
          <p:nvSpPr>
            <p:cNvPr id="17" name="Oval 16">
              <a:extLst>
                <a:ext uri="{FF2B5EF4-FFF2-40B4-BE49-F238E27FC236}">
                  <a16:creationId xmlns:a16="http://schemas.microsoft.com/office/drawing/2014/main" id="{F797CF0C-4D62-1AE8-39A7-906F100F0669}"/>
                </a:ext>
              </a:extLst>
            </p:cNvPr>
            <p:cNvSpPr/>
            <p:nvPr/>
          </p:nvSpPr>
          <p:spPr>
            <a:xfrm>
              <a:off x="2750606" y="1954334"/>
              <a:ext cx="1657350" cy="43281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Arial" panose="020B0604020202020204" pitchFamily="34" charset="0"/>
                <a:cs typeface="Arial" panose="020B0604020202020204" pitchFamily="34" charset="0"/>
              </a:endParaRPr>
            </a:p>
          </p:txBody>
        </p:sp>
        <p:sp>
          <p:nvSpPr>
            <p:cNvPr id="18" name="Right Arrow 9">
              <a:extLst>
                <a:ext uri="{FF2B5EF4-FFF2-40B4-BE49-F238E27FC236}">
                  <a16:creationId xmlns:a16="http://schemas.microsoft.com/office/drawing/2014/main" id="{2DF6CC5F-AD55-B175-B8D1-741454D0DC48}"/>
                </a:ext>
              </a:extLst>
            </p:cNvPr>
            <p:cNvSpPr/>
            <p:nvPr/>
          </p:nvSpPr>
          <p:spPr>
            <a:xfrm>
              <a:off x="3244849" y="2397205"/>
              <a:ext cx="3310467" cy="1134533"/>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700" dirty="0">
                  <a:solidFill>
                    <a:prstClr val="black"/>
                  </a:solidFill>
                  <a:latin typeface="Arial" panose="020B0604020202020204" pitchFamily="34" charset="0"/>
                  <a:cs typeface="Arial" panose="020B0604020202020204" pitchFamily="34" charset="0"/>
                </a:rPr>
                <a:t>Direct Engagements</a:t>
              </a:r>
            </a:p>
          </p:txBody>
        </p:sp>
        <p:sp>
          <p:nvSpPr>
            <p:cNvPr id="19" name="Right Arrow 19">
              <a:extLst>
                <a:ext uri="{FF2B5EF4-FFF2-40B4-BE49-F238E27FC236}">
                  <a16:creationId xmlns:a16="http://schemas.microsoft.com/office/drawing/2014/main" id="{00AF9A1C-D936-EC7B-A2F7-6DD9EBF57FAA}"/>
                </a:ext>
              </a:extLst>
            </p:cNvPr>
            <p:cNvSpPr/>
            <p:nvPr/>
          </p:nvSpPr>
          <p:spPr>
            <a:xfrm>
              <a:off x="3242731" y="3959956"/>
              <a:ext cx="3310467" cy="1134533"/>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700" dirty="0">
                  <a:solidFill>
                    <a:prstClr val="black"/>
                  </a:solidFill>
                  <a:latin typeface="Arial" panose="020B0604020202020204" pitchFamily="34" charset="0"/>
                  <a:cs typeface="Arial" panose="020B0604020202020204" pitchFamily="34" charset="0"/>
                </a:rPr>
                <a:t>Testimony</a:t>
              </a:r>
            </a:p>
          </p:txBody>
        </p:sp>
        <p:sp>
          <p:nvSpPr>
            <p:cNvPr id="20" name="Right Arrow 24">
              <a:extLst>
                <a:ext uri="{FF2B5EF4-FFF2-40B4-BE49-F238E27FC236}">
                  <a16:creationId xmlns:a16="http://schemas.microsoft.com/office/drawing/2014/main" id="{6E46437E-5E47-BD9B-09C2-2529735723F3}"/>
                </a:ext>
              </a:extLst>
            </p:cNvPr>
            <p:cNvSpPr/>
            <p:nvPr/>
          </p:nvSpPr>
          <p:spPr>
            <a:xfrm>
              <a:off x="3242731" y="3162625"/>
              <a:ext cx="3310467" cy="1134533"/>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700" dirty="0">
                  <a:solidFill>
                    <a:prstClr val="black"/>
                  </a:solidFill>
                  <a:latin typeface="Arial" panose="020B0604020202020204" pitchFamily="34" charset="0"/>
                  <a:cs typeface="Arial" panose="020B0604020202020204" pitchFamily="34" charset="0"/>
                </a:rPr>
                <a:t>Official Correspondence</a:t>
              </a:r>
            </a:p>
          </p:txBody>
        </p:sp>
        <p:sp>
          <p:nvSpPr>
            <p:cNvPr id="21" name="Right Arrow 26">
              <a:extLst>
                <a:ext uri="{FF2B5EF4-FFF2-40B4-BE49-F238E27FC236}">
                  <a16:creationId xmlns:a16="http://schemas.microsoft.com/office/drawing/2014/main" id="{F84135F7-6339-5AC4-99FC-8A894D98D685}"/>
                </a:ext>
              </a:extLst>
            </p:cNvPr>
            <p:cNvSpPr/>
            <p:nvPr/>
          </p:nvSpPr>
          <p:spPr>
            <a:xfrm>
              <a:off x="3244848" y="4721778"/>
              <a:ext cx="3310467" cy="1134533"/>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400" dirty="0">
                  <a:solidFill>
                    <a:prstClr val="black"/>
                  </a:solidFill>
                  <a:latin typeface="Arial" panose="020B0604020202020204" pitchFamily="34" charset="0"/>
                  <a:cs typeface="Arial" panose="020B0604020202020204" pitchFamily="34" charset="0"/>
                </a:rPr>
                <a:t>Public Statements &amp; Announcements</a:t>
              </a:r>
            </a:p>
          </p:txBody>
        </p:sp>
        <p:sp>
          <p:nvSpPr>
            <p:cNvPr id="22" name="TextBox 21">
              <a:extLst>
                <a:ext uri="{FF2B5EF4-FFF2-40B4-BE49-F238E27FC236}">
                  <a16:creationId xmlns:a16="http://schemas.microsoft.com/office/drawing/2014/main" id="{206657DF-BE88-3995-994C-B2C14F0216CC}"/>
                </a:ext>
              </a:extLst>
            </p:cNvPr>
            <p:cNvSpPr txBox="1"/>
            <p:nvPr/>
          </p:nvSpPr>
          <p:spPr>
            <a:xfrm>
              <a:off x="1998623" y="1599711"/>
              <a:ext cx="3354765" cy="338554"/>
            </a:xfrm>
            <a:prstGeom prst="rect">
              <a:avLst/>
            </a:prstGeom>
            <a:noFill/>
          </p:spPr>
          <p:txBody>
            <a:bodyPr wrap="none" rtlCol="0">
              <a:spAutoFit/>
            </a:bodyPr>
            <a:lstStyle/>
            <a:p>
              <a:pPr defTabSz="685800"/>
              <a:r>
                <a:rPr lang="en-US" sz="2700" dirty="0">
                  <a:solidFill>
                    <a:prstClr val="black"/>
                  </a:solidFill>
                  <a:latin typeface="Arial" panose="020B0604020202020204" pitchFamily="34" charset="0"/>
                  <a:cs typeface="Arial" panose="020B0604020202020204" pitchFamily="34" charset="0"/>
                </a:rPr>
                <a:t>Synchronization &amp; Coordination</a:t>
              </a:r>
            </a:p>
          </p:txBody>
        </p:sp>
      </p:grpSp>
    </p:spTree>
    <p:extLst>
      <p:ext uri="{BB962C8B-B14F-4D97-AF65-F5344CB8AC3E}">
        <p14:creationId xmlns:p14="http://schemas.microsoft.com/office/powerpoint/2010/main" val="327078919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796A95E7-62D5-41B8-A056-02F7553467A5}"/>
              </a:ext>
            </a:extLst>
          </p:cNvPr>
          <p:cNvSpPr txBox="1"/>
          <p:nvPr/>
        </p:nvSpPr>
        <p:spPr>
          <a:xfrm>
            <a:off x="2957513" y="858644"/>
            <a:ext cx="12372975" cy="6001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endParaRPr sz="3000" i="0" kern="0">
              <a:solidFill>
                <a:srgbClr val="FFFFFF"/>
              </a:solidFill>
              <a:latin typeface="Arial"/>
            </a:endParaRPr>
          </a:p>
        </p:txBody>
      </p:sp>
      <p:sp>
        <p:nvSpPr>
          <p:cNvPr id="8" name="Rectangle 4">
            <a:extLst>
              <a:ext uri="{FF2B5EF4-FFF2-40B4-BE49-F238E27FC236}">
                <a16:creationId xmlns:a16="http://schemas.microsoft.com/office/drawing/2014/main" id="{B5FD0DB2-2D4E-4D64-8770-3522BBBFAE0C}"/>
              </a:ext>
            </a:extLst>
          </p:cNvPr>
          <p:cNvSpPr txBox="1"/>
          <p:nvPr/>
        </p:nvSpPr>
        <p:spPr>
          <a:xfrm>
            <a:off x="2957513" y="277496"/>
            <a:ext cx="12372975" cy="1154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r>
              <a:rPr lang="en-US" sz="3600" i="0" kern="0" dirty="0">
                <a:solidFill>
                  <a:srgbClr val="FFFFFF"/>
                </a:solidFill>
                <a:latin typeface="Arial"/>
              </a:rPr>
              <a:t>Congressional Objectives </a:t>
            </a:r>
          </a:p>
          <a:p>
            <a:pPr algn="ctr" defTabSz="1371600" hangingPunct="0">
              <a:defRPr/>
            </a:pPr>
            <a:r>
              <a:rPr lang="en-US" sz="3000" i="0" kern="0" dirty="0">
                <a:solidFill>
                  <a:srgbClr val="FFFFFF"/>
                </a:solidFill>
                <a:latin typeface="Arial"/>
              </a:rPr>
              <a:t>FY 2025</a:t>
            </a:r>
            <a:endParaRPr sz="3000" i="0" kern="0" dirty="0">
              <a:solidFill>
                <a:srgbClr val="FFFFFF"/>
              </a:solidFill>
              <a:latin typeface="Arial"/>
            </a:endParaRPr>
          </a:p>
        </p:txBody>
      </p:sp>
      <p:sp>
        <p:nvSpPr>
          <p:cNvPr id="2" name="Slide Number Placeholder 1">
            <a:extLst>
              <a:ext uri="{FF2B5EF4-FFF2-40B4-BE49-F238E27FC236}">
                <a16:creationId xmlns:a16="http://schemas.microsoft.com/office/drawing/2014/main" id="{124378FF-DA47-23D8-ADF6-3E8D7C7234B7}"/>
              </a:ext>
            </a:extLst>
          </p:cNvPr>
          <p:cNvSpPr>
            <a:spLocks noGrp="1"/>
          </p:cNvSpPr>
          <p:nvPr>
            <p:ph type="sldNum" sz="quarter" idx="2"/>
          </p:nvPr>
        </p:nvSpPr>
        <p:spPr/>
        <p:txBody>
          <a:bodyPr/>
          <a:lstStyle/>
          <a:p>
            <a:pPr defTabSz="685800">
              <a:defRPr/>
            </a:pPr>
            <a:fld id="{86CB4B4D-7CA3-9044-876B-883B54F8677D}" type="slidenum">
              <a:rPr lang="en-US">
                <a:solidFill>
                  <a:prstClr val="black">
                    <a:tint val="75000"/>
                  </a:prstClr>
                </a:solidFill>
                <a:latin typeface="Calibri" panose="020F0502020204030204"/>
              </a:rPr>
              <a:pPr defTabSz="685800">
                <a:defRPr/>
              </a:pPr>
              <a:t>35</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A90B77C3-026D-6D13-BE53-83F28AB1A337}"/>
              </a:ext>
            </a:extLst>
          </p:cNvPr>
          <p:cNvSpPr txBox="1"/>
          <p:nvPr/>
        </p:nvSpPr>
        <p:spPr>
          <a:xfrm>
            <a:off x="1807827" y="2039949"/>
            <a:ext cx="14521344" cy="7201972"/>
          </a:xfrm>
          <a:prstGeom prst="rect">
            <a:avLst/>
          </a:prstGeom>
          <a:noFill/>
        </p:spPr>
        <p:txBody>
          <a:bodyPr wrap="square" lIns="137160" tIns="68580" rIns="137160" bIns="68580" rtlCol="0" anchor="t">
            <a:spAutoFit/>
          </a:bodyPr>
          <a:lstStyle/>
          <a:p>
            <a:pPr marL="685800" lvl="1" defTabSz="685800">
              <a:defRPr/>
            </a:pPr>
            <a:r>
              <a:rPr lang="en-US" sz="2700" b="1" dirty="0">
                <a:solidFill>
                  <a:srgbClr val="7030A0"/>
                </a:solidFill>
                <a:latin typeface="Arial"/>
                <a:cs typeface="Arial"/>
              </a:rPr>
              <a:t>PEOPLE</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Attract and Retain Talent within the NG</a:t>
            </a:r>
            <a:endParaRPr lang="en-US" sz="2700" i="1" dirty="0">
              <a:solidFill>
                <a:prstClr val="black"/>
              </a:solidFill>
              <a:highlight>
                <a:srgbClr val="FFFFFF"/>
              </a:highlight>
              <a:latin typeface="Arial"/>
              <a:cs typeface="Arial"/>
            </a:endParaRPr>
          </a:p>
          <a:p>
            <a:pPr marL="1114425" lvl="1" indent="-428625" defTabSz="685800">
              <a:buFont typeface="Arial" panose="020B0604020202020204" pitchFamily="34" charset="0"/>
              <a:buChar char="•"/>
              <a:defRPr/>
            </a:pPr>
            <a:r>
              <a:rPr lang="en-US" sz="2700" b="1" dirty="0">
                <a:solidFill>
                  <a:prstClr val="black"/>
                </a:solidFill>
                <a:latin typeface="Arial"/>
                <a:cs typeface="Arial"/>
              </a:rPr>
              <a:t>Healthcare Coverage for NG Members </a:t>
            </a:r>
            <a:r>
              <a:rPr lang="en-US" sz="2700" i="1" dirty="0">
                <a:solidFill>
                  <a:prstClr val="black"/>
                </a:solidFill>
                <a:latin typeface="Arial"/>
                <a:cs typeface="Arial"/>
              </a:rPr>
              <a:t>(SUSTAIN)</a:t>
            </a:r>
          </a:p>
          <a:p>
            <a:pPr marL="1371600" lvl="2" defTabSz="685800">
              <a:defRPr/>
            </a:pPr>
            <a:endParaRPr lang="en-US" sz="2700" i="1" strike="sngStrike" dirty="0">
              <a:solidFill>
                <a:prstClr val="black"/>
              </a:solidFill>
              <a:latin typeface="Arial"/>
              <a:cs typeface="Arial"/>
            </a:endParaRPr>
          </a:p>
          <a:p>
            <a:pPr marL="685800" lvl="1" defTabSz="685800">
              <a:defRPr/>
            </a:pPr>
            <a:r>
              <a:rPr lang="en-US" sz="2700" b="1" dirty="0">
                <a:solidFill>
                  <a:srgbClr val="7030A0"/>
                </a:solidFill>
                <a:latin typeface="Arial"/>
                <a:cs typeface="Arial"/>
              </a:rPr>
              <a:t>READINESS</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Future of the Total Force Optimization - Mix and Integration </a:t>
            </a:r>
            <a:endParaRPr lang="en-US" sz="2700" dirty="0">
              <a:solidFill>
                <a:srgbClr val="FF0000"/>
              </a:solidFill>
              <a:latin typeface="Arial" panose="020B0604020202020204" pitchFamily="34" charset="0"/>
              <a:cs typeface="Arial" panose="020B0604020202020204" pitchFamily="34" charset="0"/>
            </a:endParaRPr>
          </a:p>
          <a:p>
            <a:pPr marL="1114425" lvl="1" indent="-428625" defTabSz="685800">
              <a:buFont typeface="Arial" panose="020B0604020202020204" pitchFamily="34" charset="0"/>
              <a:buChar char="•"/>
              <a:defRPr/>
            </a:pPr>
            <a:r>
              <a:rPr lang="en-US" sz="2700" b="1" dirty="0">
                <a:solidFill>
                  <a:prstClr val="black"/>
                </a:solidFill>
                <a:latin typeface="Arial"/>
                <a:cs typeface="Arial"/>
              </a:rPr>
              <a:t>NG Infrastructure </a:t>
            </a:r>
          </a:p>
          <a:p>
            <a:pPr marL="685800" lvl="1" defTabSz="685800">
              <a:defRPr/>
            </a:pPr>
            <a:endParaRPr lang="en-US" sz="2700" b="1" dirty="0">
              <a:solidFill>
                <a:prstClr val="black"/>
              </a:solidFill>
              <a:latin typeface="Arial" panose="020B0604020202020204" pitchFamily="34" charset="0"/>
              <a:cs typeface="Arial" panose="020B0604020202020204" pitchFamily="34" charset="0"/>
            </a:endParaRPr>
          </a:p>
          <a:p>
            <a:pPr marL="685800" lvl="1" defTabSz="685800">
              <a:defRPr/>
            </a:pPr>
            <a:r>
              <a:rPr lang="en-US" sz="2700" b="1" dirty="0">
                <a:solidFill>
                  <a:srgbClr val="7030A0"/>
                </a:solidFill>
                <a:latin typeface="Arial"/>
                <a:cs typeface="Arial"/>
              </a:rPr>
              <a:t>MODERNIZATION</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ANG Modernization </a:t>
            </a:r>
            <a:r>
              <a:rPr lang="en-US" sz="2700" i="1" dirty="0">
                <a:solidFill>
                  <a:prstClr val="black"/>
                </a:solidFill>
                <a:latin typeface="Arial"/>
                <a:cs typeface="Arial"/>
              </a:rPr>
              <a:t>(</a:t>
            </a:r>
            <a:r>
              <a:rPr lang="en-US" sz="2700" i="1" dirty="0">
                <a:solidFill>
                  <a:prstClr val="black"/>
                </a:solidFill>
                <a:highlight>
                  <a:srgbClr val="FFFFFF"/>
                </a:highlight>
                <a:latin typeface="Arial"/>
                <a:cs typeface="Arial"/>
              </a:rPr>
              <a:t>SUSTAIN</a:t>
            </a:r>
            <a:r>
              <a:rPr lang="en-US" sz="2700" i="1" dirty="0">
                <a:solidFill>
                  <a:prstClr val="black"/>
                </a:solidFill>
                <a:latin typeface="Arial"/>
                <a:cs typeface="Arial"/>
              </a:rPr>
              <a:t>)</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ARNG Modernization Requirements </a:t>
            </a:r>
            <a:r>
              <a:rPr lang="en-US" sz="2700" dirty="0">
                <a:solidFill>
                  <a:prstClr val="black"/>
                </a:solidFill>
                <a:latin typeface="Arial"/>
                <a:cs typeface="Arial"/>
              </a:rPr>
              <a:t>(</a:t>
            </a:r>
            <a:r>
              <a:rPr lang="en-US" sz="2700" dirty="0">
                <a:solidFill>
                  <a:prstClr val="black"/>
                </a:solidFill>
                <a:highlight>
                  <a:srgbClr val="FFFFFF"/>
                </a:highlight>
                <a:latin typeface="Arial"/>
                <a:cs typeface="Arial"/>
              </a:rPr>
              <a:t>SUSTAIN</a:t>
            </a:r>
            <a:r>
              <a:rPr lang="en-US" sz="2700" dirty="0">
                <a:solidFill>
                  <a:prstClr val="black"/>
                </a:solidFill>
                <a:latin typeface="Arial"/>
                <a:cs typeface="Arial"/>
              </a:rPr>
              <a:t>)</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National Guard and Reserve Equipment Account (NGREA)</a:t>
            </a:r>
          </a:p>
          <a:p>
            <a:pPr marL="685800" lvl="1" defTabSz="685800">
              <a:defRPr/>
            </a:pPr>
            <a:endParaRPr lang="en-US" sz="2700" b="1" dirty="0">
              <a:solidFill>
                <a:srgbClr val="7030A0"/>
              </a:solidFill>
              <a:latin typeface="Arial"/>
              <a:cs typeface="Arial"/>
            </a:endParaRPr>
          </a:p>
          <a:p>
            <a:pPr marL="685800" lvl="1" defTabSz="685800">
              <a:defRPr/>
            </a:pPr>
            <a:r>
              <a:rPr lang="en-US" sz="2700" b="1" dirty="0">
                <a:solidFill>
                  <a:srgbClr val="7030A0"/>
                </a:solidFill>
                <a:latin typeface="Arial"/>
                <a:cs typeface="Arial"/>
              </a:rPr>
              <a:t>REFORM</a:t>
            </a:r>
          </a:p>
          <a:p>
            <a:pPr marL="1114425" lvl="1" indent="-428625" defTabSz="685800">
              <a:buFont typeface="Arial" panose="020B0604020202020204" pitchFamily="34" charset="0"/>
              <a:buChar char="•"/>
              <a:defRPr/>
            </a:pPr>
            <a:r>
              <a:rPr lang="en-US" sz="2700" b="1" dirty="0">
                <a:solidFill>
                  <a:prstClr val="black"/>
                </a:solidFill>
                <a:latin typeface="Arial"/>
                <a:cs typeface="Arial"/>
              </a:rPr>
              <a:t>State Partnership Program (SPP)</a:t>
            </a:r>
            <a:endParaRPr lang="en-US" sz="2700" b="1" dirty="0">
              <a:solidFill>
                <a:srgbClr val="7030A0"/>
              </a:solidFill>
              <a:latin typeface="Arial"/>
              <a:cs typeface="Arial"/>
            </a:endParaRPr>
          </a:p>
          <a:p>
            <a:pPr marL="685800" lvl="1" defTabSz="685800">
              <a:defRPr/>
            </a:pPr>
            <a:endParaRPr lang="en-US" sz="2700" b="1" dirty="0">
              <a:solidFill>
                <a:srgbClr val="7030A0"/>
              </a:solidFill>
              <a:latin typeface="Arial"/>
              <a:cs typeface="Arial"/>
            </a:endParaRPr>
          </a:p>
          <a:p>
            <a:pPr defTabSz="685800">
              <a:defRPr/>
            </a:pPr>
            <a:endParaRPr lang="en-US" sz="2700" b="1" dirty="0">
              <a:solidFill>
                <a:srgbClr val="7030A0"/>
              </a:solidFill>
              <a:latin typeface="Arial"/>
              <a:cs typeface="Arial"/>
            </a:endParaRPr>
          </a:p>
        </p:txBody>
      </p:sp>
      <p:sp>
        <p:nvSpPr>
          <p:cNvPr id="5" name="TextBox 4">
            <a:extLst>
              <a:ext uri="{FF2B5EF4-FFF2-40B4-BE49-F238E27FC236}">
                <a16:creationId xmlns:a16="http://schemas.microsoft.com/office/drawing/2014/main" id="{9AF25358-C6AA-24D7-006F-28AEB2FC9D21}"/>
              </a:ext>
            </a:extLst>
          </p:cNvPr>
          <p:cNvSpPr txBox="1"/>
          <p:nvPr/>
        </p:nvSpPr>
        <p:spPr>
          <a:xfrm>
            <a:off x="2537670" y="1513323"/>
            <a:ext cx="13338696" cy="830997"/>
          </a:xfrm>
          <a:prstGeom prst="rect">
            <a:avLst/>
          </a:prstGeom>
          <a:noFill/>
        </p:spPr>
        <p:txBody>
          <a:bodyPr wrap="square" rtlCol="0">
            <a:spAutoFit/>
          </a:bodyPr>
          <a:lstStyle/>
          <a:p>
            <a:pPr defTabSz="1371600">
              <a:defRPr/>
            </a:pPr>
            <a:r>
              <a:rPr lang="en-US" sz="2100" kern="0" dirty="0">
                <a:solidFill>
                  <a:prstClr val="black"/>
                </a:solidFill>
                <a:latin typeface="Arial" panose="020B0604020202020204" pitchFamily="34" charset="0"/>
                <a:cs typeface="Arial" panose="020B0604020202020204" pitchFamily="34" charset="0"/>
              </a:rPr>
              <a:t>These inform the FY25 National Defense Authorization Act (NDAA) and FY25 Defense Appropriations</a:t>
            </a:r>
          </a:p>
          <a:p>
            <a:pPr defTabSz="1371600">
              <a:defRPr/>
            </a:pPr>
            <a:endParaRPr lang="en-US" sz="2700" kern="0" dirty="0">
              <a:solidFill>
                <a:prstClr val="black"/>
              </a:solidFill>
              <a:latin typeface="Calibri" panose="020F0502020204030204"/>
            </a:endParaRPr>
          </a:p>
        </p:txBody>
      </p:sp>
    </p:spTree>
    <p:extLst>
      <p:ext uri="{BB962C8B-B14F-4D97-AF65-F5344CB8AC3E}">
        <p14:creationId xmlns:p14="http://schemas.microsoft.com/office/powerpoint/2010/main" val="372436834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796A95E7-62D5-41B8-A056-02F7553467A5}"/>
              </a:ext>
            </a:extLst>
          </p:cNvPr>
          <p:cNvSpPr txBox="1"/>
          <p:nvPr/>
        </p:nvSpPr>
        <p:spPr>
          <a:xfrm>
            <a:off x="2957513" y="858644"/>
            <a:ext cx="12372975" cy="60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endParaRPr sz="3000" i="0" kern="0">
              <a:solidFill>
                <a:srgbClr val="FFFFFF"/>
              </a:solidFill>
              <a:latin typeface="Arial"/>
            </a:endParaRPr>
          </a:p>
        </p:txBody>
      </p:sp>
      <p:sp>
        <p:nvSpPr>
          <p:cNvPr id="2" name="Slide Number Placeholder 1">
            <a:extLst>
              <a:ext uri="{FF2B5EF4-FFF2-40B4-BE49-F238E27FC236}">
                <a16:creationId xmlns:a16="http://schemas.microsoft.com/office/drawing/2014/main" id="{124378FF-DA47-23D8-ADF6-3E8D7C7234B7}"/>
              </a:ext>
            </a:extLst>
          </p:cNvPr>
          <p:cNvSpPr>
            <a:spLocks noGrp="1"/>
          </p:cNvSpPr>
          <p:nvPr>
            <p:ph type="sldNum" sz="quarter" idx="2"/>
          </p:nvPr>
        </p:nvSpPr>
        <p:spPr/>
        <p:txBody>
          <a:bodyPr/>
          <a:lstStyle/>
          <a:p>
            <a:pPr defTabSz="685800">
              <a:defRPr/>
            </a:pPr>
            <a:fld id="{86CB4B4D-7CA3-9044-876B-883B54F8677D}" type="slidenum">
              <a:rPr lang="en-US">
                <a:solidFill>
                  <a:prstClr val="black">
                    <a:tint val="75000"/>
                  </a:prstClr>
                </a:solidFill>
                <a:latin typeface="Calibri" panose="020F0502020204030204"/>
              </a:rPr>
              <a:pPr defTabSz="685800">
                <a:defRPr/>
              </a:pPr>
              <a:t>36</a:t>
            </a:fld>
            <a:endParaRPr lang="en-US">
              <a:solidFill>
                <a:prstClr val="black">
                  <a:tint val="75000"/>
                </a:prstClr>
              </a:solidFill>
              <a:latin typeface="Calibri" panose="020F0502020204030204"/>
            </a:endParaRPr>
          </a:p>
        </p:txBody>
      </p:sp>
      <p:sp>
        <p:nvSpPr>
          <p:cNvPr id="5" name="Rectangle 4">
            <a:extLst>
              <a:ext uri="{FF2B5EF4-FFF2-40B4-BE49-F238E27FC236}">
                <a16:creationId xmlns:a16="http://schemas.microsoft.com/office/drawing/2014/main" id="{C7DE9369-2428-10BB-1222-866AECE802CA}"/>
              </a:ext>
            </a:extLst>
          </p:cNvPr>
          <p:cNvSpPr txBox="1"/>
          <p:nvPr/>
        </p:nvSpPr>
        <p:spPr>
          <a:xfrm>
            <a:off x="2957513" y="220471"/>
            <a:ext cx="12372975" cy="6924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7" tIns="68577" rIns="68577" bIns="68577">
            <a:spAutoFit/>
          </a:bodyPr>
          <a:lstStyle>
            <a:lvl1pPr algn="r">
              <a:defRPr sz="2800" b="1" i="1">
                <a:latin typeface="Times New Roman"/>
                <a:ea typeface="Times New Roman"/>
                <a:cs typeface="Times New Roman"/>
                <a:sym typeface="Times New Roman"/>
              </a:defRPr>
            </a:lvl1pPr>
          </a:lstStyle>
          <a:p>
            <a:pPr algn="ctr" defTabSz="1371600" hangingPunct="0">
              <a:defRPr/>
            </a:pPr>
            <a:r>
              <a:rPr lang="en-US" sz="3600" i="0" kern="0">
                <a:solidFill>
                  <a:srgbClr val="FFFFFF"/>
                </a:solidFill>
                <a:latin typeface="Arial"/>
              </a:rPr>
              <a:t>Questions</a:t>
            </a:r>
          </a:p>
        </p:txBody>
      </p:sp>
      <p:pic>
        <p:nvPicPr>
          <p:cNvPr id="4" name="Picture 3">
            <a:extLst>
              <a:ext uri="{FF2B5EF4-FFF2-40B4-BE49-F238E27FC236}">
                <a16:creationId xmlns:a16="http://schemas.microsoft.com/office/drawing/2014/main" id="{A614AC73-4B06-D8FC-5EE3-B3585593976F}"/>
              </a:ext>
            </a:extLst>
          </p:cNvPr>
          <p:cNvPicPr>
            <a:picLocks noChangeAspect="1"/>
          </p:cNvPicPr>
          <p:nvPr/>
        </p:nvPicPr>
        <p:blipFill>
          <a:blip r:embed="rId2"/>
          <a:stretch>
            <a:fillRect/>
          </a:stretch>
        </p:blipFill>
        <p:spPr>
          <a:xfrm>
            <a:off x="2286000" y="1391883"/>
            <a:ext cx="13716000" cy="8895117"/>
          </a:xfrm>
          <a:prstGeom prst="rect">
            <a:avLst/>
          </a:prstGeom>
        </p:spPr>
      </p:pic>
    </p:spTree>
    <p:extLst>
      <p:ext uri="{BB962C8B-B14F-4D97-AF65-F5344CB8AC3E}">
        <p14:creationId xmlns:p14="http://schemas.microsoft.com/office/powerpoint/2010/main" val="65107973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82EE9-FEC3-C5DC-D609-803022DED6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87AABC-5ADE-D3AA-D144-A9FD0BE5FE9B}"/>
              </a:ext>
            </a:extLst>
          </p:cNvPr>
          <p:cNvSpPr>
            <a:spLocks noGrp="1"/>
          </p:cNvSpPr>
          <p:nvPr>
            <p:ph type="sldNum" sz="quarter" idx="12"/>
          </p:nvPr>
        </p:nvSpPr>
        <p:spPr/>
        <p:txBody>
          <a:bodyPr/>
          <a:lstStyle/>
          <a:p>
            <a:pPr marL="0" marR="0" lvl="0" indent="0" algn="l" defTabSz="1371600" rtl="0" eaLnBrk="1" fontAlgn="base" latinLnBrk="0" hangingPunct="1">
              <a:lnSpc>
                <a:spcPct val="100000"/>
              </a:lnSpc>
              <a:spcBef>
                <a:spcPct val="0"/>
              </a:spcBef>
              <a:spcAft>
                <a:spcPct val="0"/>
              </a:spcAft>
              <a:buClrTx/>
              <a:buSzTx/>
              <a:buFontTx/>
              <a:buNone/>
              <a:tabLst/>
              <a:defRPr/>
            </a:pPr>
            <a:fld id="{AB44B8C7-856B-4A4A-8C45-2CC3FC64279A}" type="slidenum">
              <a:rPr kumimoji="0" lang="en-US" sz="3600" b="0" i="0" u="none" strike="noStrike" kern="1200" cap="none" spc="0" normalizeH="0" baseline="0" noProof="0">
                <a:ln>
                  <a:noFill/>
                </a:ln>
                <a:solidFill>
                  <a:srgbClr val="000000"/>
                </a:solidFill>
                <a:effectLst/>
                <a:uLnTx/>
                <a:uFillTx/>
                <a:latin typeface="Arial" charset="0"/>
                <a:ea typeface="ＭＳ Ｐゴシック" pitchFamily="1" charset="-128"/>
                <a:cs typeface="+mn-cs"/>
              </a:rPr>
              <a:pPr marL="0" marR="0" lvl="0" indent="0" algn="l" defTabSz="1371600" rtl="0" eaLnBrk="1" fontAlgn="base" latinLnBrk="0" hangingPunct="1">
                <a:lnSpc>
                  <a:spcPct val="100000"/>
                </a:lnSpc>
                <a:spcBef>
                  <a:spcPct val="0"/>
                </a:spcBef>
                <a:spcAft>
                  <a:spcPct val="0"/>
                </a:spcAft>
                <a:buClrTx/>
                <a:buSzTx/>
                <a:buFontTx/>
                <a:buNone/>
                <a:tabLst/>
                <a:defRPr/>
              </a:pPr>
              <a:t>37</a:t>
            </a:fld>
            <a:endParaRPr kumimoji="0" lang="en-US" sz="36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9" name="TextBox 8">
            <a:extLst>
              <a:ext uri="{FF2B5EF4-FFF2-40B4-BE49-F238E27FC236}">
                <a16:creationId xmlns:a16="http://schemas.microsoft.com/office/drawing/2014/main" id="{DD9D4748-E05E-0ED8-581F-1C0652C367E6}"/>
              </a:ext>
            </a:extLst>
          </p:cNvPr>
          <p:cNvSpPr txBox="1"/>
          <p:nvPr/>
        </p:nvSpPr>
        <p:spPr>
          <a:xfrm>
            <a:off x="5334000" y="2024777"/>
            <a:ext cx="7543800" cy="2585323"/>
          </a:xfrm>
          <a:prstGeom prst="rect">
            <a:avLst/>
          </a:prstGeom>
          <a:noFill/>
        </p:spPr>
        <p:txBody>
          <a:bodyPr wrap="square" rtlCol="0">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Jenifer Powell</a:t>
            </a:r>
          </a:p>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&amp;</a:t>
            </a:r>
          </a:p>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Steve Foster</a:t>
            </a:r>
          </a:p>
        </p:txBody>
      </p:sp>
      <p:pic>
        <p:nvPicPr>
          <p:cNvPr id="3074" name="Picture 2" descr="Walmart Logo, Walmart Symbol, Meaning, History and Evolution">
            <a:extLst>
              <a:ext uri="{FF2B5EF4-FFF2-40B4-BE49-F238E27FC236}">
                <a16:creationId xmlns:a16="http://schemas.microsoft.com/office/drawing/2014/main" id="{B9C71019-5E92-D6D7-3245-E3214E8C34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5143500"/>
            <a:ext cx="8572500" cy="30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0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508759" y="5421536"/>
            <a:ext cx="9485472" cy="2684967"/>
          </a:xfrm>
          <a:prstGeom prst="rect">
            <a:avLst/>
          </a:prstGeom>
        </p:spPr>
        <p:txBody>
          <a:bodyPr vert="horz" wrap="square" lIns="0" tIns="229553" rIns="0" bIns="0" rtlCol="0">
            <a:spAutoFit/>
          </a:bodyPr>
          <a:lstStyle/>
          <a:p>
            <a:pPr marL="19050" marR="7620">
              <a:lnSpc>
                <a:spcPts val="9180"/>
              </a:lnSpc>
              <a:spcBef>
                <a:spcPts val="1808"/>
              </a:spcBef>
            </a:pPr>
            <a:r>
              <a:rPr sz="11500" spc="-1178" dirty="0">
                <a:solidFill>
                  <a:srgbClr val="FFFFFF"/>
                </a:solidFill>
                <a:latin typeface="Arial" panose="020B0604020202020204" pitchFamily="34" charset="0"/>
                <a:cs typeface="Arial" panose="020B0604020202020204" pitchFamily="34" charset="0"/>
              </a:rPr>
              <a:t>Walmart</a:t>
            </a:r>
            <a:r>
              <a:rPr sz="11500" spc="-900" dirty="0">
                <a:solidFill>
                  <a:srgbClr val="FFFFFF"/>
                </a:solidFill>
                <a:latin typeface="Arial" panose="020B0604020202020204" pitchFamily="34" charset="0"/>
                <a:cs typeface="Arial" panose="020B0604020202020204" pitchFamily="34" charset="0"/>
              </a:rPr>
              <a:t> </a:t>
            </a:r>
            <a:r>
              <a:rPr sz="11500" spc="-1275" dirty="0">
                <a:solidFill>
                  <a:srgbClr val="FFFFFF"/>
                </a:solidFill>
                <a:latin typeface="Arial" panose="020B0604020202020204" pitchFamily="34" charset="0"/>
                <a:cs typeface="Arial" panose="020B0604020202020204" pitchFamily="34" charset="0"/>
              </a:rPr>
              <a:t>and </a:t>
            </a:r>
            <a:r>
              <a:rPr sz="11500" spc="-1185" dirty="0">
                <a:solidFill>
                  <a:srgbClr val="FFFFFF"/>
                </a:solidFill>
                <a:latin typeface="Arial" panose="020B0604020202020204" pitchFamily="34" charset="0"/>
                <a:cs typeface="Arial" panose="020B0604020202020204" pitchFamily="34" charset="0"/>
              </a:rPr>
              <a:t>EANGUS</a:t>
            </a:r>
            <a:endParaRPr sz="11500" dirty="0">
              <a:latin typeface="Arial" panose="020B0604020202020204" pitchFamily="34" charset="0"/>
              <a:cs typeface="Arial" panose="020B0604020202020204" pitchFamily="34" charset="0"/>
            </a:endParaRPr>
          </a:p>
        </p:txBody>
      </p:sp>
      <p:sp>
        <p:nvSpPr>
          <p:cNvPr id="3" name="object 3"/>
          <p:cNvSpPr txBox="1">
            <a:spLocks noGrp="1"/>
          </p:cNvSpPr>
          <p:nvPr>
            <p:ph type="subTitle" idx="4"/>
          </p:nvPr>
        </p:nvSpPr>
        <p:spPr>
          <a:xfrm>
            <a:off x="1508756" y="10540746"/>
            <a:ext cx="12835890" cy="1127232"/>
          </a:xfrm>
          <a:prstGeom prst="rect">
            <a:avLst/>
          </a:prstGeom>
        </p:spPr>
        <p:txBody>
          <a:bodyPr vert="horz" wrap="square" lIns="0" tIns="19050" rIns="0" bIns="0" rtlCol="0">
            <a:spAutoFit/>
          </a:bodyPr>
          <a:lstStyle/>
          <a:p>
            <a:pPr marL="19050" marR="7620">
              <a:spcBef>
                <a:spcPts val="150"/>
              </a:spcBef>
            </a:pPr>
            <a:r>
              <a:rPr sz="3600" u="none" spc="171" dirty="0">
                <a:solidFill>
                  <a:srgbClr val="FFFFFF"/>
                </a:solidFill>
              </a:rPr>
              <a:t>An</a:t>
            </a:r>
            <a:r>
              <a:rPr sz="3600" u="none" spc="150" dirty="0">
                <a:solidFill>
                  <a:srgbClr val="FFFFFF"/>
                </a:solidFill>
              </a:rPr>
              <a:t> </a:t>
            </a:r>
            <a:r>
              <a:rPr sz="3600" u="none" spc="120" dirty="0">
                <a:solidFill>
                  <a:srgbClr val="FFFFFF"/>
                </a:solidFill>
              </a:rPr>
              <a:t>Overview</a:t>
            </a:r>
            <a:r>
              <a:rPr sz="3600" u="none" spc="127" dirty="0">
                <a:solidFill>
                  <a:srgbClr val="FFFFFF"/>
                </a:solidFill>
              </a:rPr>
              <a:t> </a:t>
            </a:r>
            <a:r>
              <a:rPr sz="3600" u="none" spc="150" dirty="0">
                <a:solidFill>
                  <a:srgbClr val="FFFFFF"/>
                </a:solidFill>
              </a:rPr>
              <a:t>of</a:t>
            </a:r>
            <a:r>
              <a:rPr sz="3600" u="none" spc="171" dirty="0">
                <a:solidFill>
                  <a:srgbClr val="FFFFFF"/>
                </a:solidFill>
              </a:rPr>
              <a:t> </a:t>
            </a:r>
            <a:r>
              <a:rPr sz="3600" u="none" spc="98" dirty="0">
                <a:solidFill>
                  <a:srgbClr val="FFFFFF"/>
                </a:solidFill>
              </a:rPr>
              <a:t>Collaborative</a:t>
            </a:r>
            <a:r>
              <a:rPr sz="3600" u="none" spc="171" dirty="0">
                <a:solidFill>
                  <a:srgbClr val="FFFFFF"/>
                </a:solidFill>
              </a:rPr>
              <a:t> </a:t>
            </a:r>
            <a:r>
              <a:rPr sz="3600" u="none" dirty="0">
                <a:solidFill>
                  <a:srgbClr val="FFFFFF"/>
                </a:solidFill>
              </a:rPr>
              <a:t>Methods</a:t>
            </a:r>
            <a:r>
              <a:rPr sz="3600" u="none" spc="165" dirty="0">
                <a:solidFill>
                  <a:srgbClr val="FFFFFF"/>
                </a:solidFill>
              </a:rPr>
              <a:t> </a:t>
            </a:r>
            <a:r>
              <a:rPr sz="3600" u="none" spc="-38" dirty="0">
                <a:solidFill>
                  <a:srgbClr val="FFFFFF"/>
                </a:solidFill>
              </a:rPr>
              <a:t>and </a:t>
            </a:r>
            <a:r>
              <a:rPr sz="3600" u="none" spc="90" dirty="0">
                <a:solidFill>
                  <a:srgbClr val="FFFFFF"/>
                </a:solidFill>
              </a:rPr>
              <a:t>Strategies: </a:t>
            </a:r>
            <a:r>
              <a:rPr sz="3600" u="none" spc="135" dirty="0">
                <a:solidFill>
                  <a:srgbClr val="FFFFFF"/>
                </a:solidFill>
              </a:rPr>
              <a:t>How</a:t>
            </a:r>
            <a:r>
              <a:rPr sz="3600" u="none" spc="98" dirty="0">
                <a:solidFill>
                  <a:srgbClr val="FFFFFF"/>
                </a:solidFill>
              </a:rPr>
              <a:t> </a:t>
            </a:r>
            <a:r>
              <a:rPr sz="3600" u="none" dirty="0">
                <a:solidFill>
                  <a:srgbClr val="FFFFFF"/>
                </a:solidFill>
              </a:rPr>
              <a:t>We</a:t>
            </a:r>
            <a:r>
              <a:rPr sz="3600" u="none" spc="105" dirty="0">
                <a:solidFill>
                  <a:srgbClr val="FFFFFF"/>
                </a:solidFill>
              </a:rPr>
              <a:t> </a:t>
            </a:r>
            <a:r>
              <a:rPr sz="3600" u="none" dirty="0">
                <a:solidFill>
                  <a:srgbClr val="FFFFFF"/>
                </a:solidFill>
              </a:rPr>
              <a:t>Work</a:t>
            </a:r>
            <a:r>
              <a:rPr sz="3600" u="none" spc="-30" dirty="0">
                <a:solidFill>
                  <a:srgbClr val="FFFFFF"/>
                </a:solidFill>
              </a:rPr>
              <a:t> </a:t>
            </a:r>
            <a:r>
              <a:rPr sz="3600" u="none" spc="68" dirty="0">
                <a:solidFill>
                  <a:srgbClr val="FFFFFF"/>
                </a:solidFill>
              </a:rPr>
              <a:t>Together</a:t>
            </a:r>
            <a:endParaRPr sz="3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530" y="9790515"/>
            <a:ext cx="263843" cy="289560"/>
            <a:chOff x="686353" y="6527010"/>
            <a:chExt cx="175895" cy="193040"/>
          </a:xfrm>
        </p:grpSpPr>
        <p:pic>
          <p:nvPicPr>
            <p:cNvPr id="3" name="object 3"/>
            <p:cNvPicPr/>
            <p:nvPr/>
          </p:nvPicPr>
          <p:blipFill>
            <a:blip r:embed="rId2" cstate="print"/>
            <a:stretch>
              <a:fillRect/>
            </a:stretch>
          </p:blipFill>
          <p:spPr>
            <a:xfrm>
              <a:off x="686353" y="6527010"/>
              <a:ext cx="175528" cy="86598"/>
            </a:xfrm>
            <a:prstGeom prst="rect">
              <a:avLst/>
            </a:prstGeom>
          </p:spPr>
        </p:pic>
        <p:pic>
          <p:nvPicPr>
            <p:cNvPr id="4" name="object 4"/>
            <p:cNvPicPr/>
            <p:nvPr/>
          </p:nvPicPr>
          <p:blipFill>
            <a:blip r:embed="rId3" cstate="print"/>
            <a:stretch>
              <a:fillRect/>
            </a:stretch>
          </p:blipFill>
          <p:spPr>
            <a:xfrm>
              <a:off x="686353" y="6633239"/>
              <a:ext cx="175528" cy="86598"/>
            </a:xfrm>
            <a:prstGeom prst="rect">
              <a:avLst/>
            </a:prstGeom>
          </p:spPr>
        </p:pic>
      </p:grpSp>
      <p:sp>
        <p:nvSpPr>
          <p:cNvPr id="5" name="object 5"/>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630" dirty="0"/>
              <a:t>Walmart</a:t>
            </a:r>
            <a:r>
              <a:rPr spc="-450" dirty="0"/>
              <a:t> Military</a:t>
            </a:r>
            <a:r>
              <a:rPr spc="-593" dirty="0"/>
              <a:t> </a:t>
            </a:r>
            <a:r>
              <a:rPr spc="-668" dirty="0"/>
              <a:t>Programs</a:t>
            </a:r>
          </a:p>
        </p:txBody>
      </p:sp>
      <p:pic>
        <p:nvPicPr>
          <p:cNvPr id="6" name="object 6"/>
          <p:cNvPicPr/>
          <p:nvPr/>
        </p:nvPicPr>
        <p:blipFill>
          <a:blip r:embed="rId4" cstate="print"/>
          <a:stretch>
            <a:fillRect/>
          </a:stretch>
        </p:blipFill>
        <p:spPr>
          <a:xfrm>
            <a:off x="470915" y="2251711"/>
            <a:ext cx="5426963" cy="3262121"/>
          </a:xfrm>
          <a:prstGeom prst="rect">
            <a:avLst/>
          </a:prstGeom>
        </p:spPr>
      </p:pic>
      <p:sp>
        <p:nvSpPr>
          <p:cNvPr id="7" name="object 7"/>
          <p:cNvSpPr txBox="1"/>
          <p:nvPr/>
        </p:nvSpPr>
        <p:spPr>
          <a:xfrm>
            <a:off x="1333889" y="3401612"/>
            <a:ext cx="3699510" cy="828112"/>
          </a:xfrm>
          <a:prstGeom prst="rect">
            <a:avLst/>
          </a:prstGeom>
        </p:spPr>
        <p:txBody>
          <a:bodyPr vert="horz" wrap="square" lIns="0" tIns="20003" rIns="0" bIns="0" rtlCol="0">
            <a:spAutoFit/>
          </a:bodyPr>
          <a:lstStyle/>
          <a:p>
            <a:pPr marL="19050" defTabSz="1371600">
              <a:spcBef>
                <a:spcPts val="158"/>
              </a:spcBef>
            </a:pPr>
            <a:r>
              <a:rPr sz="5250" kern="0" spc="120" dirty="0">
                <a:solidFill>
                  <a:srgbClr val="FFFFFF"/>
                </a:solidFill>
                <a:latin typeface="Calibri"/>
                <a:cs typeface="Calibri"/>
              </a:rPr>
              <a:t>Employment</a:t>
            </a:r>
            <a:endParaRPr sz="5250" kern="0">
              <a:solidFill>
                <a:sysClr val="windowText" lastClr="000000"/>
              </a:solidFill>
              <a:latin typeface="Calibri"/>
              <a:cs typeface="Calibri"/>
            </a:endParaRPr>
          </a:p>
        </p:txBody>
      </p:sp>
      <p:pic>
        <p:nvPicPr>
          <p:cNvPr id="8" name="object 8"/>
          <p:cNvPicPr/>
          <p:nvPr/>
        </p:nvPicPr>
        <p:blipFill>
          <a:blip r:embed="rId5" cstate="print"/>
          <a:stretch>
            <a:fillRect/>
          </a:stretch>
        </p:blipFill>
        <p:spPr>
          <a:xfrm>
            <a:off x="6428233" y="2251711"/>
            <a:ext cx="5429249" cy="3262121"/>
          </a:xfrm>
          <a:prstGeom prst="rect">
            <a:avLst/>
          </a:prstGeom>
        </p:spPr>
      </p:pic>
      <p:sp>
        <p:nvSpPr>
          <p:cNvPr id="9" name="object 9"/>
          <p:cNvSpPr txBox="1"/>
          <p:nvPr/>
        </p:nvSpPr>
        <p:spPr>
          <a:xfrm>
            <a:off x="6615493" y="3401612"/>
            <a:ext cx="5054918" cy="828112"/>
          </a:xfrm>
          <a:prstGeom prst="rect">
            <a:avLst/>
          </a:prstGeom>
        </p:spPr>
        <p:txBody>
          <a:bodyPr vert="horz" wrap="square" lIns="0" tIns="20003" rIns="0" bIns="0" rtlCol="0">
            <a:spAutoFit/>
          </a:bodyPr>
          <a:lstStyle/>
          <a:p>
            <a:pPr marL="19050" defTabSz="1371600">
              <a:spcBef>
                <a:spcPts val="158"/>
              </a:spcBef>
            </a:pPr>
            <a:r>
              <a:rPr sz="5250" kern="0" spc="90" dirty="0">
                <a:solidFill>
                  <a:srgbClr val="FFFFFF"/>
                </a:solidFill>
                <a:latin typeface="Calibri"/>
                <a:cs typeface="Calibri"/>
              </a:rPr>
              <a:t>Entrepreneurship</a:t>
            </a:r>
            <a:endParaRPr sz="5250" kern="0">
              <a:solidFill>
                <a:sysClr val="windowText" lastClr="000000"/>
              </a:solidFill>
              <a:latin typeface="Calibri"/>
              <a:cs typeface="Calibri"/>
            </a:endParaRPr>
          </a:p>
        </p:txBody>
      </p:sp>
      <p:pic>
        <p:nvPicPr>
          <p:cNvPr id="10" name="object 10"/>
          <p:cNvPicPr/>
          <p:nvPr/>
        </p:nvPicPr>
        <p:blipFill>
          <a:blip r:embed="rId6" cstate="print"/>
          <a:stretch>
            <a:fillRect/>
          </a:stretch>
        </p:blipFill>
        <p:spPr>
          <a:xfrm>
            <a:off x="12387835" y="2251711"/>
            <a:ext cx="5426963" cy="3262121"/>
          </a:xfrm>
          <a:prstGeom prst="rect">
            <a:avLst/>
          </a:prstGeom>
        </p:spPr>
      </p:pic>
      <p:sp>
        <p:nvSpPr>
          <p:cNvPr id="11" name="object 11"/>
          <p:cNvSpPr txBox="1"/>
          <p:nvPr/>
        </p:nvSpPr>
        <p:spPr>
          <a:xfrm>
            <a:off x="13639028" y="3401612"/>
            <a:ext cx="2921318" cy="828112"/>
          </a:xfrm>
          <a:prstGeom prst="rect">
            <a:avLst/>
          </a:prstGeom>
        </p:spPr>
        <p:txBody>
          <a:bodyPr vert="horz" wrap="square" lIns="0" tIns="20003" rIns="0" bIns="0" rtlCol="0">
            <a:spAutoFit/>
          </a:bodyPr>
          <a:lstStyle/>
          <a:p>
            <a:pPr marL="19050" defTabSz="1371600">
              <a:spcBef>
                <a:spcPts val="158"/>
              </a:spcBef>
            </a:pPr>
            <a:r>
              <a:rPr sz="5250" kern="0" spc="127" dirty="0">
                <a:solidFill>
                  <a:srgbClr val="FFFFFF"/>
                </a:solidFill>
                <a:latin typeface="Calibri"/>
                <a:cs typeface="Calibri"/>
              </a:rPr>
              <a:t>Education</a:t>
            </a:r>
            <a:endParaRPr sz="5250" kern="0">
              <a:solidFill>
                <a:sysClr val="windowText" lastClr="000000"/>
              </a:solidFill>
              <a:latin typeface="Calibri"/>
              <a:cs typeface="Calibri"/>
            </a:endParaRPr>
          </a:p>
        </p:txBody>
      </p:sp>
      <p:pic>
        <p:nvPicPr>
          <p:cNvPr id="12" name="object 12"/>
          <p:cNvPicPr/>
          <p:nvPr/>
        </p:nvPicPr>
        <p:blipFill>
          <a:blip r:embed="rId7" cstate="print"/>
          <a:stretch>
            <a:fillRect/>
          </a:stretch>
        </p:blipFill>
        <p:spPr>
          <a:xfrm>
            <a:off x="470915" y="6044183"/>
            <a:ext cx="5426963" cy="3259835"/>
          </a:xfrm>
          <a:prstGeom prst="rect">
            <a:avLst/>
          </a:prstGeom>
        </p:spPr>
      </p:pic>
      <p:sp>
        <p:nvSpPr>
          <p:cNvPr id="13" name="object 13"/>
          <p:cNvSpPr txBox="1"/>
          <p:nvPr/>
        </p:nvSpPr>
        <p:spPr>
          <a:xfrm>
            <a:off x="1919105" y="7193233"/>
            <a:ext cx="2529840" cy="827150"/>
          </a:xfrm>
          <a:prstGeom prst="rect">
            <a:avLst/>
          </a:prstGeom>
        </p:spPr>
        <p:txBody>
          <a:bodyPr vert="horz" wrap="square" lIns="0" tIns="19050" rIns="0" bIns="0" rtlCol="0">
            <a:spAutoFit/>
          </a:bodyPr>
          <a:lstStyle/>
          <a:p>
            <a:pPr marL="19050" defTabSz="1371600">
              <a:spcBef>
                <a:spcPts val="150"/>
              </a:spcBef>
            </a:pPr>
            <a:r>
              <a:rPr sz="5250" kern="0" spc="-15" dirty="0">
                <a:solidFill>
                  <a:srgbClr val="FFFFFF"/>
                </a:solidFill>
                <a:latin typeface="Calibri"/>
                <a:cs typeface="Calibri"/>
              </a:rPr>
              <a:t>Wellness</a:t>
            </a:r>
            <a:endParaRPr sz="5250" kern="0">
              <a:solidFill>
                <a:sysClr val="windowText" lastClr="000000"/>
              </a:solidFill>
              <a:latin typeface="Calibri"/>
              <a:cs typeface="Calibri"/>
            </a:endParaRPr>
          </a:p>
        </p:txBody>
      </p:sp>
      <p:pic>
        <p:nvPicPr>
          <p:cNvPr id="14" name="object 14"/>
          <p:cNvPicPr/>
          <p:nvPr/>
        </p:nvPicPr>
        <p:blipFill>
          <a:blip r:embed="rId8" cstate="print"/>
          <a:stretch>
            <a:fillRect/>
          </a:stretch>
        </p:blipFill>
        <p:spPr>
          <a:xfrm>
            <a:off x="6428233" y="6044183"/>
            <a:ext cx="5429249" cy="3259835"/>
          </a:xfrm>
          <a:prstGeom prst="rect">
            <a:avLst/>
          </a:prstGeom>
        </p:spPr>
      </p:pic>
      <p:sp>
        <p:nvSpPr>
          <p:cNvPr id="15" name="object 15"/>
          <p:cNvSpPr txBox="1"/>
          <p:nvPr/>
        </p:nvSpPr>
        <p:spPr>
          <a:xfrm>
            <a:off x="7433879" y="6776180"/>
            <a:ext cx="3432810" cy="1663725"/>
          </a:xfrm>
          <a:prstGeom prst="rect">
            <a:avLst/>
          </a:prstGeom>
        </p:spPr>
        <p:txBody>
          <a:bodyPr vert="horz" wrap="square" lIns="0" tIns="4763" rIns="0" bIns="0" rtlCol="0">
            <a:spAutoFit/>
          </a:bodyPr>
          <a:lstStyle/>
          <a:p>
            <a:pPr marL="549593" marR="7620" indent="-531495" defTabSz="1371600">
              <a:lnSpc>
                <a:spcPts val="6570"/>
              </a:lnSpc>
              <a:spcBef>
                <a:spcPts val="38"/>
              </a:spcBef>
            </a:pPr>
            <a:r>
              <a:rPr sz="5250" kern="0" spc="171" dirty="0">
                <a:solidFill>
                  <a:srgbClr val="FFFFFF"/>
                </a:solidFill>
                <a:latin typeface="Calibri"/>
                <a:cs typeface="Calibri"/>
              </a:rPr>
              <a:t>Community </a:t>
            </a:r>
            <a:r>
              <a:rPr sz="5250" kern="0" spc="135" dirty="0">
                <a:solidFill>
                  <a:srgbClr val="FFFFFF"/>
                </a:solidFill>
                <a:latin typeface="Calibri"/>
                <a:cs typeface="Calibri"/>
              </a:rPr>
              <a:t>Support</a:t>
            </a:r>
            <a:endParaRPr sz="5250" kern="0">
              <a:solidFill>
                <a:sysClr val="windowText" lastClr="000000"/>
              </a:solidFill>
              <a:latin typeface="Calibri"/>
              <a:cs typeface="Calibri"/>
            </a:endParaRPr>
          </a:p>
        </p:txBody>
      </p:sp>
      <p:pic>
        <p:nvPicPr>
          <p:cNvPr id="16" name="object 16"/>
          <p:cNvPicPr/>
          <p:nvPr/>
        </p:nvPicPr>
        <p:blipFill>
          <a:blip r:embed="rId9" cstate="print"/>
          <a:stretch>
            <a:fillRect/>
          </a:stretch>
        </p:blipFill>
        <p:spPr>
          <a:xfrm>
            <a:off x="12387835" y="6044183"/>
            <a:ext cx="5426963" cy="3259835"/>
          </a:xfrm>
          <a:prstGeom prst="rect">
            <a:avLst/>
          </a:prstGeom>
        </p:spPr>
      </p:pic>
      <p:sp>
        <p:nvSpPr>
          <p:cNvPr id="17" name="object 17"/>
          <p:cNvSpPr txBox="1"/>
          <p:nvPr/>
        </p:nvSpPr>
        <p:spPr>
          <a:xfrm>
            <a:off x="12912128" y="7193232"/>
            <a:ext cx="4376738" cy="827150"/>
          </a:xfrm>
          <a:prstGeom prst="rect">
            <a:avLst/>
          </a:prstGeom>
        </p:spPr>
        <p:txBody>
          <a:bodyPr vert="horz" wrap="square" lIns="0" tIns="19050" rIns="0" bIns="0" rtlCol="0">
            <a:spAutoFit/>
          </a:bodyPr>
          <a:lstStyle/>
          <a:p>
            <a:pPr marL="19050" defTabSz="1371600">
              <a:spcBef>
                <a:spcPts val="150"/>
              </a:spcBef>
            </a:pPr>
            <a:r>
              <a:rPr sz="5250" kern="0" spc="323" dirty="0">
                <a:solidFill>
                  <a:srgbClr val="FFFFFF"/>
                </a:solidFill>
                <a:latin typeface="Calibri"/>
                <a:cs typeface="Calibri"/>
              </a:rPr>
              <a:t>Our</a:t>
            </a:r>
            <a:r>
              <a:rPr sz="5250" kern="0" spc="-53" dirty="0">
                <a:solidFill>
                  <a:srgbClr val="FFFFFF"/>
                </a:solidFill>
                <a:latin typeface="Calibri"/>
                <a:cs typeface="Calibri"/>
              </a:rPr>
              <a:t> </a:t>
            </a:r>
            <a:r>
              <a:rPr sz="5250" kern="0" spc="135" dirty="0">
                <a:solidFill>
                  <a:srgbClr val="FFFFFF"/>
                </a:solidFill>
                <a:latin typeface="Calibri"/>
                <a:cs typeface="Calibri"/>
              </a:rPr>
              <a:t>Associates</a:t>
            </a:r>
            <a:endParaRPr sz="5250" kern="0">
              <a:solidFill>
                <a:sysClr val="windowText" lastClr="000000"/>
              </a:solidFill>
              <a:latin typeface="Calibri"/>
              <a:cs typeface="Calibri"/>
            </a:endParaRPr>
          </a:p>
        </p:txBody>
      </p:sp>
      <p:sp>
        <p:nvSpPr>
          <p:cNvPr id="18" name="object 18"/>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57150" defTabSz="1371600">
              <a:spcBef>
                <a:spcPts val="188"/>
              </a:spcBef>
            </a:pPr>
            <a:fld id="{81D60167-4931-47E6-BA6A-407CBD079E47}" type="slidenum">
              <a:rPr kern="0" spc="68" dirty="0">
                <a:solidFill>
                  <a:srgbClr val="FFFFFF"/>
                </a:solidFill>
              </a:rPr>
              <a:pPr marL="57150" defTabSz="1371600">
                <a:spcBef>
                  <a:spcPts val="188"/>
                </a:spcBef>
              </a:pPr>
              <a:t>39</a:t>
            </a:fld>
            <a:endParaRPr kern="0" spc="68" dirty="0">
              <a:solidFill>
                <a:srgbClr val="FFFFFF"/>
              </a:solidFill>
            </a:endParaRPr>
          </a:p>
        </p:txBody>
      </p:sp>
      <p:sp>
        <p:nvSpPr>
          <p:cNvPr id="19" name="object 19"/>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FFFFFF"/>
                </a:solidFill>
                <a:latin typeface="Calibri"/>
                <a:cs typeface="Calibri"/>
              </a:rPr>
              <a:t>Walmart</a:t>
            </a:r>
            <a:r>
              <a:rPr sz="1350" kern="0" spc="113" dirty="0">
                <a:solidFill>
                  <a:srgbClr val="FFFFFF"/>
                </a:solidFill>
                <a:latin typeface="Calibri"/>
                <a:cs typeface="Calibri"/>
              </a:rPr>
              <a:t> </a:t>
            </a:r>
            <a:r>
              <a:rPr sz="1350" kern="0" spc="-30" dirty="0">
                <a:solidFill>
                  <a:srgbClr val="FFFFFF"/>
                </a:solidFill>
                <a:latin typeface="Calibri"/>
                <a:cs typeface="Calibri"/>
              </a:rPr>
              <a:t>Inc.</a:t>
            </a:r>
            <a:endParaRPr sz="1350" kern="0">
              <a:solidFill>
                <a:sysClr val="windowText" lastClr="000000"/>
              </a:solidFill>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D651-A7EA-39D7-5995-4BBF9129A6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DEF091-3C50-A506-994F-86303EF4B587}"/>
              </a:ext>
            </a:extLst>
          </p:cNvPr>
          <p:cNvSpPr txBox="1"/>
          <p:nvPr/>
        </p:nvSpPr>
        <p:spPr>
          <a:xfrm>
            <a:off x="2743200" y="1084600"/>
            <a:ext cx="12801600" cy="8679299"/>
          </a:xfrm>
          <a:prstGeom prst="rect">
            <a:avLst/>
          </a:prstGeom>
          <a:noFill/>
        </p:spPr>
        <p:txBody>
          <a:bodyPr wrap="square">
            <a:spAutoFit/>
          </a:bodyPr>
          <a:lstStyle/>
          <a:p>
            <a:pPr marL="0" marR="0">
              <a:spcBef>
                <a:spcPts val="0"/>
              </a:spcBef>
              <a:spcAft>
                <a:spcPts val="0"/>
              </a:spcAft>
            </a:pPr>
            <a:r>
              <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rPr>
              <a:t>TUESDAY, 27 February 2024</a:t>
            </a:r>
            <a:r>
              <a:rPr lang="en-US" sz="1800" b="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Royal Sonesta Washington DC, West Atrium</a:t>
            </a:r>
            <a:endPar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endParaRPr>
          </a:p>
          <a:p>
            <a:pPr marL="13716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20 Massachusetts Ave NW, Washington, DC 20001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0800 - 0805</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Welcome Remarks – President Reilly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0805 - 0900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EANGUS Legislative Director World Premier – Michael T Lane</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0900 - 0930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Senior Enlisted Remarks – CSM John Raines</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0930 - 1000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Penn State University - Malcolm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Warbrick</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1000 - 1030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Break (sponsored by EANGUS Corporate Partners)</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1030 - 1130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EANGUS Point Paper Discussions – Jeremy Thompson, Jeff Frisby, and David Daniels, IV</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1130 - 1200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Travel to Conflict Kinetics (Invite Only)</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1200 - 1330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Lunch on your own</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1345 - 1545</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Staff led Capitol Tour (20 Pax, Junior Enlisted)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1300 - UTC</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Hill Visits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rPr>
              <a:t>WEDNESDAY, 28 February 2024</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0800 - 1700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Hill Visits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1700 - 1900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Congressional Awards Reception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Rayburn House Office Building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r">
              <a:spcBef>
                <a:spcPts val="0"/>
              </a:spcBef>
              <a:spcAft>
                <a:spcPts val="0"/>
              </a:spcAf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Gold Room, Room 2168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91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5600" y="2979386"/>
            <a:ext cx="7233285" cy="3548407"/>
          </a:xfrm>
          <a:prstGeom prst="rect">
            <a:avLst/>
          </a:prstGeom>
        </p:spPr>
        <p:txBody>
          <a:bodyPr vert="horz" wrap="square" lIns="0" tIns="80010" rIns="0" bIns="0" rtlCol="0">
            <a:spAutoFit/>
          </a:bodyPr>
          <a:lstStyle/>
          <a:p>
            <a:pPr marL="19050" defTabSz="1371600">
              <a:spcBef>
                <a:spcPts val="630"/>
              </a:spcBef>
            </a:pPr>
            <a:r>
              <a:rPr sz="4800" kern="0" spc="233" dirty="0">
                <a:solidFill>
                  <a:srgbClr val="016FDC"/>
                </a:solidFill>
                <a:latin typeface="Calibri"/>
                <a:cs typeface="Calibri"/>
              </a:rPr>
              <a:t>Home</a:t>
            </a:r>
            <a:r>
              <a:rPr sz="4800" kern="0" spc="23" dirty="0">
                <a:solidFill>
                  <a:srgbClr val="016FDC"/>
                </a:solidFill>
                <a:latin typeface="Calibri"/>
                <a:cs typeface="Calibri"/>
              </a:rPr>
              <a:t> </a:t>
            </a:r>
            <a:r>
              <a:rPr sz="4800" kern="0" spc="293" dirty="0">
                <a:solidFill>
                  <a:srgbClr val="016FDC"/>
                </a:solidFill>
                <a:latin typeface="Calibri"/>
                <a:cs typeface="Calibri"/>
              </a:rPr>
              <a:t>Office</a:t>
            </a:r>
            <a:endParaRPr sz="4800" kern="0">
              <a:solidFill>
                <a:sysClr val="windowText" lastClr="000000"/>
              </a:solidFill>
              <a:latin typeface="Calibri"/>
              <a:cs typeface="Calibri"/>
            </a:endParaRPr>
          </a:p>
          <a:p>
            <a:pPr marL="704850" indent="-685800" defTabSz="1371600">
              <a:spcBef>
                <a:spcPts val="413"/>
              </a:spcBef>
              <a:buFont typeface="Arial"/>
              <a:buChar char="•"/>
              <a:tabLst>
                <a:tab pos="704850" algn="l"/>
              </a:tabLst>
            </a:pPr>
            <a:r>
              <a:rPr sz="4200" kern="0" spc="90" dirty="0">
                <a:solidFill>
                  <a:sysClr val="windowText" lastClr="000000"/>
                </a:solidFill>
                <a:latin typeface="Calibri"/>
                <a:cs typeface="Calibri"/>
              </a:rPr>
              <a:t>National</a:t>
            </a:r>
            <a:r>
              <a:rPr sz="4200" kern="0" spc="105" dirty="0">
                <a:solidFill>
                  <a:sysClr val="windowText" lastClr="000000"/>
                </a:solidFill>
                <a:latin typeface="Calibri"/>
                <a:cs typeface="Calibri"/>
              </a:rPr>
              <a:t> </a:t>
            </a:r>
            <a:r>
              <a:rPr sz="4200" kern="0" spc="60" dirty="0">
                <a:solidFill>
                  <a:sysClr val="windowText" lastClr="000000"/>
                </a:solidFill>
                <a:latin typeface="Calibri"/>
                <a:cs typeface="Calibri"/>
              </a:rPr>
              <a:t>Sponsorships</a:t>
            </a:r>
            <a:endParaRPr sz="4200" kern="0">
              <a:solidFill>
                <a:sysClr val="windowText" lastClr="000000"/>
              </a:solidFill>
              <a:latin typeface="Calibri"/>
              <a:cs typeface="Calibri"/>
            </a:endParaRPr>
          </a:p>
          <a:p>
            <a:pPr marL="704850" marR="7620" indent="-686751" defTabSz="1371600">
              <a:lnSpc>
                <a:spcPts val="4275"/>
              </a:lnSpc>
              <a:spcBef>
                <a:spcPts val="1523"/>
              </a:spcBef>
              <a:buFont typeface="Arial"/>
              <a:buChar char="•"/>
              <a:tabLst>
                <a:tab pos="704850" algn="l"/>
              </a:tabLst>
            </a:pPr>
            <a:r>
              <a:rPr sz="4200" kern="0" spc="165" dirty="0">
                <a:solidFill>
                  <a:sysClr val="windowText" lastClr="000000"/>
                </a:solidFill>
                <a:latin typeface="Calibri"/>
                <a:cs typeface="Calibri"/>
              </a:rPr>
              <a:t>Hiring</a:t>
            </a:r>
            <a:r>
              <a:rPr sz="4200" kern="0" spc="113" dirty="0">
                <a:solidFill>
                  <a:sysClr val="windowText" lastClr="000000"/>
                </a:solidFill>
                <a:latin typeface="Calibri"/>
                <a:cs typeface="Calibri"/>
              </a:rPr>
              <a:t> </a:t>
            </a:r>
            <a:r>
              <a:rPr sz="4200" kern="0" dirty="0">
                <a:solidFill>
                  <a:sysClr val="windowText" lastClr="000000"/>
                </a:solidFill>
                <a:latin typeface="Calibri"/>
                <a:cs typeface="Calibri"/>
              </a:rPr>
              <a:t>and</a:t>
            </a:r>
            <a:r>
              <a:rPr sz="4200" kern="0" spc="120" dirty="0">
                <a:solidFill>
                  <a:sysClr val="windowText" lastClr="000000"/>
                </a:solidFill>
                <a:latin typeface="Calibri"/>
                <a:cs typeface="Calibri"/>
              </a:rPr>
              <a:t> </a:t>
            </a:r>
            <a:r>
              <a:rPr sz="4200" kern="0" spc="53" dirty="0">
                <a:solidFill>
                  <a:sysClr val="windowText" lastClr="000000"/>
                </a:solidFill>
                <a:latin typeface="Calibri"/>
                <a:cs typeface="Calibri"/>
              </a:rPr>
              <a:t>entrepreneurship </a:t>
            </a:r>
            <a:r>
              <a:rPr sz="4200" kern="0" spc="-15" dirty="0">
                <a:solidFill>
                  <a:sysClr val="windowText" lastClr="000000"/>
                </a:solidFill>
                <a:latin typeface="Calibri"/>
                <a:cs typeface="Calibri"/>
              </a:rPr>
              <a:t>initiatives</a:t>
            </a:r>
            <a:endParaRPr sz="4200" kern="0">
              <a:solidFill>
                <a:sysClr val="windowText" lastClr="000000"/>
              </a:solidFill>
              <a:latin typeface="Calibri"/>
              <a:cs typeface="Calibri"/>
            </a:endParaRPr>
          </a:p>
          <a:p>
            <a:pPr marL="704850" indent="-685800" defTabSz="1371600">
              <a:spcBef>
                <a:spcPts val="726"/>
              </a:spcBef>
              <a:buFont typeface="Arial"/>
              <a:buChar char="•"/>
              <a:tabLst>
                <a:tab pos="704850" algn="l"/>
              </a:tabLst>
            </a:pPr>
            <a:r>
              <a:rPr sz="4200" kern="0" spc="98" dirty="0">
                <a:solidFill>
                  <a:sysClr val="windowText" lastClr="000000"/>
                </a:solidFill>
                <a:latin typeface="Calibri"/>
                <a:cs typeface="Calibri"/>
              </a:rPr>
              <a:t>Legislative</a:t>
            </a:r>
            <a:r>
              <a:rPr sz="4200" kern="0" spc="165" dirty="0">
                <a:solidFill>
                  <a:sysClr val="windowText" lastClr="000000"/>
                </a:solidFill>
                <a:latin typeface="Calibri"/>
                <a:cs typeface="Calibri"/>
              </a:rPr>
              <a:t> </a:t>
            </a:r>
            <a:r>
              <a:rPr sz="4200" kern="0" spc="-15" dirty="0">
                <a:solidFill>
                  <a:sysClr val="windowText" lastClr="000000"/>
                </a:solidFill>
                <a:latin typeface="Calibri"/>
                <a:cs typeface="Calibri"/>
              </a:rPr>
              <a:t>seminars</a:t>
            </a:r>
            <a:endParaRPr sz="4200" kern="0">
              <a:solidFill>
                <a:sysClr val="windowText" lastClr="000000"/>
              </a:solidFill>
              <a:latin typeface="Calibri"/>
              <a:cs typeface="Calibri"/>
            </a:endParaRPr>
          </a:p>
        </p:txBody>
      </p:sp>
      <p:sp>
        <p:nvSpPr>
          <p:cNvPr id="7" name="object 7"/>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57150" defTabSz="1371600">
              <a:spcBef>
                <a:spcPts val="188"/>
              </a:spcBef>
            </a:pPr>
            <a:fld id="{81D60167-4931-47E6-BA6A-407CBD079E47}" type="slidenum">
              <a:rPr kern="0" spc="68" dirty="0">
                <a:solidFill>
                  <a:srgbClr val="FFFFFF"/>
                </a:solidFill>
              </a:rPr>
              <a:pPr marL="57150" defTabSz="1371600">
                <a:spcBef>
                  <a:spcPts val="188"/>
                </a:spcBef>
              </a:pPr>
              <a:t>40</a:t>
            </a:fld>
            <a:endParaRPr kern="0" spc="68" dirty="0">
              <a:solidFill>
                <a:srgbClr val="FFFFFF"/>
              </a:solidFill>
            </a:endParaRPr>
          </a:p>
        </p:txBody>
      </p:sp>
      <p:sp>
        <p:nvSpPr>
          <p:cNvPr id="8" name="object 8"/>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FFFFFF"/>
                </a:solidFill>
                <a:latin typeface="Calibri"/>
                <a:cs typeface="Calibri"/>
              </a:rPr>
              <a:t>Walmart</a:t>
            </a:r>
            <a:r>
              <a:rPr sz="1350" kern="0" spc="113" dirty="0">
                <a:solidFill>
                  <a:srgbClr val="FFFFFF"/>
                </a:solidFill>
                <a:latin typeface="Calibri"/>
                <a:cs typeface="Calibri"/>
              </a:rPr>
              <a:t> </a:t>
            </a:r>
            <a:r>
              <a:rPr sz="1350" kern="0" spc="-30" dirty="0">
                <a:solidFill>
                  <a:srgbClr val="FFFFFF"/>
                </a:solidFill>
                <a:latin typeface="Calibri"/>
                <a:cs typeface="Calibri"/>
              </a:rPr>
              <a:t>Inc.</a:t>
            </a:r>
            <a:endParaRPr sz="1350" kern="0">
              <a:solidFill>
                <a:sysClr val="windowText" lastClr="000000"/>
              </a:solidFill>
              <a:latin typeface="Calibri"/>
              <a:cs typeface="Calibri"/>
            </a:endParaRPr>
          </a:p>
        </p:txBody>
      </p:sp>
      <p:sp>
        <p:nvSpPr>
          <p:cNvPr id="3" name="object 3"/>
          <p:cNvSpPr txBox="1"/>
          <p:nvPr/>
        </p:nvSpPr>
        <p:spPr>
          <a:xfrm>
            <a:off x="9675969" y="2630232"/>
            <a:ext cx="6572250" cy="758862"/>
          </a:xfrm>
          <a:prstGeom prst="rect">
            <a:avLst/>
          </a:prstGeom>
        </p:spPr>
        <p:txBody>
          <a:bodyPr vert="horz" wrap="square" lIns="0" tIns="20003" rIns="0" bIns="0" rtlCol="0">
            <a:spAutoFit/>
          </a:bodyPr>
          <a:lstStyle/>
          <a:p>
            <a:pPr marL="19050" defTabSz="1371600">
              <a:spcBef>
                <a:spcPts val="158"/>
              </a:spcBef>
            </a:pPr>
            <a:r>
              <a:rPr sz="4800" kern="0" spc="158" dirty="0">
                <a:solidFill>
                  <a:srgbClr val="016FDC"/>
                </a:solidFill>
                <a:latin typeface="Calibri"/>
                <a:cs typeface="Calibri"/>
              </a:rPr>
              <a:t>Local</a:t>
            </a:r>
            <a:r>
              <a:rPr sz="4800" kern="0" spc="15" dirty="0">
                <a:solidFill>
                  <a:srgbClr val="016FDC"/>
                </a:solidFill>
                <a:latin typeface="Calibri"/>
                <a:cs typeface="Calibri"/>
              </a:rPr>
              <a:t> </a:t>
            </a:r>
            <a:r>
              <a:rPr sz="4800" kern="0" spc="135" dirty="0">
                <a:solidFill>
                  <a:srgbClr val="016FDC"/>
                </a:solidFill>
                <a:latin typeface="Calibri"/>
                <a:cs typeface="Calibri"/>
              </a:rPr>
              <a:t>Stores/Community</a:t>
            </a:r>
            <a:endParaRPr sz="4800" kern="0">
              <a:solidFill>
                <a:sysClr val="windowText" lastClr="000000"/>
              </a:solidFill>
              <a:latin typeface="Calibri"/>
              <a:cs typeface="Calibri"/>
            </a:endParaRPr>
          </a:p>
        </p:txBody>
      </p:sp>
      <p:sp>
        <p:nvSpPr>
          <p:cNvPr id="4" name="object 4"/>
          <p:cNvSpPr txBox="1"/>
          <p:nvPr/>
        </p:nvSpPr>
        <p:spPr>
          <a:xfrm>
            <a:off x="9675969" y="3142327"/>
            <a:ext cx="3135630" cy="758862"/>
          </a:xfrm>
          <a:prstGeom prst="rect">
            <a:avLst/>
          </a:prstGeom>
        </p:spPr>
        <p:txBody>
          <a:bodyPr vert="horz" wrap="square" lIns="0" tIns="20003" rIns="0" bIns="0" rtlCol="0">
            <a:spAutoFit/>
          </a:bodyPr>
          <a:lstStyle/>
          <a:p>
            <a:pPr marL="19050" defTabSz="1371600">
              <a:spcBef>
                <a:spcPts val="158"/>
              </a:spcBef>
            </a:pPr>
            <a:r>
              <a:rPr sz="4800" kern="0" spc="171" dirty="0">
                <a:solidFill>
                  <a:srgbClr val="016FDC"/>
                </a:solidFill>
                <a:latin typeface="Calibri"/>
                <a:cs typeface="Calibri"/>
              </a:rPr>
              <a:t>Connection</a:t>
            </a:r>
            <a:endParaRPr sz="4800" kern="0">
              <a:solidFill>
                <a:sysClr val="windowText" lastClr="000000"/>
              </a:solidFill>
              <a:latin typeface="Calibri"/>
              <a:cs typeface="Calibri"/>
            </a:endParaRPr>
          </a:p>
        </p:txBody>
      </p:sp>
      <p:sp>
        <p:nvSpPr>
          <p:cNvPr id="5" name="object 5"/>
          <p:cNvSpPr txBox="1"/>
          <p:nvPr/>
        </p:nvSpPr>
        <p:spPr>
          <a:xfrm>
            <a:off x="9675733" y="3730522"/>
            <a:ext cx="6900863" cy="2791149"/>
          </a:xfrm>
          <a:prstGeom prst="rect">
            <a:avLst/>
          </a:prstGeom>
        </p:spPr>
        <p:txBody>
          <a:bodyPr vert="horz" wrap="square" lIns="0" tIns="112395" rIns="0" bIns="0" rtlCol="0">
            <a:spAutoFit/>
          </a:bodyPr>
          <a:lstStyle/>
          <a:p>
            <a:pPr marL="704850" indent="-685800" defTabSz="1371600">
              <a:spcBef>
                <a:spcPts val="885"/>
              </a:spcBef>
              <a:buFont typeface="Arial"/>
              <a:buChar char="•"/>
              <a:tabLst>
                <a:tab pos="704850" algn="l"/>
              </a:tabLst>
            </a:pPr>
            <a:r>
              <a:rPr sz="4200" kern="0" spc="127" dirty="0">
                <a:solidFill>
                  <a:sysClr val="windowText" lastClr="000000"/>
                </a:solidFill>
                <a:latin typeface="Calibri"/>
                <a:cs typeface="Calibri"/>
              </a:rPr>
              <a:t>State</a:t>
            </a:r>
            <a:r>
              <a:rPr sz="4200" kern="0" spc="98" dirty="0">
                <a:solidFill>
                  <a:sysClr val="windowText" lastClr="000000"/>
                </a:solidFill>
                <a:latin typeface="Calibri"/>
                <a:cs typeface="Calibri"/>
              </a:rPr>
              <a:t> </a:t>
            </a:r>
            <a:r>
              <a:rPr sz="4200" kern="0" spc="127" dirty="0">
                <a:solidFill>
                  <a:sysClr val="windowText" lastClr="000000"/>
                </a:solidFill>
                <a:latin typeface="Calibri"/>
                <a:cs typeface="Calibri"/>
              </a:rPr>
              <a:t>or</a:t>
            </a:r>
            <a:r>
              <a:rPr sz="4200" kern="0" spc="-23" dirty="0">
                <a:solidFill>
                  <a:sysClr val="windowText" lastClr="000000"/>
                </a:solidFill>
                <a:latin typeface="Calibri"/>
                <a:cs typeface="Calibri"/>
              </a:rPr>
              <a:t> </a:t>
            </a:r>
            <a:r>
              <a:rPr sz="4200" kern="0" spc="90" dirty="0">
                <a:solidFill>
                  <a:sysClr val="windowText" lastClr="000000"/>
                </a:solidFill>
                <a:latin typeface="Calibri"/>
                <a:cs typeface="Calibri"/>
              </a:rPr>
              <a:t>local </a:t>
            </a:r>
            <a:r>
              <a:rPr sz="4200" kern="0" spc="60" dirty="0">
                <a:solidFill>
                  <a:sysClr val="windowText" lastClr="000000"/>
                </a:solidFill>
                <a:latin typeface="Calibri"/>
                <a:cs typeface="Calibri"/>
              </a:rPr>
              <a:t>Sponsorships</a:t>
            </a:r>
            <a:endParaRPr sz="4200" kern="0">
              <a:solidFill>
                <a:sysClr val="windowText" lastClr="000000"/>
              </a:solidFill>
              <a:latin typeface="Calibri"/>
              <a:cs typeface="Calibri"/>
            </a:endParaRPr>
          </a:p>
          <a:p>
            <a:pPr marL="704850" marR="754380" indent="-686751" defTabSz="1371600">
              <a:lnSpc>
                <a:spcPts val="4275"/>
              </a:lnSpc>
              <a:spcBef>
                <a:spcPts val="1523"/>
              </a:spcBef>
              <a:buFont typeface="Arial"/>
              <a:buChar char="•"/>
              <a:tabLst>
                <a:tab pos="704850" algn="l"/>
              </a:tabLst>
            </a:pPr>
            <a:r>
              <a:rPr sz="4200" kern="0" spc="120" dirty="0">
                <a:solidFill>
                  <a:sysClr val="windowText" lastClr="000000"/>
                </a:solidFill>
                <a:latin typeface="Calibri"/>
                <a:cs typeface="Calibri"/>
              </a:rPr>
              <a:t>In-</a:t>
            </a:r>
            <a:r>
              <a:rPr sz="4200" kern="0" dirty="0">
                <a:solidFill>
                  <a:sysClr val="windowText" lastClr="000000"/>
                </a:solidFill>
                <a:latin typeface="Calibri"/>
                <a:cs typeface="Calibri"/>
              </a:rPr>
              <a:t>kind</a:t>
            </a:r>
            <a:r>
              <a:rPr sz="4200" kern="0" spc="480" dirty="0">
                <a:solidFill>
                  <a:sysClr val="windowText" lastClr="000000"/>
                </a:solidFill>
                <a:latin typeface="Calibri"/>
                <a:cs typeface="Calibri"/>
              </a:rPr>
              <a:t> </a:t>
            </a:r>
            <a:r>
              <a:rPr sz="4200" kern="0" dirty="0">
                <a:solidFill>
                  <a:sysClr val="windowText" lastClr="000000"/>
                </a:solidFill>
                <a:latin typeface="Calibri"/>
                <a:cs typeface="Calibri"/>
              </a:rPr>
              <a:t>donations</a:t>
            </a:r>
            <a:r>
              <a:rPr sz="4200" kern="0" spc="503" dirty="0">
                <a:solidFill>
                  <a:sysClr val="windowText" lastClr="000000"/>
                </a:solidFill>
                <a:latin typeface="Calibri"/>
                <a:cs typeface="Calibri"/>
              </a:rPr>
              <a:t> </a:t>
            </a:r>
            <a:r>
              <a:rPr sz="4200" kern="0" spc="-38" dirty="0">
                <a:solidFill>
                  <a:sysClr val="windowText" lastClr="000000"/>
                </a:solidFill>
                <a:latin typeface="Calibri"/>
                <a:cs typeface="Calibri"/>
              </a:rPr>
              <a:t>and </a:t>
            </a:r>
            <a:r>
              <a:rPr sz="4200" kern="0" spc="90" dirty="0">
                <a:solidFill>
                  <a:sysClr val="windowText" lastClr="000000"/>
                </a:solidFill>
                <a:latin typeface="Calibri"/>
                <a:cs typeface="Calibri"/>
              </a:rPr>
              <a:t>volunteer</a:t>
            </a:r>
            <a:r>
              <a:rPr sz="4200" kern="0" spc="23" dirty="0">
                <a:solidFill>
                  <a:sysClr val="windowText" lastClr="000000"/>
                </a:solidFill>
                <a:latin typeface="Calibri"/>
                <a:cs typeface="Calibri"/>
              </a:rPr>
              <a:t> </a:t>
            </a:r>
            <a:r>
              <a:rPr sz="4200" kern="0" spc="60" dirty="0">
                <a:solidFill>
                  <a:sysClr val="windowText" lastClr="000000"/>
                </a:solidFill>
                <a:latin typeface="Calibri"/>
                <a:cs typeface="Calibri"/>
              </a:rPr>
              <a:t>opportunities</a:t>
            </a:r>
            <a:endParaRPr sz="4200" kern="0">
              <a:solidFill>
                <a:sysClr val="windowText" lastClr="000000"/>
              </a:solidFill>
              <a:latin typeface="Calibri"/>
              <a:cs typeface="Calibri"/>
            </a:endParaRPr>
          </a:p>
          <a:p>
            <a:pPr marL="704850" indent="-685800" defTabSz="1371600">
              <a:spcBef>
                <a:spcPts val="734"/>
              </a:spcBef>
              <a:buFont typeface="Arial"/>
              <a:buChar char="•"/>
              <a:tabLst>
                <a:tab pos="704850" algn="l"/>
              </a:tabLst>
            </a:pPr>
            <a:r>
              <a:rPr sz="4200" kern="0" spc="165" dirty="0">
                <a:solidFill>
                  <a:sysClr val="windowText" lastClr="000000"/>
                </a:solidFill>
                <a:latin typeface="Calibri"/>
                <a:cs typeface="Calibri"/>
              </a:rPr>
              <a:t>Hiring</a:t>
            </a:r>
            <a:r>
              <a:rPr sz="4200" kern="0" spc="30" dirty="0">
                <a:solidFill>
                  <a:sysClr val="windowText" lastClr="000000"/>
                </a:solidFill>
                <a:latin typeface="Calibri"/>
                <a:cs typeface="Calibri"/>
              </a:rPr>
              <a:t> </a:t>
            </a:r>
            <a:r>
              <a:rPr sz="4200" kern="0" spc="68" dirty="0">
                <a:solidFill>
                  <a:sysClr val="windowText" lastClr="000000"/>
                </a:solidFill>
                <a:latin typeface="Calibri"/>
                <a:cs typeface="Calibri"/>
              </a:rPr>
              <a:t>fairs</a:t>
            </a:r>
            <a:endParaRPr sz="4200" kern="0">
              <a:solidFill>
                <a:sysClr val="windowText" lastClr="000000"/>
              </a:solidFill>
              <a:latin typeface="Calibri"/>
              <a:cs typeface="Calibri"/>
            </a:endParaRPr>
          </a:p>
        </p:txBody>
      </p:sp>
      <p:sp>
        <p:nvSpPr>
          <p:cNvPr id="6" name="object 6"/>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840" dirty="0"/>
              <a:t>Ways</a:t>
            </a:r>
            <a:r>
              <a:rPr spc="-435" dirty="0"/>
              <a:t> to</a:t>
            </a:r>
            <a:r>
              <a:rPr spc="-458" dirty="0"/>
              <a:t> </a:t>
            </a:r>
            <a:r>
              <a:rPr spc="-713" dirty="0"/>
              <a:t>work</a:t>
            </a:r>
            <a:r>
              <a:rPr spc="-443" dirty="0"/>
              <a:t> </a:t>
            </a:r>
            <a:r>
              <a:rPr spc="-600" dirty="0"/>
              <a:t>with</a:t>
            </a:r>
            <a:r>
              <a:rPr spc="-443" dirty="0"/>
              <a:t> </a:t>
            </a:r>
            <a:r>
              <a:rPr spc="-651" dirty="0"/>
              <a:t>Walmart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16FDC"/>
          </a:solidFill>
        </p:spPr>
        <p:txBody>
          <a:bodyPr wrap="square" lIns="0" tIns="0" rIns="0" bIns="0" rtlCol="0"/>
          <a:lstStyle/>
          <a:p>
            <a:pPr defTabSz="1371600"/>
            <a:endParaRPr sz="2700" kern="0">
              <a:solidFill>
                <a:sysClr val="windowText" lastClr="000000"/>
              </a:solidFill>
            </a:endParaRPr>
          </a:p>
        </p:txBody>
      </p:sp>
      <p:sp>
        <p:nvSpPr>
          <p:cNvPr id="3" name="object 3"/>
          <p:cNvSpPr/>
          <p:nvPr/>
        </p:nvSpPr>
        <p:spPr>
          <a:xfrm>
            <a:off x="14962947" y="0"/>
            <a:ext cx="1021080" cy="1661160"/>
          </a:xfrm>
          <a:custGeom>
            <a:avLst/>
            <a:gdLst/>
            <a:ahLst/>
            <a:cxnLst/>
            <a:rect l="l" t="t" r="r" b="b"/>
            <a:pathLst>
              <a:path w="680720" h="1107440">
                <a:moveTo>
                  <a:pt x="339802" y="1107371"/>
                </a:moveTo>
                <a:lnTo>
                  <a:pt x="284651" y="1103288"/>
                </a:lnTo>
                <a:lnTo>
                  <a:pt x="233638" y="1091609"/>
                </a:lnTo>
                <a:lnTo>
                  <a:pt x="188001" y="1073184"/>
                </a:lnTo>
                <a:lnTo>
                  <a:pt x="148981" y="1048865"/>
                </a:lnTo>
                <a:lnTo>
                  <a:pt x="117815" y="1019503"/>
                </a:lnTo>
                <a:lnTo>
                  <a:pt x="95742" y="985951"/>
                </a:lnTo>
                <a:lnTo>
                  <a:pt x="84002" y="949059"/>
                </a:lnTo>
                <a:lnTo>
                  <a:pt x="0" y="0"/>
                </a:lnTo>
                <a:lnTo>
                  <a:pt x="680104" y="0"/>
                </a:lnTo>
                <a:lnTo>
                  <a:pt x="596236" y="949059"/>
                </a:lnTo>
                <a:lnTo>
                  <a:pt x="584328" y="985951"/>
                </a:lnTo>
                <a:lnTo>
                  <a:pt x="562113" y="1019503"/>
                </a:lnTo>
                <a:lnTo>
                  <a:pt x="530831" y="1048865"/>
                </a:lnTo>
                <a:lnTo>
                  <a:pt x="491719" y="1073184"/>
                </a:lnTo>
                <a:lnTo>
                  <a:pt x="446018" y="1091609"/>
                </a:lnTo>
                <a:lnTo>
                  <a:pt x="394966" y="1103288"/>
                </a:lnTo>
                <a:lnTo>
                  <a:pt x="339802" y="1107371"/>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4" name="object 4"/>
          <p:cNvSpPr/>
          <p:nvPr/>
        </p:nvSpPr>
        <p:spPr>
          <a:xfrm>
            <a:off x="11689889" y="583472"/>
            <a:ext cx="2651759" cy="1999298"/>
          </a:xfrm>
          <a:custGeom>
            <a:avLst/>
            <a:gdLst/>
            <a:ahLst/>
            <a:cxnLst/>
            <a:rect l="l" t="t" r="r" b="b"/>
            <a:pathLst>
              <a:path w="1767840" h="1332864">
                <a:moveTo>
                  <a:pt x="1493710" y="1332569"/>
                </a:moveTo>
                <a:lnTo>
                  <a:pt x="1455939" y="1324545"/>
                </a:lnTo>
                <a:lnTo>
                  <a:pt x="107600" y="695955"/>
                </a:lnTo>
                <a:lnTo>
                  <a:pt x="75813" y="672743"/>
                </a:lnTo>
                <a:lnTo>
                  <a:pt x="49462" y="643523"/>
                </a:lnTo>
                <a:lnTo>
                  <a:pt x="28626" y="609005"/>
                </a:lnTo>
                <a:lnTo>
                  <a:pt x="13385" y="569896"/>
                </a:lnTo>
                <a:lnTo>
                  <a:pt x="3816" y="526906"/>
                </a:lnTo>
                <a:lnTo>
                  <a:pt x="0" y="480744"/>
                </a:lnTo>
                <a:lnTo>
                  <a:pt x="2014" y="432118"/>
                </a:lnTo>
                <a:lnTo>
                  <a:pt x="9940" y="381737"/>
                </a:lnTo>
                <a:lnTo>
                  <a:pt x="23855" y="330312"/>
                </a:lnTo>
                <a:lnTo>
                  <a:pt x="43838" y="278549"/>
                </a:lnTo>
                <a:lnTo>
                  <a:pt x="69970" y="227158"/>
                </a:lnTo>
                <a:lnTo>
                  <a:pt x="101151" y="178678"/>
                </a:lnTo>
                <a:lnTo>
                  <a:pt x="135792" y="135363"/>
                </a:lnTo>
                <a:lnTo>
                  <a:pt x="173231" y="97502"/>
                </a:lnTo>
                <a:lnTo>
                  <a:pt x="212809" y="65379"/>
                </a:lnTo>
                <a:lnTo>
                  <a:pt x="253865" y="39281"/>
                </a:lnTo>
                <a:lnTo>
                  <a:pt x="295739" y="19494"/>
                </a:lnTo>
                <a:lnTo>
                  <a:pt x="337770" y="6305"/>
                </a:lnTo>
                <a:lnTo>
                  <a:pt x="379298" y="0"/>
                </a:lnTo>
                <a:lnTo>
                  <a:pt x="419663" y="864"/>
                </a:lnTo>
                <a:lnTo>
                  <a:pt x="458203" y="9184"/>
                </a:lnTo>
                <a:lnTo>
                  <a:pt x="494259" y="25247"/>
                </a:lnTo>
                <a:lnTo>
                  <a:pt x="1712161" y="880299"/>
                </a:lnTo>
                <a:lnTo>
                  <a:pt x="1738158" y="909000"/>
                </a:lnTo>
                <a:lnTo>
                  <a:pt x="1756097" y="944950"/>
                </a:lnTo>
                <a:lnTo>
                  <a:pt x="1765868" y="986664"/>
                </a:lnTo>
                <a:lnTo>
                  <a:pt x="1767358" y="1032658"/>
                </a:lnTo>
                <a:lnTo>
                  <a:pt x="1760457" y="1081447"/>
                </a:lnTo>
                <a:lnTo>
                  <a:pt x="1745055" y="1131547"/>
                </a:lnTo>
                <a:lnTo>
                  <a:pt x="1721040" y="1181472"/>
                </a:lnTo>
                <a:lnTo>
                  <a:pt x="1689947" y="1227172"/>
                </a:lnTo>
                <a:lnTo>
                  <a:pt x="1654301" y="1265519"/>
                </a:lnTo>
                <a:lnTo>
                  <a:pt x="1615479" y="1295872"/>
                </a:lnTo>
                <a:lnTo>
                  <a:pt x="1574856" y="1317592"/>
                </a:lnTo>
                <a:lnTo>
                  <a:pt x="1533808" y="1330038"/>
                </a:lnTo>
                <a:lnTo>
                  <a:pt x="1493710" y="1332569"/>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5" name="object 5"/>
          <p:cNvSpPr/>
          <p:nvPr/>
        </p:nvSpPr>
        <p:spPr>
          <a:xfrm>
            <a:off x="16605209" y="780471"/>
            <a:ext cx="1683068" cy="1802130"/>
          </a:xfrm>
          <a:custGeom>
            <a:avLst/>
            <a:gdLst/>
            <a:ahLst/>
            <a:cxnLst/>
            <a:rect l="l" t="t" r="r" b="b"/>
            <a:pathLst>
              <a:path w="1122045" h="1201420">
                <a:moveTo>
                  <a:pt x="273525" y="1201247"/>
                </a:moveTo>
                <a:lnTo>
                  <a:pt x="233453" y="1198742"/>
                </a:lnTo>
                <a:lnTo>
                  <a:pt x="192434" y="1186325"/>
                </a:lnTo>
                <a:lnTo>
                  <a:pt x="151834" y="1164628"/>
                </a:lnTo>
                <a:lnTo>
                  <a:pt x="113015" y="1134278"/>
                </a:lnTo>
                <a:lnTo>
                  <a:pt x="77344" y="1095905"/>
                </a:lnTo>
                <a:lnTo>
                  <a:pt x="46184" y="1050139"/>
                </a:lnTo>
                <a:lnTo>
                  <a:pt x="22191" y="1000279"/>
                </a:lnTo>
                <a:lnTo>
                  <a:pt x="6841" y="950206"/>
                </a:lnTo>
                <a:lnTo>
                  <a:pt x="0" y="901413"/>
                </a:lnTo>
                <a:lnTo>
                  <a:pt x="1534" y="855397"/>
                </a:lnTo>
                <a:lnTo>
                  <a:pt x="11312" y="813653"/>
                </a:lnTo>
                <a:lnTo>
                  <a:pt x="29199" y="777677"/>
                </a:lnTo>
                <a:lnTo>
                  <a:pt x="55063" y="748965"/>
                </a:lnTo>
                <a:lnTo>
                  <a:pt x="1121861" y="0"/>
                </a:lnTo>
                <a:lnTo>
                  <a:pt x="1121861" y="815384"/>
                </a:lnTo>
                <a:lnTo>
                  <a:pt x="311286" y="1193212"/>
                </a:lnTo>
                <a:lnTo>
                  <a:pt x="273525" y="1201247"/>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6" name="object 6"/>
          <p:cNvSpPr/>
          <p:nvPr/>
        </p:nvSpPr>
        <p:spPr>
          <a:xfrm>
            <a:off x="14892026" y="4440187"/>
            <a:ext cx="1162050" cy="2862263"/>
          </a:xfrm>
          <a:custGeom>
            <a:avLst/>
            <a:gdLst/>
            <a:ahLst/>
            <a:cxnLst/>
            <a:rect l="l" t="t" r="r" b="b"/>
            <a:pathLst>
              <a:path w="774700" h="1908175">
                <a:moveTo>
                  <a:pt x="386659" y="1907993"/>
                </a:moveTo>
                <a:lnTo>
                  <a:pt x="329098" y="1905088"/>
                </a:lnTo>
                <a:lnTo>
                  <a:pt x="274302" y="1896651"/>
                </a:lnTo>
                <a:lnTo>
                  <a:pt x="222841" y="1883104"/>
                </a:lnTo>
                <a:lnTo>
                  <a:pt x="175290" y="1864866"/>
                </a:lnTo>
                <a:lnTo>
                  <a:pt x="132221" y="1842356"/>
                </a:lnTo>
                <a:lnTo>
                  <a:pt x="94206" y="1815995"/>
                </a:lnTo>
                <a:lnTo>
                  <a:pt x="61819" y="1786202"/>
                </a:lnTo>
                <a:lnTo>
                  <a:pt x="35632" y="1753397"/>
                </a:lnTo>
                <a:lnTo>
                  <a:pt x="16218" y="1717999"/>
                </a:lnTo>
                <a:lnTo>
                  <a:pt x="4150" y="1680429"/>
                </a:lnTo>
                <a:lnTo>
                  <a:pt x="0" y="1641107"/>
                </a:lnTo>
                <a:lnTo>
                  <a:pt x="131282" y="157888"/>
                </a:lnTo>
                <a:lnTo>
                  <a:pt x="142998" y="121286"/>
                </a:lnTo>
                <a:lnTo>
                  <a:pt x="165010" y="87898"/>
                </a:lnTo>
                <a:lnTo>
                  <a:pt x="196094" y="58604"/>
                </a:lnTo>
                <a:lnTo>
                  <a:pt x="235024" y="34286"/>
                </a:lnTo>
                <a:lnTo>
                  <a:pt x="280578" y="15825"/>
                </a:lnTo>
                <a:lnTo>
                  <a:pt x="331531" y="4103"/>
                </a:lnTo>
                <a:lnTo>
                  <a:pt x="386659" y="0"/>
                </a:lnTo>
                <a:lnTo>
                  <a:pt x="441823" y="4058"/>
                </a:lnTo>
                <a:lnTo>
                  <a:pt x="492875" y="15677"/>
                </a:lnTo>
                <a:lnTo>
                  <a:pt x="538576" y="34020"/>
                </a:lnTo>
                <a:lnTo>
                  <a:pt x="577687" y="58249"/>
                </a:lnTo>
                <a:lnTo>
                  <a:pt x="608969" y="87527"/>
                </a:lnTo>
                <a:lnTo>
                  <a:pt x="631184" y="121019"/>
                </a:lnTo>
                <a:lnTo>
                  <a:pt x="643093" y="157888"/>
                </a:lnTo>
                <a:lnTo>
                  <a:pt x="774163" y="1641107"/>
                </a:lnTo>
                <a:lnTo>
                  <a:pt x="769994" y="1680429"/>
                </a:lnTo>
                <a:lnTo>
                  <a:pt x="757871" y="1717999"/>
                </a:lnTo>
                <a:lnTo>
                  <a:pt x="738376" y="1753397"/>
                </a:lnTo>
                <a:lnTo>
                  <a:pt x="712090" y="1786202"/>
                </a:lnTo>
                <a:lnTo>
                  <a:pt x="679591" y="1815995"/>
                </a:lnTo>
                <a:lnTo>
                  <a:pt x="641462" y="1842356"/>
                </a:lnTo>
                <a:lnTo>
                  <a:pt x="598281" y="1864866"/>
                </a:lnTo>
                <a:lnTo>
                  <a:pt x="550630" y="1883104"/>
                </a:lnTo>
                <a:lnTo>
                  <a:pt x="499089" y="1896651"/>
                </a:lnTo>
                <a:lnTo>
                  <a:pt x="444239" y="1905088"/>
                </a:lnTo>
                <a:lnTo>
                  <a:pt x="386659" y="1907993"/>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7" name="object 7"/>
          <p:cNvSpPr/>
          <p:nvPr/>
        </p:nvSpPr>
        <p:spPr>
          <a:xfrm>
            <a:off x="16604939" y="3518466"/>
            <a:ext cx="1683068" cy="1802130"/>
          </a:xfrm>
          <a:custGeom>
            <a:avLst/>
            <a:gdLst/>
            <a:ahLst/>
            <a:cxnLst/>
            <a:rect l="l" t="t" r="r" b="b"/>
            <a:pathLst>
              <a:path w="1122045" h="1201420">
                <a:moveTo>
                  <a:pt x="1122040" y="1201404"/>
                </a:moveTo>
                <a:lnTo>
                  <a:pt x="55241" y="452993"/>
                </a:lnTo>
                <a:lnTo>
                  <a:pt x="29355" y="424058"/>
                </a:lnTo>
                <a:lnTo>
                  <a:pt x="11415" y="387940"/>
                </a:lnTo>
                <a:lnTo>
                  <a:pt x="1579" y="346113"/>
                </a:lnTo>
                <a:lnTo>
                  <a:pt x="0" y="300050"/>
                </a:lnTo>
                <a:lnTo>
                  <a:pt x="6833" y="251226"/>
                </a:lnTo>
                <a:lnTo>
                  <a:pt x="22236" y="201113"/>
                </a:lnTo>
                <a:lnTo>
                  <a:pt x="46362" y="151185"/>
                </a:lnTo>
                <a:lnTo>
                  <a:pt x="77577" y="105341"/>
                </a:lnTo>
                <a:lnTo>
                  <a:pt x="113248" y="66917"/>
                </a:lnTo>
                <a:lnTo>
                  <a:pt x="152033" y="36541"/>
                </a:lnTo>
                <a:lnTo>
                  <a:pt x="192590" y="14843"/>
                </a:lnTo>
                <a:lnTo>
                  <a:pt x="233575" y="2453"/>
                </a:lnTo>
                <a:lnTo>
                  <a:pt x="273647" y="0"/>
                </a:lnTo>
                <a:lnTo>
                  <a:pt x="311463" y="8112"/>
                </a:lnTo>
                <a:lnTo>
                  <a:pt x="1122040" y="385559"/>
                </a:lnTo>
                <a:lnTo>
                  <a:pt x="1122040" y="1201404"/>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8" name="object 8"/>
          <p:cNvSpPr/>
          <p:nvPr/>
        </p:nvSpPr>
        <p:spPr>
          <a:xfrm>
            <a:off x="11689156" y="3518483"/>
            <a:ext cx="2651759" cy="1999298"/>
          </a:xfrm>
          <a:custGeom>
            <a:avLst/>
            <a:gdLst/>
            <a:ahLst/>
            <a:cxnLst/>
            <a:rect l="l" t="t" r="r" b="b"/>
            <a:pathLst>
              <a:path w="1767840" h="1332864">
                <a:moveTo>
                  <a:pt x="380104" y="1332590"/>
                </a:moveTo>
                <a:lnTo>
                  <a:pt x="338657" y="1326302"/>
                </a:lnTo>
                <a:lnTo>
                  <a:pt x="296683" y="1313138"/>
                </a:lnTo>
                <a:lnTo>
                  <a:pt x="254837" y="1293380"/>
                </a:lnTo>
                <a:lnTo>
                  <a:pt x="213776" y="1267308"/>
                </a:lnTo>
                <a:lnTo>
                  <a:pt x="174152" y="1235202"/>
                </a:lnTo>
                <a:lnTo>
                  <a:pt x="136621" y="1197343"/>
                </a:lnTo>
                <a:lnTo>
                  <a:pt x="101837" y="1154012"/>
                </a:lnTo>
                <a:lnTo>
                  <a:pt x="70456" y="1105489"/>
                </a:lnTo>
                <a:lnTo>
                  <a:pt x="44124" y="1054040"/>
                </a:lnTo>
                <a:lnTo>
                  <a:pt x="23998" y="1002220"/>
                </a:lnTo>
                <a:lnTo>
                  <a:pt x="9991" y="950736"/>
                </a:lnTo>
                <a:lnTo>
                  <a:pt x="2020" y="900298"/>
                </a:lnTo>
                <a:lnTo>
                  <a:pt x="0" y="851614"/>
                </a:lnTo>
                <a:lnTo>
                  <a:pt x="3844" y="805394"/>
                </a:lnTo>
                <a:lnTo>
                  <a:pt x="13470" y="762347"/>
                </a:lnTo>
                <a:lnTo>
                  <a:pt x="28792" y="723180"/>
                </a:lnTo>
                <a:lnTo>
                  <a:pt x="49725" y="688604"/>
                </a:lnTo>
                <a:lnTo>
                  <a:pt x="76185" y="659326"/>
                </a:lnTo>
                <a:lnTo>
                  <a:pt x="108086" y="636057"/>
                </a:lnTo>
                <a:lnTo>
                  <a:pt x="1456425" y="8101"/>
                </a:lnTo>
                <a:lnTo>
                  <a:pt x="1494185" y="0"/>
                </a:lnTo>
                <a:lnTo>
                  <a:pt x="1534252" y="2479"/>
                </a:lnTo>
                <a:lnTo>
                  <a:pt x="1575259" y="14899"/>
                </a:lnTo>
                <a:lnTo>
                  <a:pt x="1615837" y="36619"/>
                </a:lnTo>
                <a:lnTo>
                  <a:pt x="1654618" y="66998"/>
                </a:lnTo>
                <a:lnTo>
                  <a:pt x="1690233" y="105397"/>
                </a:lnTo>
                <a:lnTo>
                  <a:pt x="1721315" y="151174"/>
                </a:lnTo>
                <a:lnTo>
                  <a:pt x="1745330" y="201035"/>
                </a:lnTo>
                <a:lnTo>
                  <a:pt x="1760732" y="251122"/>
                </a:lnTo>
                <a:lnTo>
                  <a:pt x="1767633" y="299950"/>
                </a:lnTo>
                <a:lnTo>
                  <a:pt x="1766142" y="346035"/>
                </a:lnTo>
                <a:lnTo>
                  <a:pt x="1756372" y="387891"/>
                </a:lnTo>
                <a:lnTo>
                  <a:pt x="1738433" y="424035"/>
                </a:lnTo>
                <a:lnTo>
                  <a:pt x="1712436" y="452982"/>
                </a:lnTo>
                <a:lnTo>
                  <a:pt x="494745" y="1307399"/>
                </a:lnTo>
                <a:lnTo>
                  <a:pt x="458803" y="1323419"/>
                </a:lnTo>
                <a:lnTo>
                  <a:pt x="420372" y="1331723"/>
                </a:lnTo>
                <a:lnTo>
                  <a:pt x="380104" y="1332590"/>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grpSp>
        <p:nvGrpSpPr>
          <p:cNvPr id="9" name="object 9"/>
          <p:cNvGrpSpPr/>
          <p:nvPr/>
        </p:nvGrpSpPr>
        <p:grpSpPr>
          <a:xfrm>
            <a:off x="1029530" y="9790515"/>
            <a:ext cx="263843" cy="289560"/>
            <a:chOff x="686353" y="6527010"/>
            <a:chExt cx="175895" cy="193040"/>
          </a:xfrm>
        </p:grpSpPr>
        <p:pic>
          <p:nvPicPr>
            <p:cNvPr id="10" name="object 10"/>
            <p:cNvPicPr/>
            <p:nvPr/>
          </p:nvPicPr>
          <p:blipFill>
            <a:blip r:embed="rId2" cstate="print"/>
            <a:stretch>
              <a:fillRect/>
            </a:stretch>
          </p:blipFill>
          <p:spPr>
            <a:xfrm>
              <a:off x="686353" y="6527010"/>
              <a:ext cx="175528" cy="86598"/>
            </a:xfrm>
            <a:prstGeom prst="rect">
              <a:avLst/>
            </a:prstGeom>
          </p:spPr>
        </p:pic>
        <p:pic>
          <p:nvPicPr>
            <p:cNvPr id="11" name="object 11"/>
            <p:cNvPicPr/>
            <p:nvPr/>
          </p:nvPicPr>
          <p:blipFill>
            <a:blip r:embed="rId3" cstate="print"/>
            <a:stretch>
              <a:fillRect/>
            </a:stretch>
          </p:blipFill>
          <p:spPr>
            <a:xfrm>
              <a:off x="686353" y="6633239"/>
              <a:ext cx="175528" cy="86598"/>
            </a:xfrm>
            <a:prstGeom prst="rect">
              <a:avLst/>
            </a:prstGeom>
          </p:spPr>
        </p:pic>
      </p:grpSp>
      <p:pic>
        <p:nvPicPr>
          <p:cNvPr id="12" name="object 12"/>
          <p:cNvPicPr/>
          <p:nvPr/>
        </p:nvPicPr>
        <p:blipFill>
          <a:blip r:embed="rId4" cstate="print"/>
          <a:stretch>
            <a:fillRect/>
          </a:stretch>
        </p:blipFill>
        <p:spPr>
          <a:xfrm>
            <a:off x="1531621" y="1991107"/>
            <a:ext cx="6057899" cy="6057899"/>
          </a:xfrm>
          <a:prstGeom prst="rect">
            <a:avLst/>
          </a:prstGeom>
        </p:spPr>
      </p:pic>
      <p:sp>
        <p:nvSpPr>
          <p:cNvPr id="13" name="object 13"/>
          <p:cNvSpPr txBox="1">
            <a:spLocks noGrp="1"/>
          </p:cNvSpPr>
          <p:nvPr>
            <p:ph type="title"/>
          </p:nvPr>
        </p:nvSpPr>
        <p:spPr>
          <a:xfrm>
            <a:off x="8225789" y="3820490"/>
            <a:ext cx="4606290" cy="1035861"/>
          </a:xfrm>
          <a:prstGeom prst="rect">
            <a:avLst/>
          </a:prstGeom>
        </p:spPr>
        <p:txBody>
          <a:bodyPr vert="horz" wrap="square" lIns="0" tIns="20003" rIns="0" bIns="0" rtlCol="0">
            <a:spAutoFit/>
          </a:bodyPr>
          <a:lstStyle/>
          <a:p>
            <a:pPr marL="19050">
              <a:spcBef>
                <a:spcPts val="158"/>
              </a:spcBef>
            </a:pPr>
            <a:r>
              <a:rPr sz="6600" spc="210" dirty="0">
                <a:solidFill>
                  <a:srgbClr val="FFFFFF"/>
                </a:solidFill>
                <a:latin typeface="Calibri"/>
                <a:cs typeface="Calibri"/>
              </a:rPr>
              <a:t>Steve</a:t>
            </a:r>
            <a:r>
              <a:rPr sz="6600" spc="68" dirty="0">
                <a:solidFill>
                  <a:srgbClr val="FFFFFF"/>
                </a:solidFill>
                <a:latin typeface="Calibri"/>
                <a:cs typeface="Calibri"/>
              </a:rPr>
              <a:t> </a:t>
            </a:r>
            <a:r>
              <a:rPr sz="6600" spc="233" dirty="0">
                <a:solidFill>
                  <a:srgbClr val="FFFFFF"/>
                </a:solidFill>
                <a:latin typeface="Calibri"/>
                <a:cs typeface="Calibri"/>
              </a:rPr>
              <a:t>Foster</a:t>
            </a:r>
            <a:endParaRPr sz="6600">
              <a:latin typeface="Calibri"/>
              <a:cs typeface="Calibri"/>
            </a:endParaRPr>
          </a:p>
        </p:txBody>
      </p:sp>
      <p:sp>
        <p:nvSpPr>
          <p:cNvPr id="15" name="object 15"/>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57150" defTabSz="1371600">
              <a:spcBef>
                <a:spcPts val="188"/>
              </a:spcBef>
            </a:pPr>
            <a:fld id="{81D60167-4931-47E6-BA6A-407CBD079E47}" type="slidenum">
              <a:rPr kern="0" spc="68" dirty="0">
                <a:solidFill>
                  <a:srgbClr val="FFFFFF"/>
                </a:solidFill>
              </a:rPr>
              <a:pPr marL="57150" defTabSz="1371600">
                <a:spcBef>
                  <a:spcPts val="188"/>
                </a:spcBef>
              </a:pPr>
              <a:t>41</a:t>
            </a:fld>
            <a:endParaRPr kern="0" spc="68" dirty="0">
              <a:solidFill>
                <a:srgbClr val="FFFFFF"/>
              </a:solidFill>
            </a:endParaRPr>
          </a:p>
        </p:txBody>
      </p:sp>
      <p:sp>
        <p:nvSpPr>
          <p:cNvPr id="16" name="object 16"/>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FFFFFF"/>
                </a:solidFill>
                <a:latin typeface="Calibri"/>
                <a:cs typeface="Calibri"/>
              </a:rPr>
              <a:t>Walmart</a:t>
            </a:r>
            <a:r>
              <a:rPr sz="1350" kern="0" spc="113" dirty="0">
                <a:solidFill>
                  <a:srgbClr val="FFFFFF"/>
                </a:solidFill>
                <a:latin typeface="Calibri"/>
                <a:cs typeface="Calibri"/>
              </a:rPr>
              <a:t> </a:t>
            </a:r>
            <a:r>
              <a:rPr sz="1350" kern="0" spc="-30" dirty="0">
                <a:solidFill>
                  <a:srgbClr val="FFFFFF"/>
                </a:solidFill>
                <a:latin typeface="Calibri"/>
                <a:cs typeface="Calibri"/>
              </a:rPr>
              <a:t>Inc.</a:t>
            </a:r>
            <a:endParaRPr sz="1350" kern="0">
              <a:solidFill>
                <a:sysClr val="windowText" lastClr="000000"/>
              </a:solidFill>
              <a:latin typeface="Calibri"/>
              <a:cs typeface="Calibri"/>
            </a:endParaRPr>
          </a:p>
        </p:txBody>
      </p:sp>
      <p:sp>
        <p:nvSpPr>
          <p:cNvPr id="14" name="object 14"/>
          <p:cNvSpPr txBox="1"/>
          <p:nvPr/>
        </p:nvSpPr>
        <p:spPr>
          <a:xfrm>
            <a:off x="8225789" y="5063455"/>
            <a:ext cx="7681913" cy="1368642"/>
          </a:xfrm>
          <a:prstGeom prst="rect">
            <a:avLst/>
          </a:prstGeom>
        </p:spPr>
        <p:txBody>
          <a:bodyPr vert="horz" wrap="square" lIns="0" tIns="189546" rIns="0" bIns="0" rtlCol="0">
            <a:spAutoFit/>
          </a:bodyPr>
          <a:lstStyle/>
          <a:p>
            <a:pPr marL="19050" defTabSz="1371600">
              <a:spcBef>
                <a:spcPts val="1491"/>
              </a:spcBef>
            </a:pPr>
            <a:r>
              <a:rPr sz="4200" kern="0" spc="113" dirty="0">
                <a:solidFill>
                  <a:srgbClr val="FFFFFF"/>
                </a:solidFill>
                <a:latin typeface="Calibri"/>
                <a:cs typeface="Calibri"/>
              </a:rPr>
              <a:t>Senior</a:t>
            </a:r>
            <a:r>
              <a:rPr sz="4200" kern="0" spc="8" dirty="0">
                <a:solidFill>
                  <a:srgbClr val="FFFFFF"/>
                </a:solidFill>
                <a:latin typeface="Calibri"/>
                <a:cs typeface="Calibri"/>
              </a:rPr>
              <a:t> </a:t>
            </a:r>
            <a:r>
              <a:rPr sz="4200" kern="0" spc="105" dirty="0">
                <a:solidFill>
                  <a:srgbClr val="FFFFFF"/>
                </a:solidFill>
                <a:latin typeface="Calibri"/>
                <a:cs typeface="Calibri"/>
              </a:rPr>
              <a:t>Director/Market</a:t>
            </a:r>
            <a:r>
              <a:rPr sz="4200" kern="0" spc="83" dirty="0">
                <a:solidFill>
                  <a:srgbClr val="FFFFFF"/>
                </a:solidFill>
                <a:latin typeface="Calibri"/>
                <a:cs typeface="Calibri"/>
              </a:rPr>
              <a:t> </a:t>
            </a:r>
            <a:r>
              <a:rPr sz="4200" kern="0" spc="-15" dirty="0">
                <a:solidFill>
                  <a:srgbClr val="FFFFFF"/>
                </a:solidFill>
                <a:latin typeface="Calibri"/>
                <a:cs typeface="Calibri"/>
              </a:rPr>
              <a:t>Manager,</a:t>
            </a:r>
            <a:endParaRPr sz="4200" kern="0">
              <a:solidFill>
                <a:sysClr val="windowText" lastClr="000000"/>
              </a:solidFill>
              <a:latin typeface="Calibri"/>
              <a:cs typeface="Calibri"/>
            </a:endParaRPr>
          </a:p>
          <a:p>
            <a:pPr marL="19050" defTabSz="1371600">
              <a:spcBef>
                <a:spcPts val="870"/>
              </a:spcBef>
            </a:pPr>
            <a:r>
              <a:rPr sz="2700" kern="0" spc="30" dirty="0">
                <a:solidFill>
                  <a:srgbClr val="FFFFFF"/>
                </a:solidFill>
                <a:latin typeface="Calibri"/>
                <a:cs typeface="Calibri"/>
              </a:rPr>
              <a:t>Western</a:t>
            </a:r>
            <a:r>
              <a:rPr sz="2700" kern="0" spc="338" dirty="0">
                <a:solidFill>
                  <a:srgbClr val="FFFFFF"/>
                </a:solidFill>
                <a:latin typeface="Calibri"/>
                <a:cs typeface="Calibri"/>
              </a:rPr>
              <a:t> </a:t>
            </a:r>
            <a:r>
              <a:rPr sz="2700" kern="0" spc="30" dirty="0">
                <a:solidFill>
                  <a:srgbClr val="FFFFFF"/>
                </a:solidFill>
                <a:latin typeface="Calibri"/>
                <a:cs typeface="Calibri"/>
              </a:rPr>
              <a:t>Arkansas/Eastern</a:t>
            </a:r>
            <a:r>
              <a:rPr sz="2700" kern="0" spc="323" dirty="0">
                <a:solidFill>
                  <a:srgbClr val="FFFFFF"/>
                </a:solidFill>
                <a:latin typeface="Calibri"/>
                <a:cs typeface="Calibri"/>
              </a:rPr>
              <a:t> </a:t>
            </a:r>
            <a:r>
              <a:rPr sz="2700" kern="0" spc="60" dirty="0">
                <a:solidFill>
                  <a:srgbClr val="FFFFFF"/>
                </a:solidFill>
                <a:latin typeface="Calibri"/>
                <a:cs typeface="Calibri"/>
              </a:rPr>
              <a:t>Oklahoma</a:t>
            </a:r>
            <a:endParaRPr sz="2700" kern="0">
              <a:solidFill>
                <a:sysClr val="windowText" lastClr="000000"/>
              </a:solidFill>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271265"/>
            <a:ext cx="18288000" cy="7016115"/>
            <a:chOff x="0" y="2180843"/>
            <a:chExt cx="12192000" cy="4677410"/>
          </a:xfrm>
        </p:grpSpPr>
        <p:pic>
          <p:nvPicPr>
            <p:cNvPr id="3" name="object 3"/>
            <p:cNvPicPr/>
            <p:nvPr/>
          </p:nvPicPr>
          <p:blipFill>
            <a:blip r:embed="rId2" cstate="print"/>
            <a:stretch>
              <a:fillRect/>
            </a:stretch>
          </p:blipFill>
          <p:spPr>
            <a:xfrm>
              <a:off x="0" y="3200400"/>
              <a:ext cx="12192000" cy="3657600"/>
            </a:xfrm>
            <a:prstGeom prst="rect">
              <a:avLst/>
            </a:prstGeom>
          </p:spPr>
        </p:pic>
        <p:pic>
          <p:nvPicPr>
            <p:cNvPr id="4" name="object 4"/>
            <p:cNvPicPr/>
            <p:nvPr/>
          </p:nvPicPr>
          <p:blipFill>
            <a:blip r:embed="rId3" cstate="print"/>
            <a:stretch>
              <a:fillRect/>
            </a:stretch>
          </p:blipFill>
          <p:spPr>
            <a:xfrm>
              <a:off x="140220" y="3666744"/>
              <a:ext cx="2177783" cy="2179307"/>
            </a:xfrm>
            <a:prstGeom prst="rect">
              <a:avLst/>
            </a:prstGeom>
          </p:spPr>
        </p:pic>
        <p:sp>
          <p:nvSpPr>
            <p:cNvPr id="5" name="object 5"/>
            <p:cNvSpPr/>
            <p:nvPr/>
          </p:nvSpPr>
          <p:spPr>
            <a:xfrm>
              <a:off x="740663" y="4218432"/>
              <a:ext cx="1074420" cy="1076325"/>
            </a:xfrm>
            <a:custGeom>
              <a:avLst/>
              <a:gdLst/>
              <a:ahLst/>
              <a:cxnLst/>
              <a:rect l="l" t="t" r="r" b="b"/>
              <a:pathLst>
                <a:path w="1074420" h="1076325">
                  <a:moveTo>
                    <a:pt x="537210" y="0"/>
                  </a:moveTo>
                  <a:lnTo>
                    <a:pt x="488312" y="2198"/>
                  </a:lnTo>
                  <a:lnTo>
                    <a:pt x="440644" y="8667"/>
                  </a:lnTo>
                  <a:lnTo>
                    <a:pt x="394396" y="19216"/>
                  </a:lnTo>
                  <a:lnTo>
                    <a:pt x="349758" y="33656"/>
                  </a:lnTo>
                  <a:lnTo>
                    <a:pt x="306918" y="51797"/>
                  </a:lnTo>
                  <a:lnTo>
                    <a:pt x="266067" y="73448"/>
                  </a:lnTo>
                  <a:lnTo>
                    <a:pt x="227395" y="98420"/>
                  </a:lnTo>
                  <a:lnTo>
                    <a:pt x="191090" y="126523"/>
                  </a:lnTo>
                  <a:lnTo>
                    <a:pt x="157343" y="157567"/>
                  </a:lnTo>
                  <a:lnTo>
                    <a:pt x="126343" y="191362"/>
                  </a:lnTo>
                  <a:lnTo>
                    <a:pt x="98280" y="227718"/>
                  </a:lnTo>
                  <a:lnTo>
                    <a:pt x="73343" y="266445"/>
                  </a:lnTo>
                  <a:lnTo>
                    <a:pt x="51723" y="307354"/>
                  </a:lnTo>
                  <a:lnTo>
                    <a:pt x="33608" y="350255"/>
                  </a:lnTo>
                  <a:lnTo>
                    <a:pt x="19189" y="394956"/>
                  </a:lnTo>
                  <a:lnTo>
                    <a:pt x="8655" y="441270"/>
                  </a:lnTo>
                  <a:lnTo>
                    <a:pt x="2195" y="489005"/>
                  </a:lnTo>
                  <a:lnTo>
                    <a:pt x="0" y="537971"/>
                  </a:lnTo>
                  <a:lnTo>
                    <a:pt x="2195" y="586938"/>
                  </a:lnTo>
                  <a:lnTo>
                    <a:pt x="8655" y="634673"/>
                  </a:lnTo>
                  <a:lnTo>
                    <a:pt x="19189" y="680987"/>
                  </a:lnTo>
                  <a:lnTo>
                    <a:pt x="33608" y="725688"/>
                  </a:lnTo>
                  <a:lnTo>
                    <a:pt x="51723" y="768589"/>
                  </a:lnTo>
                  <a:lnTo>
                    <a:pt x="73343" y="809497"/>
                  </a:lnTo>
                  <a:lnTo>
                    <a:pt x="98280" y="848225"/>
                  </a:lnTo>
                  <a:lnTo>
                    <a:pt x="126343" y="884581"/>
                  </a:lnTo>
                  <a:lnTo>
                    <a:pt x="157343" y="918376"/>
                  </a:lnTo>
                  <a:lnTo>
                    <a:pt x="191090" y="949420"/>
                  </a:lnTo>
                  <a:lnTo>
                    <a:pt x="227395" y="977523"/>
                  </a:lnTo>
                  <a:lnTo>
                    <a:pt x="266067" y="1002495"/>
                  </a:lnTo>
                  <a:lnTo>
                    <a:pt x="306918" y="1024146"/>
                  </a:lnTo>
                  <a:lnTo>
                    <a:pt x="349758" y="1042287"/>
                  </a:lnTo>
                  <a:lnTo>
                    <a:pt x="394396" y="1056727"/>
                  </a:lnTo>
                  <a:lnTo>
                    <a:pt x="440644" y="1067276"/>
                  </a:lnTo>
                  <a:lnTo>
                    <a:pt x="488312" y="1073745"/>
                  </a:lnTo>
                  <a:lnTo>
                    <a:pt x="537210" y="1075943"/>
                  </a:lnTo>
                  <a:lnTo>
                    <a:pt x="586107" y="1073745"/>
                  </a:lnTo>
                  <a:lnTo>
                    <a:pt x="633775" y="1067276"/>
                  </a:lnTo>
                  <a:lnTo>
                    <a:pt x="680023" y="1056727"/>
                  </a:lnTo>
                  <a:lnTo>
                    <a:pt x="724661" y="1042287"/>
                  </a:lnTo>
                  <a:lnTo>
                    <a:pt x="767501" y="1024146"/>
                  </a:lnTo>
                  <a:lnTo>
                    <a:pt x="808352" y="1002495"/>
                  </a:lnTo>
                  <a:lnTo>
                    <a:pt x="847024" y="977523"/>
                  </a:lnTo>
                  <a:lnTo>
                    <a:pt x="883329" y="949420"/>
                  </a:lnTo>
                  <a:lnTo>
                    <a:pt x="917076" y="918376"/>
                  </a:lnTo>
                  <a:lnTo>
                    <a:pt x="948076" y="884581"/>
                  </a:lnTo>
                  <a:lnTo>
                    <a:pt x="976139" y="848225"/>
                  </a:lnTo>
                  <a:lnTo>
                    <a:pt x="1001076" y="809497"/>
                  </a:lnTo>
                  <a:lnTo>
                    <a:pt x="1022696" y="768589"/>
                  </a:lnTo>
                  <a:lnTo>
                    <a:pt x="1040811" y="725688"/>
                  </a:lnTo>
                  <a:lnTo>
                    <a:pt x="1055230" y="680987"/>
                  </a:lnTo>
                  <a:lnTo>
                    <a:pt x="1065764" y="634673"/>
                  </a:lnTo>
                  <a:lnTo>
                    <a:pt x="1072224" y="586938"/>
                  </a:lnTo>
                  <a:lnTo>
                    <a:pt x="1074420" y="537971"/>
                  </a:lnTo>
                  <a:lnTo>
                    <a:pt x="1072224" y="489005"/>
                  </a:lnTo>
                  <a:lnTo>
                    <a:pt x="1065764" y="441270"/>
                  </a:lnTo>
                  <a:lnTo>
                    <a:pt x="1055230" y="394956"/>
                  </a:lnTo>
                  <a:lnTo>
                    <a:pt x="1040811" y="350255"/>
                  </a:lnTo>
                  <a:lnTo>
                    <a:pt x="1022696" y="307354"/>
                  </a:lnTo>
                  <a:lnTo>
                    <a:pt x="1001076" y="266445"/>
                  </a:lnTo>
                  <a:lnTo>
                    <a:pt x="976139" y="227718"/>
                  </a:lnTo>
                  <a:lnTo>
                    <a:pt x="948076" y="191362"/>
                  </a:lnTo>
                  <a:lnTo>
                    <a:pt x="917076" y="157567"/>
                  </a:lnTo>
                  <a:lnTo>
                    <a:pt x="883329" y="126523"/>
                  </a:lnTo>
                  <a:lnTo>
                    <a:pt x="847024" y="98420"/>
                  </a:lnTo>
                  <a:lnTo>
                    <a:pt x="808352" y="73448"/>
                  </a:lnTo>
                  <a:lnTo>
                    <a:pt x="767501" y="51797"/>
                  </a:lnTo>
                  <a:lnTo>
                    <a:pt x="724661" y="33656"/>
                  </a:lnTo>
                  <a:lnTo>
                    <a:pt x="680023" y="19216"/>
                  </a:lnTo>
                  <a:lnTo>
                    <a:pt x="633775" y="8667"/>
                  </a:lnTo>
                  <a:lnTo>
                    <a:pt x="586107" y="2198"/>
                  </a:lnTo>
                  <a:lnTo>
                    <a:pt x="537210"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6" name="object 6"/>
            <p:cNvPicPr/>
            <p:nvPr/>
          </p:nvPicPr>
          <p:blipFill>
            <a:blip r:embed="rId3" cstate="print"/>
            <a:stretch>
              <a:fillRect/>
            </a:stretch>
          </p:blipFill>
          <p:spPr>
            <a:xfrm>
              <a:off x="2066556" y="2659379"/>
              <a:ext cx="2177783" cy="2179319"/>
            </a:xfrm>
            <a:prstGeom prst="rect">
              <a:avLst/>
            </a:prstGeom>
          </p:spPr>
        </p:pic>
        <p:sp>
          <p:nvSpPr>
            <p:cNvPr id="7" name="object 7"/>
            <p:cNvSpPr/>
            <p:nvPr/>
          </p:nvSpPr>
          <p:spPr>
            <a:xfrm>
              <a:off x="2667000" y="3211067"/>
              <a:ext cx="1074420" cy="1076325"/>
            </a:xfrm>
            <a:custGeom>
              <a:avLst/>
              <a:gdLst/>
              <a:ahLst/>
              <a:cxnLst/>
              <a:rect l="l" t="t" r="r" b="b"/>
              <a:pathLst>
                <a:path w="1074420" h="1076325">
                  <a:moveTo>
                    <a:pt x="537210" y="0"/>
                  </a:moveTo>
                  <a:lnTo>
                    <a:pt x="488312" y="2198"/>
                  </a:lnTo>
                  <a:lnTo>
                    <a:pt x="440644" y="8667"/>
                  </a:lnTo>
                  <a:lnTo>
                    <a:pt x="394396" y="19216"/>
                  </a:lnTo>
                  <a:lnTo>
                    <a:pt x="349758" y="33656"/>
                  </a:lnTo>
                  <a:lnTo>
                    <a:pt x="306918" y="51797"/>
                  </a:lnTo>
                  <a:lnTo>
                    <a:pt x="266067" y="73448"/>
                  </a:lnTo>
                  <a:lnTo>
                    <a:pt x="227395" y="98420"/>
                  </a:lnTo>
                  <a:lnTo>
                    <a:pt x="191090" y="126523"/>
                  </a:lnTo>
                  <a:lnTo>
                    <a:pt x="157343" y="157567"/>
                  </a:lnTo>
                  <a:lnTo>
                    <a:pt x="126343" y="191362"/>
                  </a:lnTo>
                  <a:lnTo>
                    <a:pt x="98280" y="227718"/>
                  </a:lnTo>
                  <a:lnTo>
                    <a:pt x="73343" y="266446"/>
                  </a:lnTo>
                  <a:lnTo>
                    <a:pt x="51723" y="307354"/>
                  </a:lnTo>
                  <a:lnTo>
                    <a:pt x="33608" y="350255"/>
                  </a:lnTo>
                  <a:lnTo>
                    <a:pt x="19189" y="394956"/>
                  </a:lnTo>
                  <a:lnTo>
                    <a:pt x="8655" y="441270"/>
                  </a:lnTo>
                  <a:lnTo>
                    <a:pt x="2195" y="489005"/>
                  </a:lnTo>
                  <a:lnTo>
                    <a:pt x="0" y="537972"/>
                  </a:lnTo>
                  <a:lnTo>
                    <a:pt x="2195" y="586938"/>
                  </a:lnTo>
                  <a:lnTo>
                    <a:pt x="8655" y="634673"/>
                  </a:lnTo>
                  <a:lnTo>
                    <a:pt x="19189" y="680987"/>
                  </a:lnTo>
                  <a:lnTo>
                    <a:pt x="33608" y="725688"/>
                  </a:lnTo>
                  <a:lnTo>
                    <a:pt x="51723" y="768589"/>
                  </a:lnTo>
                  <a:lnTo>
                    <a:pt x="73343" y="809498"/>
                  </a:lnTo>
                  <a:lnTo>
                    <a:pt x="98280" y="848225"/>
                  </a:lnTo>
                  <a:lnTo>
                    <a:pt x="126343" y="884581"/>
                  </a:lnTo>
                  <a:lnTo>
                    <a:pt x="157343" y="918376"/>
                  </a:lnTo>
                  <a:lnTo>
                    <a:pt x="191090" y="949420"/>
                  </a:lnTo>
                  <a:lnTo>
                    <a:pt x="227395" y="977523"/>
                  </a:lnTo>
                  <a:lnTo>
                    <a:pt x="266067" y="1002495"/>
                  </a:lnTo>
                  <a:lnTo>
                    <a:pt x="306918" y="1024146"/>
                  </a:lnTo>
                  <a:lnTo>
                    <a:pt x="349758" y="1042287"/>
                  </a:lnTo>
                  <a:lnTo>
                    <a:pt x="394396" y="1056727"/>
                  </a:lnTo>
                  <a:lnTo>
                    <a:pt x="440644" y="1067276"/>
                  </a:lnTo>
                  <a:lnTo>
                    <a:pt x="488312" y="1073745"/>
                  </a:lnTo>
                  <a:lnTo>
                    <a:pt x="537210" y="1075944"/>
                  </a:lnTo>
                  <a:lnTo>
                    <a:pt x="586107" y="1073745"/>
                  </a:lnTo>
                  <a:lnTo>
                    <a:pt x="633775" y="1067276"/>
                  </a:lnTo>
                  <a:lnTo>
                    <a:pt x="680023" y="1056727"/>
                  </a:lnTo>
                  <a:lnTo>
                    <a:pt x="724661" y="1042287"/>
                  </a:lnTo>
                  <a:lnTo>
                    <a:pt x="767501" y="1024146"/>
                  </a:lnTo>
                  <a:lnTo>
                    <a:pt x="808352" y="1002495"/>
                  </a:lnTo>
                  <a:lnTo>
                    <a:pt x="847024" y="977523"/>
                  </a:lnTo>
                  <a:lnTo>
                    <a:pt x="883329" y="949420"/>
                  </a:lnTo>
                  <a:lnTo>
                    <a:pt x="917076" y="918376"/>
                  </a:lnTo>
                  <a:lnTo>
                    <a:pt x="948076" y="884581"/>
                  </a:lnTo>
                  <a:lnTo>
                    <a:pt x="976139" y="848225"/>
                  </a:lnTo>
                  <a:lnTo>
                    <a:pt x="1001076" y="809498"/>
                  </a:lnTo>
                  <a:lnTo>
                    <a:pt x="1022696" y="768589"/>
                  </a:lnTo>
                  <a:lnTo>
                    <a:pt x="1040811" y="725688"/>
                  </a:lnTo>
                  <a:lnTo>
                    <a:pt x="1055230" y="680987"/>
                  </a:lnTo>
                  <a:lnTo>
                    <a:pt x="1065764" y="634673"/>
                  </a:lnTo>
                  <a:lnTo>
                    <a:pt x="1072224" y="586938"/>
                  </a:lnTo>
                  <a:lnTo>
                    <a:pt x="1074420" y="537972"/>
                  </a:lnTo>
                  <a:lnTo>
                    <a:pt x="1072224" y="489005"/>
                  </a:lnTo>
                  <a:lnTo>
                    <a:pt x="1065764" y="441270"/>
                  </a:lnTo>
                  <a:lnTo>
                    <a:pt x="1055230" y="394956"/>
                  </a:lnTo>
                  <a:lnTo>
                    <a:pt x="1040811" y="350255"/>
                  </a:lnTo>
                  <a:lnTo>
                    <a:pt x="1022696" y="307354"/>
                  </a:lnTo>
                  <a:lnTo>
                    <a:pt x="1001076" y="266446"/>
                  </a:lnTo>
                  <a:lnTo>
                    <a:pt x="976139" y="227718"/>
                  </a:lnTo>
                  <a:lnTo>
                    <a:pt x="948076" y="191362"/>
                  </a:lnTo>
                  <a:lnTo>
                    <a:pt x="917076" y="157567"/>
                  </a:lnTo>
                  <a:lnTo>
                    <a:pt x="883329" y="126523"/>
                  </a:lnTo>
                  <a:lnTo>
                    <a:pt x="847024" y="98420"/>
                  </a:lnTo>
                  <a:lnTo>
                    <a:pt x="808352" y="73448"/>
                  </a:lnTo>
                  <a:lnTo>
                    <a:pt x="767501" y="51797"/>
                  </a:lnTo>
                  <a:lnTo>
                    <a:pt x="724661" y="33656"/>
                  </a:lnTo>
                  <a:lnTo>
                    <a:pt x="680023" y="19216"/>
                  </a:lnTo>
                  <a:lnTo>
                    <a:pt x="633775" y="8667"/>
                  </a:lnTo>
                  <a:lnTo>
                    <a:pt x="586107" y="2198"/>
                  </a:lnTo>
                  <a:lnTo>
                    <a:pt x="537210"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8" name="object 8"/>
            <p:cNvPicPr/>
            <p:nvPr/>
          </p:nvPicPr>
          <p:blipFill>
            <a:blip r:embed="rId3" cstate="print"/>
            <a:stretch>
              <a:fillRect/>
            </a:stretch>
          </p:blipFill>
          <p:spPr>
            <a:xfrm>
              <a:off x="3992880" y="2180843"/>
              <a:ext cx="2177782" cy="2179319"/>
            </a:xfrm>
            <a:prstGeom prst="rect">
              <a:avLst/>
            </a:prstGeom>
          </p:spPr>
        </p:pic>
        <p:sp>
          <p:nvSpPr>
            <p:cNvPr id="9" name="object 9"/>
            <p:cNvSpPr/>
            <p:nvPr/>
          </p:nvSpPr>
          <p:spPr>
            <a:xfrm>
              <a:off x="4593335" y="2732531"/>
              <a:ext cx="1074420" cy="1076325"/>
            </a:xfrm>
            <a:custGeom>
              <a:avLst/>
              <a:gdLst/>
              <a:ahLst/>
              <a:cxnLst/>
              <a:rect l="l" t="t" r="r" b="b"/>
              <a:pathLst>
                <a:path w="1074419" h="1076325">
                  <a:moveTo>
                    <a:pt x="537210" y="0"/>
                  </a:moveTo>
                  <a:lnTo>
                    <a:pt x="488312" y="2198"/>
                  </a:lnTo>
                  <a:lnTo>
                    <a:pt x="440644" y="8667"/>
                  </a:lnTo>
                  <a:lnTo>
                    <a:pt x="394396" y="19216"/>
                  </a:lnTo>
                  <a:lnTo>
                    <a:pt x="349758" y="33656"/>
                  </a:lnTo>
                  <a:lnTo>
                    <a:pt x="306918" y="51797"/>
                  </a:lnTo>
                  <a:lnTo>
                    <a:pt x="266067" y="73448"/>
                  </a:lnTo>
                  <a:lnTo>
                    <a:pt x="227395" y="98420"/>
                  </a:lnTo>
                  <a:lnTo>
                    <a:pt x="191090" y="126523"/>
                  </a:lnTo>
                  <a:lnTo>
                    <a:pt x="157343" y="157567"/>
                  </a:lnTo>
                  <a:lnTo>
                    <a:pt x="126343" y="191362"/>
                  </a:lnTo>
                  <a:lnTo>
                    <a:pt x="98280" y="227718"/>
                  </a:lnTo>
                  <a:lnTo>
                    <a:pt x="73343" y="266446"/>
                  </a:lnTo>
                  <a:lnTo>
                    <a:pt x="51723" y="307354"/>
                  </a:lnTo>
                  <a:lnTo>
                    <a:pt x="33608" y="350255"/>
                  </a:lnTo>
                  <a:lnTo>
                    <a:pt x="19189" y="394956"/>
                  </a:lnTo>
                  <a:lnTo>
                    <a:pt x="8655" y="441270"/>
                  </a:lnTo>
                  <a:lnTo>
                    <a:pt x="2195" y="489005"/>
                  </a:lnTo>
                  <a:lnTo>
                    <a:pt x="0" y="537972"/>
                  </a:lnTo>
                  <a:lnTo>
                    <a:pt x="2195" y="586938"/>
                  </a:lnTo>
                  <a:lnTo>
                    <a:pt x="8655" y="634673"/>
                  </a:lnTo>
                  <a:lnTo>
                    <a:pt x="19189" y="680987"/>
                  </a:lnTo>
                  <a:lnTo>
                    <a:pt x="33608" y="725688"/>
                  </a:lnTo>
                  <a:lnTo>
                    <a:pt x="51723" y="768589"/>
                  </a:lnTo>
                  <a:lnTo>
                    <a:pt x="73343" y="809498"/>
                  </a:lnTo>
                  <a:lnTo>
                    <a:pt x="98280" y="848225"/>
                  </a:lnTo>
                  <a:lnTo>
                    <a:pt x="126343" y="884581"/>
                  </a:lnTo>
                  <a:lnTo>
                    <a:pt x="157343" y="918376"/>
                  </a:lnTo>
                  <a:lnTo>
                    <a:pt x="191090" y="949420"/>
                  </a:lnTo>
                  <a:lnTo>
                    <a:pt x="227395" y="977523"/>
                  </a:lnTo>
                  <a:lnTo>
                    <a:pt x="266067" y="1002495"/>
                  </a:lnTo>
                  <a:lnTo>
                    <a:pt x="306918" y="1024146"/>
                  </a:lnTo>
                  <a:lnTo>
                    <a:pt x="349758" y="1042287"/>
                  </a:lnTo>
                  <a:lnTo>
                    <a:pt x="394396" y="1056727"/>
                  </a:lnTo>
                  <a:lnTo>
                    <a:pt x="440644" y="1067276"/>
                  </a:lnTo>
                  <a:lnTo>
                    <a:pt x="488312" y="1073745"/>
                  </a:lnTo>
                  <a:lnTo>
                    <a:pt x="537210" y="1075944"/>
                  </a:lnTo>
                  <a:lnTo>
                    <a:pt x="586107" y="1073745"/>
                  </a:lnTo>
                  <a:lnTo>
                    <a:pt x="633775" y="1067276"/>
                  </a:lnTo>
                  <a:lnTo>
                    <a:pt x="680023" y="1056727"/>
                  </a:lnTo>
                  <a:lnTo>
                    <a:pt x="724661" y="1042287"/>
                  </a:lnTo>
                  <a:lnTo>
                    <a:pt x="767501" y="1024146"/>
                  </a:lnTo>
                  <a:lnTo>
                    <a:pt x="808352" y="1002495"/>
                  </a:lnTo>
                  <a:lnTo>
                    <a:pt x="847024" y="977523"/>
                  </a:lnTo>
                  <a:lnTo>
                    <a:pt x="883329" y="949420"/>
                  </a:lnTo>
                  <a:lnTo>
                    <a:pt x="917076" y="918376"/>
                  </a:lnTo>
                  <a:lnTo>
                    <a:pt x="948076" y="884581"/>
                  </a:lnTo>
                  <a:lnTo>
                    <a:pt x="976139" y="848225"/>
                  </a:lnTo>
                  <a:lnTo>
                    <a:pt x="1001076" y="809498"/>
                  </a:lnTo>
                  <a:lnTo>
                    <a:pt x="1022696" y="768589"/>
                  </a:lnTo>
                  <a:lnTo>
                    <a:pt x="1040811" y="725688"/>
                  </a:lnTo>
                  <a:lnTo>
                    <a:pt x="1055230" y="680987"/>
                  </a:lnTo>
                  <a:lnTo>
                    <a:pt x="1065764" y="634673"/>
                  </a:lnTo>
                  <a:lnTo>
                    <a:pt x="1072224" y="586938"/>
                  </a:lnTo>
                  <a:lnTo>
                    <a:pt x="1074420" y="537972"/>
                  </a:lnTo>
                  <a:lnTo>
                    <a:pt x="1072224" y="489005"/>
                  </a:lnTo>
                  <a:lnTo>
                    <a:pt x="1065764" y="441270"/>
                  </a:lnTo>
                  <a:lnTo>
                    <a:pt x="1055230" y="394956"/>
                  </a:lnTo>
                  <a:lnTo>
                    <a:pt x="1040811" y="350255"/>
                  </a:lnTo>
                  <a:lnTo>
                    <a:pt x="1022696" y="307354"/>
                  </a:lnTo>
                  <a:lnTo>
                    <a:pt x="1001076" y="266446"/>
                  </a:lnTo>
                  <a:lnTo>
                    <a:pt x="976139" y="227718"/>
                  </a:lnTo>
                  <a:lnTo>
                    <a:pt x="948076" y="191362"/>
                  </a:lnTo>
                  <a:lnTo>
                    <a:pt x="917076" y="157567"/>
                  </a:lnTo>
                  <a:lnTo>
                    <a:pt x="883329" y="126523"/>
                  </a:lnTo>
                  <a:lnTo>
                    <a:pt x="847024" y="98420"/>
                  </a:lnTo>
                  <a:lnTo>
                    <a:pt x="808352" y="73448"/>
                  </a:lnTo>
                  <a:lnTo>
                    <a:pt x="767501" y="51797"/>
                  </a:lnTo>
                  <a:lnTo>
                    <a:pt x="724661" y="33656"/>
                  </a:lnTo>
                  <a:lnTo>
                    <a:pt x="680023" y="19216"/>
                  </a:lnTo>
                  <a:lnTo>
                    <a:pt x="633775" y="8667"/>
                  </a:lnTo>
                  <a:lnTo>
                    <a:pt x="586107" y="2198"/>
                  </a:lnTo>
                  <a:lnTo>
                    <a:pt x="537210"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10" name="object 10"/>
            <p:cNvPicPr/>
            <p:nvPr/>
          </p:nvPicPr>
          <p:blipFill>
            <a:blip r:embed="rId3" cstate="print"/>
            <a:stretch>
              <a:fillRect/>
            </a:stretch>
          </p:blipFill>
          <p:spPr>
            <a:xfrm>
              <a:off x="5929884" y="2180843"/>
              <a:ext cx="2177795" cy="2179319"/>
            </a:xfrm>
            <a:prstGeom prst="rect">
              <a:avLst/>
            </a:prstGeom>
          </p:spPr>
        </p:pic>
        <p:sp>
          <p:nvSpPr>
            <p:cNvPr id="11" name="object 11"/>
            <p:cNvSpPr/>
            <p:nvPr/>
          </p:nvSpPr>
          <p:spPr>
            <a:xfrm>
              <a:off x="6530340" y="2732531"/>
              <a:ext cx="1074420" cy="1076325"/>
            </a:xfrm>
            <a:custGeom>
              <a:avLst/>
              <a:gdLst/>
              <a:ahLst/>
              <a:cxnLst/>
              <a:rect l="l" t="t" r="r" b="b"/>
              <a:pathLst>
                <a:path w="1074420" h="1076325">
                  <a:moveTo>
                    <a:pt x="537210" y="0"/>
                  </a:moveTo>
                  <a:lnTo>
                    <a:pt x="488312" y="2198"/>
                  </a:lnTo>
                  <a:lnTo>
                    <a:pt x="440644" y="8667"/>
                  </a:lnTo>
                  <a:lnTo>
                    <a:pt x="394396" y="19216"/>
                  </a:lnTo>
                  <a:lnTo>
                    <a:pt x="349758" y="33656"/>
                  </a:lnTo>
                  <a:lnTo>
                    <a:pt x="306918" y="51797"/>
                  </a:lnTo>
                  <a:lnTo>
                    <a:pt x="266067" y="73448"/>
                  </a:lnTo>
                  <a:lnTo>
                    <a:pt x="227395" y="98420"/>
                  </a:lnTo>
                  <a:lnTo>
                    <a:pt x="191090" y="126523"/>
                  </a:lnTo>
                  <a:lnTo>
                    <a:pt x="157343" y="157567"/>
                  </a:lnTo>
                  <a:lnTo>
                    <a:pt x="126343" y="191362"/>
                  </a:lnTo>
                  <a:lnTo>
                    <a:pt x="98280" y="227718"/>
                  </a:lnTo>
                  <a:lnTo>
                    <a:pt x="73343" y="266446"/>
                  </a:lnTo>
                  <a:lnTo>
                    <a:pt x="51723" y="307354"/>
                  </a:lnTo>
                  <a:lnTo>
                    <a:pt x="33608" y="350255"/>
                  </a:lnTo>
                  <a:lnTo>
                    <a:pt x="19189" y="394956"/>
                  </a:lnTo>
                  <a:lnTo>
                    <a:pt x="8655" y="441270"/>
                  </a:lnTo>
                  <a:lnTo>
                    <a:pt x="2195" y="489005"/>
                  </a:lnTo>
                  <a:lnTo>
                    <a:pt x="0" y="537972"/>
                  </a:lnTo>
                  <a:lnTo>
                    <a:pt x="2195" y="586938"/>
                  </a:lnTo>
                  <a:lnTo>
                    <a:pt x="8655" y="634673"/>
                  </a:lnTo>
                  <a:lnTo>
                    <a:pt x="19189" y="680987"/>
                  </a:lnTo>
                  <a:lnTo>
                    <a:pt x="33608" y="725688"/>
                  </a:lnTo>
                  <a:lnTo>
                    <a:pt x="51723" y="768589"/>
                  </a:lnTo>
                  <a:lnTo>
                    <a:pt x="73343" y="809498"/>
                  </a:lnTo>
                  <a:lnTo>
                    <a:pt x="98280" y="848225"/>
                  </a:lnTo>
                  <a:lnTo>
                    <a:pt x="126343" y="884581"/>
                  </a:lnTo>
                  <a:lnTo>
                    <a:pt x="157343" y="918376"/>
                  </a:lnTo>
                  <a:lnTo>
                    <a:pt x="191090" y="949420"/>
                  </a:lnTo>
                  <a:lnTo>
                    <a:pt x="227395" y="977523"/>
                  </a:lnTo>
                  <a:lnTo>
                    <a:pt x="266067" y="1002495"/>
                  </a:lnTo>
                  <a:lnTo>
                    <a:pt x="306918" y="1024146"/>
                  </a:lnTo>
                  <a:lnTo>
                    <a:pt x="349758" y="1042287"/>
                  </a:lnTo>
                  <a:lnTo>
                    <a:pt x="394396" y="1056727"/>
                  </a:lnTo>
                  <a:lnTo>
                    <a:pt x="440644" y="1067276"/>
                  </a:lnTo>
                  <a:lnTo>
                    <a:pt x="488312" y="1073745"/>
                  </a:lnTo>
                  <a:lnTo>
                    <a:pt x="537210" y="1075944"/>
                  </a:lnTo>
                  <a:lnTo>
                    <a:pt x="586107" y="1073745"/>
                  </a:lnTo>
                  <a:lnTo>
                    <a:pt x="633775" y="1067276"/>
                  </a:lnTo>
                  <a:lnTo>
                    <a:pt x="680023" y="1056727"/>
                  </a:lnTo>
                  <a:lnTo>
                    <a:pt x="724661" y="1042287"/>
                  </a:lnTo>
                  <a:lnTo>
                    <a:pt x="767501" y="1024146"/>
                  </a:lnTo>
                  <a:lnTo>
                    <a:pt x="808352" y="1002495"/>
                  </a:lnTo>
                  <a:lnTo>
                    <a:pt x="847024" y="977523"/>
                  </a:lnTo>
                  <a:lnTo>
                    <a:pt x="883329" y="949420"/>
                  </a:lnTo>
                  <a:lnTo>
                    <a:pt x="917076" y="918376"/>
                  </a:lnTo>
                  <a:lnTo>
                    <a:pt x="948076" y="884581"/>
                  </a:lnTo>
                  <a:lnTo>
                    <a:pt x="976139" y="848225"/>
                  </a:lnTo>
                  <a:lnTo>
                    <a:pt x="1001076" y="809498"/>
                  </a:lnTo>
                  <a:lnTo>
                    <a:pt x="1022696" y="768589"/>
                  </a:lnTo>
                  <a:lnTo>
                    <a:pt x="1040811" y="725688"/>
                  </a:lnTo>
                  <a:lnTo>
                    <a:pt x="1055230" y="680987"/>
                  </a:lnTo>
                  <a:lnTo>
                    <a:pt x="1065764" y="634673"/>
                  </a:lnTo>
                  <a:lnTo>
                    <a:pt x="1072224" y="586938"/>
                  </a:lnTo>
                  <a:lnTo>
                    <a:pt x="1074420" y="537972"/>
                  </a:lnTo>
                  <a:lnTo>
                    <a:pt x="1072224" y="489005"/>
                  </a:lnTo>
                  <a:lnTo>
                    <a:pt x="1065764" y="441270"/>
                  </a:lnTo>
                  <a:lnTo>
                    <a:pt x="1055230" y="394956"/>
                  </a:lnTo>
                  <a:lnTo>
                    <a:pt x="1040811" y="350255"/>
                  </a:lnTo>
                  <a:lnTo>
                    <a:pt x="1022696" y="307354"/>
                  </a:lnTo>
                  <a:lnTo>
                    <a:pt x="1001076" y="266446"/>
                  </a:lnTo>
                  <a:lnTo>
                    <a:pt x="976139" y="227718"/>
                  </a:lnTo>
                  <a:lnTo>
                    <a:pt x="948076" y="191362"/>
                  </a:lnTo>
                  <a:lnTo>
                    <a:pt x="917076" y="157567"/>
                  </a:lnTo>
                  <a:lnTo>
                    <a:pt x="883329" y="126523"/>
                  </a:lnTo>
                  <a:lnTo>
                    <a:pt x="847024" y="98420"/>
                  </a:lnTo>
                  <a:lnTo>
                    <a:pt x="808352" y="73448"/>
                  </a:lnTo>
                  <a:lnTo>
                    <a:pt x="767501" y="51797"/>
                  </a:lnTo>
                  <a:lnTo>
                    <a:pt x="724661" y="33656"/>
                  </a:lnTo>
                  <a:lnTo>
                    <a:pt x="680023" y="19216"/>
                  </a:lnTo>
                  <a:lnTo>
                    <a:pt x="633775" y="8667"/>
                  </a:lnTo>
                  <a:lnTo>
                    <a:pt x="586107" y="2198"/>
                  </a:lnTo>
                  <a:lnTo>
                    <a:pt x="537210"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12" name="object 12"/>
            <p:cNvPicPr/>
            <p:nvPr/>
          </p:nvPicPr>
          <p:blipFill>
            <a:blip r:embed="rId3" cstate="print"/>
            <a:stretch>
              <a:fillRect/>
            </a:stretch>
          </p:blipFill>
          <p:spPr>
            <a:xfrm>
              <a:off x="7851661" y="2659379"/>
              <a:ext cx="2177783" cy="2179319"/>
            </a:xfrm>
            <a:prstGeom prst="rect">
              <a:avLst/>
            </a:prstGeom>
          </p:spPr>
        </p:pic>
        <p:sp>
          <p:nvSpPr>
            <p:cNvPr id="13" name="object 13"/>
            <p:cNvSpPr/>
            <p:nvPr/>
          </p:nvSpPr>
          <p:spPr>
            <a:xfrm>
              <a:off x="8452104" y="3211067"/>
              <a:ext cx="1074420" cy="1076325"/>
            </a:xfrm>
            <a:custGeom>
              <a:avLst/>
              <a:gdLst/>
              <a:ahLst/>
              <a:cxnLst/>
              <a:rect l="l" t="t" r="r" b="b"/>
              <a:pathLst>
                <a:path w="1074420" h="1076325">
                  <a:moveTo>
                    <a:pt x="537210" y="0"/>
                  </a:moveTo>
                  <a:lnTo>
                    <a:pt x="488312" y="2198"/>
                  </a:lnTo>
                  <a:lnTo>
                    <a:pt x="440644" y="8667"/>
                  </a:lnTo>
                  <a:lnTo>
                    <a:pt x="394396" y="19216"/>
                  </a:lnTo>
                  <a:lnTo>
                    <a:pt x="349758" y="33656"/>
                  </a:lnTo>
                  <a:lnTo>
                    <a:pt x="306918" y="51797"/>
                  </a:lnTo>
                  <a:lnTo>
                    <a:pt x="266067" y="73448"/>
                  </a:lnTo>
                  <a:lnTo>
                    <a:pt x="227395" y="98420"/>
                  </a:lnTo>
                  <a:lnTo>
                    <a:pt x="191090" y="126523"/>
                  </a:lnTo>
                  <a:lnTo>
                    <a:pt x="157343" y="157567"/>
                  </a:lnTo>
                  <a:lnTo>
                    <a:pt x="126343" y="191362"/>
                  </a:lnTo>
                  <a:lnTo>
                    <a:pt x="98280" y="227718"/>
                  </a:lnTo>
                  <a:lnTo>
                    <a:pt x="73343" y="266446"/>
                  </a:lnTo>
                  <a:lnTo>
                    <a:pt x="51723" y="307354"/>
                  </a:lnTo>
                  <a:lnTo>
                    <a:pt x="33608" y="350255"/>
                  </a:lnTo>
                  <a:lnTo>
                    <a:pt x="19189" y="394956"/>
                  </a:lnTo>
                  <a:lnTo>
                    <a:pt x="8655" y="441270"/>
                  </a:lnTo>
                  <a:lnTo>
                    <a:pt x="2195" y="489005"/>
                  </a:lnTo>
                  <a:lnTo>
                    <a:pt x="0" y="537972"/>
                  </a:lnTo>
                  <a:lnTo>
                    <a:pt x="2195" y="586938"/>
                  </a:lnTo>
                  <a:lnTo>
                    <a:pt x="8655" y="634673"/>
                  </a:lnTo>
                  <a:lnTo>
                    <a:pt x="19189" y="680987"/>
                  </a:lnTo>
                  <a:lnTo>
                    <a:pt x="33608" y="725688"/>
                  </a:lnTo>
                  <a:lnTo>
                    <a:pt x="51723" y="768589"/>
                  </a:lnTo>
                  <a:lnTo>
                    <a:pt x="73343" y="809498"/>
                  </a:lnTo>
                  <a:lnTo>
                    <a:pt x="98280" y="848225"/>
                  </a:lnTo>
                  <a:lnTo>
                    <a:pt x="126343" y="884581"/>
                  </a:lnTo>
                  <a:lnTo>
                    <a:pt x="157343" y="918376"/>
                  </a:lnTo>
                  <a:lnTo>
                    <a:pt x="191090" y="949420"/>
                  </a:lnTo>
                  <a:lnTo>
                    <a:pt x="227395" y="977523"/>
                  </a:lnTo>
                  <a:lnTo>
                    <a:pt x="266067" y="1002495"/>
                  </a:lnTo>
                  <a:lnTo>
                    <a:pt x="306918" y="1024146"/>
                  </a:lnTo>
                  <a:lnTo>
                    <a:pt x="349758" y="1042287"/>
                  </a:lnTo>
                  <a:lnTo>
                    <a:pt x="394396" y="1056727"/>
                  </a:lnTo>
                  <a:lnTo>
                    <a:pt x="440644" y="1067276"/>
                  </a:lnTo>
                  <a:lnTo>
                    <a:pt x="488312" y="1073745"/>
                  </a:lnTo>
                  <a:lnTo>
                    <a:pt x="537210" y="1075944"/>
                  </a:lnTo>
                  <a:lnTo>
                    <a:pt x="586107" y="1073745"/>
                  </a:lnTo>
                  <a:lnTo>
                    <a:pt x="633775" y="1067276"/>
                  </a:lnTo>
                  <a:lnTo>
                    <a:pt x="680023" y="1056727"/>
                  </a:lnTo>
                  <a:lnTo>
                    <a:pt x="724661" y="1042287"/>
                  </a:lnTo>
                  <a:lnTo>
                    <a:pt x="767501" y="1024146"/>
                  </a:lnTo>
                  <a:lnTo>
                    <a:pt x="808352" y="1002495"/>
                  </a:lnTo>
                  <a:lnTo>
                    <a:pt x="847024" y="977523"/>
                  </a:lnTo>
                  <a:lnTo>
                    <a:pt x="883329" y="949420"/>
                  </a:lnTo>
                  <a:lnTo>
                    <a:pt x="917076" y="918376"/>
                  </a:lnTo>
                  <a:lnTo>
                    <a:pt x="948076" y="884581"/>
                  </a:lnTo>
                  <a:lnTo>
                    <a:pt x="976139" y="848225"/>
                  </a:lnTo>
                  <a:lnTo>
                    <a:pt x="1001076" y="809498"/>
                  </a:lnTo>
                  <a:lnTo>
                    <a:pt x="1022696" y="768589"/>
                  </a:lnTo>
                  <a:lnTo>
                    <a:pt x="1040811" y="725688"/>
                  </a:lnTo>
                  <a:lnTo>
                    <a:pt x="1055230" y="680987"/>
                  </a:lnTo>
                  <a:lnTo>
                    <a:pt x="1065764" y="634673"/>
                  </a:lnTo>
                  <a:lnTo>
                    <a:pt x="1072224" y="586938"/>
                  </a:lnTo>
                  <a:lnTo>
                    <a:pt x="1074420" y="537972"/>
                  </a:lnTo>
                  <a:lnTo>
                    <a:pt x="1072224" y="489005"/>
                  </a:lnTo>
                  <a:lnTo>
                    <a:pt x="1065764" y="441270"/>
                  </a:lnTo>
                  <a:lnTo>
                    <a:pt x="1055230" y="394956"/>
                  </a:lnTo>
                  <a:lnTo>
                    <a:pt x="1040811" y="350255"/>
                  </a:lnTo>
                  <a:lnTo>
                    <a:pt x="1022696" y="307354"/>
                  </a:lnTo>
                  <a:lnTo>
                    <a:pt x="1001076" y="266446"/>
                  </a:lnTo>
                  <a:lnTo>
                    <a:pt x="976139" y="227718"/>
                  </a:lnTo>
                  <a:lnTo>
                    <a:pt x="948076" y="191362"/>
                  </a:lnTo>
                  <a:lnTo>
                    <a:pt x="917076" y="157567"/>
                  </a:lnTo>
                  <a:lnTo>
                    <a:pt x="883329" y="126523"/>
                  </a:lnTo>
                  <a:lnTo>
                    <a:pt x="847024" y="98420"/>
                  </a:lnTo>
                  <a:lnTo>
                    <a:pt x="808352" y="73448"/>
                  </a:lnTo>
                  <a:lnTo>
                    <a:pt x="767501" y="51797"/>
                  </a:lnTo>
                  <a:lnTo>
                    <a:pt x="724661" y="33656"/>
                  </a:lnTo>
                  <a:lnTo>
                    <a:pt x="680023" y="19216"/>
                  </a:lnTo>
                  <a:lnTo>
                    <a:pt x="633775" y="8667"/>
                  </a:lnTo>
                  <a:lnTo>
                    <a:pt x="586107" y="2198"/>
                  </a:lnTo>
                  <a:lnTo>
                    <a:pt x="537210"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14" name="object 14"/>
            <p:cNvPicPr/>
            <p:nvPr/>
          </p:nvPicPr>
          <p:blipFill>
            <a:blip r:embed="rId3" cstate="print"/>
            <a:stretch>
              <a:fillRect/>
            </a:stretch>
          </p:blipFill>
          <p:spPr>
            <a:xfrm>
              <a:off x="9779507" y="3666744"/>
              <a:ext cx="2179319" cy="2179319"/>
            </a:xfrm>
            <a:prstGeom prst="rect">
              <a:avLst/>
            </a:prstGeom>
          </p:spPr>
        </p:pic>
        <p:sp>
          <p:nvSpPr>
            <p:cNvPr id="15" name="object 15"/>
            <p:cNvSpPr/>
            <p:nvPr/>
          </p:nvSpPr>
          <p:spPr>
            <a:xfrm>
              <a:off x="10379964" y="4218432"/>
              <a:ext cx="1076325" cy="1076325"/>
            </a:xfrm>
            <a:custGeom>
              <a:avLst/>
              <a:gdLst/>
              <a:ahLst/>
              <a:cxnLst/>
              <a:rect l="l" t="t" r="r" b="b"/>
              <a:pathLst>
                <a:path w="1076325" h="1076325">
                  <a:moveTo>
                    <a:pt x="537972" y="0"/>
                  </a:moveTo>
                  <a:lnTo>
                    <a:pt x="489005" y="2198"/>
                  </a:lnTo>
                  <a:lnTo>
                    <a:pt x="441270" y="8667"/>
                  </a:lnTo>
                  <a:lnTo>
                    <a:pt x="394956" y="19216"/>
                  </a:lnTo>
                  <a:lnTo>
                    <a:pt x="350255" y="33656"/>
                  </a:lnTo>
                  <a:lnTo>
                    <a:pt x="307354" y="51797"/>
                  </a:lnTo>
                  <a:lnTo>
                    <a:pt x="266446" y="73448"/>
                  </a:lnTo>
                  <a:lnTo>
                    <a:pt x="227718" y="98420"/>
                  </a:lnTo>
                  <a:lnTo>
                    <a:pt x="191362" y="126523"/>
                  </a:lnTo>
                  <a:lnTo>
                    <a:pt x="157567" y="157567"/>
                  </a:lnTo>
                  <a:lnTo>
                    <a:pt x="126523" y="191362"/>
                  </a:lnTo>
                  <a:lnTo>
                    <a:pt x="98420" y="227718"/>
                  </a:lnTo>
                  <a:lnTo>
                    <a:pt x="73448" y="266445"/>
                  </a:lnTo>
                  <a:lnTo>
                    <a:pt x="51797" y="307354"/>
                  </a:lnTo>
                  <a:lnTo>
                    <a:pt x="33656" y="350255"/>
                  </a:lnTo>
                  <a:lnTo>
                    <a:pt x="19216" y="394956"/>
                  </a:lnTo>
                  <a:lnTo>
                    <a:pt x="8667" y="441270"/>
                  </a:lnTo>
                  <a:lnTo>
                    <a:pt x="2198" y="489005"/>
                  </a:lnTo>
                  <a:lnTo>
                    <a:pt x="0" y="537971"/>
                  </a:lnTo>
                  <a:lnTo>
                    <a:pt x="2198" y="586938"/>
                  </a:lnTo>
                  <a:lnTo>
                    <a:pt x="8667" y="634673"/>
                  </a:lnTo>
                  <a:lnTo>
                    <a:pt x="19216" y="680987"/>
                  </a:lnTo>
                  <a:lnTo>
                    <a:pt x="33656" y="725688"/>
                  </a:lnTo>
                  <a:lnTo>
                    <a:pt x="51797" y="768589"/>
                  </a:lnTo>
                  <a:lnTo>
                    <a:pt x="73448" y="809497"/>
                  </a:lnTo>
                  <a:lnTo>
                    <a:pt x="98420" y="848225"/>
                  </a:lnTo>
                  <a:lnTo>
                    <a:pt x="126523" y="884581"/>
                  </a:lnTo>
                  <a:lnTo>
                    <a:pt x="157567" y="918376"/>
                  </a:lnTo>
                  <a:lnTo>
                    <a:pt x="191362" y="949420"/>
                  </a:lnTo>
                  <a:lnTo>
                    <a:pt x="227718" y="977523"/>
                  </a:lnTo>
                  <a:lnTo>
                    <a:pt x="266446" y="1002495"/>
                  </a:lnTo>
                  <a:lnTo>
                    <a:pt x="307354" y="1024146"/>
                  </a:lnTo>
                  <a:lnTo>
                    <a:pt x="350255" y="1042287"/>
                  </a:lnTo>
                  <a:lnTo>
                    <a:pt x="394956" y="1056727"/>
                  </a:lnTo>
                  <a:lnTo>
                    <a:pt x="441270" y="1067276"/>
                  </a:lnTo>
                  <a:lnTo>
                    <a:pt x="489005" y="1073745"/>
                  </a:lnTo>
                  <a:lnTo>
                    <a:pt x="537972" y="1075943"/>
                  </a:lnTo>
                  <a:lnTo>
                    <a:pt x="586938" y="1073745"/>
                  </a:lnTo>
                  <a:lnTo>
                    <a:pt x="634673" y="1067276"/>
                  </a:lnTo>
                  <a:lnTo>
                    <a:pt x="680987" y="1056727"/>
                  </a:lnTo>
                  <a:lnTo>
                    <a:pt x="725688" y="1042287"/>
                  </a:lnTo>
                  <a:lnTo>
                    <a:pt x="768589" y="1024146"/>
                  </a:lnTo>
                  <a:lnTo>
                    <a:pt x="809498" y="1002495"/>
                  </a:lnTo>
                  <a:lnTo>
                    <a:pt x="848225" y="977523"/>
                  </a:lnTo>
                  <a:lnTo>
                    <a:pt x="884581" y="949420"/>
                  </a:lnTo>
                  <a:lnTo>
                    <a:pt x="918376" y="918376"/>
                  </a:lnTo>
                  <a:lnTo>
                    <a:pt x="949420" y="884581"/>
                  </a:lnTo>
                  <a:lnTo>
                    <a:pt x="977523" y="848225"/>
                  </a:lnTo>
                  <a:lnTo>
                    <a:pt x="1002495" y="809497"/>
                  </a:lnTo>
                  <a:lnTo>
                    <a:pt x="1024146" y="768589"/>
                  </a:lnTo>
                  <a:lnTo>
                    <a:pt x="1042287" y="725688"/>
                  </a:lnTo>
                  <a:lnTo>
                    <a:pt x="1056727" y="680987"/>
                  </a:lnTo>
                  <a:lnTo>
                    <a:pt x="1067276" y="634673"/>
                  </a:lnTo>
                  <a:lnTo>
                    <a:pt x="1073745" y="586938"/>
                  </a:lnTo>
                  <a:lnTo>
                    <a:pt x="1075944" y="537971"/>
                  </a:lnTo>
                  <a:lnTo>
                    <a:pt x="1073745" y="489005"/>
                  </a:lnTo>
                  <a:lnTo>
                    <a:pt x="1067276" y="441270"/>
                  </a:lnTo>
                  <a:lnTo>
                    <a:pt x="1056727" y="394956"/>
                  </a:lnTo>
                  <a:lnTo>
                    <a:pt x="1042287" y="350255"/>
                  </a:lnTo>
                  <a:lnTo>
                    <a:pt x="1024146" y="307354"/>
                  </a:lnTo>
                  <a:lnTo>
                    <a:pt x="1002495" y="266445"/>
                  </a:lnTo>
                  <a:lnTo>
                    <a:pt x="977523" y="227718"/>
                  </a:lnTo>
                  <a:lnTo>
                    <a:pt x="949420" y="191362"/>
                  </a:lnTo>
                  <a:lnTo>
                    <a:pt x="918376" y="157567"/>
                  </a:lnTo>
                  <a:lnTo>
                    <a:pt x="884581" y="126523"/>
                  </a:lnTo>
                  <a:lnTo>
                    <a:pt x="848225" y="98420"/>
                  </a:lnTo>
                  <a:lnTo>
                    <a:pt x="809497" y="73448"/>
                  </a:lnTo>
                  <a:lnTo>
                    <a:pt x="768589" y="51797"/>
                  </a:lnTo>
                  <a:lnTo>
                    <a:pt x="725688" y="33656"/>
                  </a:lnTo>
                  <a:lnTo>
                    <a:pt x="680987" y="19216"/>
                  </a:lnTo>
                  <a:lnTo>
                    <a:pt x="634673" y="8667"/>
                  </a:lnTo>
                  <a:lnTo>
                    <a:pt x="586938" y="2198"/>
                  </a:lnTo>
                  <a:lnTo>
                    <a:pt x="537972" y="0"/>
                  </a:lnTo>
                  <a:close/>
                </a:path>
              </a:pathLst>
            </a:custGeom>
            <a:solidFill>
              <a:srgbClr val="FFFFFF"/>
            </a:solidFill>
          </p:spPr>
          <p:txBody>
            <a:bodyPr wrap="square" lIns="0" tIns="0" rIns="0" bIns="0" rtlCol="0"/>
            <a:lstStyle/>
            <a:p>
              <a:pPr defTabSz="1371600"/>
              <a:endParaRPr sz="2700" kern="0">
                <a:solidFill>
                  <a:sysClr val="windowText" lastClr="000000"/>
                </a:solidFill>
              </a:endParaRPr>
            </a:p>
          </p:txBody>
        </p:sp>
        <p:pic>
          <p:nvPicPr>
            <p:cNvPr id="16" name="object 16"/>
            <p:cNvPicPr/>
            <p:nvPr/>
          </p:nvPicPr>
          <p:blipFill>
            <a:blip r:embed="rId4" cstate="print"/>
            <a:stretch>
              <a:fillRect/>
            </a:stretch>
          </p:blipFill>
          <p:spPr>
            <a:xfrm>
              <a:off x="686353" y="6520924"/>
              <a:ext cx="175528" cy="87275"/>
            </a:xfrm>
            <a:prstGeom prst="rect">
              <a:avLst/>
            </a:prstGeom>
          </p:spPr>
        </p:pic>
        <p:pic>
          <p:nvPicPr>
            <p:cNvPr id="17" name="object 17"/>
            <p:cNvPicPr/>
            <p:nvPr/>
          </p:nvPicPr>
          <p:blipFill>
            <a:blip r:embed="rId5" cstate="print"/>
            <a:stretch>
              <a:fillRect/>
            </a:stretch>
          </p:blipFill>
          <p:spPr>
            <a:xfrm>
              <a:off x="686353" y="6627983"/>
              <a:ext cx="175528" cy="87275"/>
            </a:xfrm>
            <a:prstGeom prst="rect">
              <a:avLst/>
            </a:prstGeom>
          </p:spPr>
        </p:pic>
      </p:grpSp>
      <p:sp>
        <p:nvSpPr>
          <p:cNvPr id="18" name="object 18"/>
          <p:cNvSpPr txBox="1"/>
          <p:nvPr/>
        </p:nvSpPr>
        <p:spPr>
          <a:xfrm>
            <a:off x="1482136" y="9799352"/>
            <a:ext cx="3353753" cy="226985"/>
          </a:xfrm>
          <a:prstGeom prst="rect">
            <a:avLst/>
          </a:prstGeom>
        </p:spPr>
        <p:txBody>
          <a:bodyPr vert="horz" wrap="square" lIns="0" tIns="19050" rIns="0" bIns="0" rtlCol="0">
            <a:spAutoFit/>
          </a:bodyPr>
          <a:lstStyle/>
          <a:p>
            <a:pPr marL="19050" defTabSz="1371600">
              <a:spcBef>
                <a:spcPts val="150"/>
              </a:spcBef>
            </a:pPr>
            <a:r>
              <a:rPr sz="1350" kern="0" dirty="0">
                <a:solidFill>
                  <a:srgbClr val="636363"/>
                </a:solidFill>
                <a:latin typeface="Calibri"/>
                <a:cs typeface="Calibri"/>
              </a:rPr>
              <a:t>Walmart</a:t>
            </a:r>
            <a:r>
              <a:rPr sz="1350" kern="0" spc="158" dirty="0">
                <a:solidFill>
                  <a:srgbClr val="636363"/>
                </a:solidFill>
                <a:latin typeface="Calibri"/>
                <a:cs typeface="Calibri"/>
              </a:rPr>
              <a:t> </a:t>
            </a:r>
            <a:r>
              <a:rPr sz="1350" kern="0" dirty="0">
                <a:solidFill>
                  <a:srgbClr val="636363"/>
                </a:solidFill>
                <a:latin typeface="Calibri"/>
                <a:cs typeface="Calibri"/>
              </a:rPr>
              <a:t>Inc.</a:t>
            </a:r>
            <a:r>
              <a:rPr sz="1350" kern="0" spc="105" dirty="0">
                <a:solidFill>
                  <a:srgbClr val="636363"/>
                </a:solidFill>
                <a:latin typeface="Calibri"/>
                <a:cs typeface="Calibri"/>
              </a:rPr>
              <a:t> </a:t>
            </a:r>
            <a:r>
              <a:rPr sz="1350" kern="0" dirty="0">
                <a:solidFill>
                  <a:srgbClr val="636363"/>
                </a:solidFill>
                <a:latin typeface="Calibri"/>
                <a:cs typeface="Calibri"/>
              </a:rPr>
              <a:t>Confidential</a:t>
            </a:r>
            <a:r>
              <a:rPr sz="1350" kern="0" spc="195" dirty="0">
                <a:solidFill>
                  <a:srgbClr val="636363"/>
                </a:solidFill>
                <a:latin typeface="Calibri"/>
                <a:cs typeface="Calibri"/>
              </a:rPr>
              <a:t> </a:t>
            </a:r>
            <a:r>
              <a:rPr sz="1350" kern="0" spc="-195" dirty="0">
                <a:solidFill>
                  <a:srgbClr val="636363"/>
                </a:solidFill>
                <a:latin typeface="Calibri"/>
                <a:cs typeface="Calibri"/>
              </a:rPr>
              <a:t>—</a:t>
            </a:r>
            <a:r>
              <a:rPr sz="1350" kern="0" spc="127" dirty="0">
                <a:solidFill>
                  <a:srgbClr val="636363"/>
                </a:solidFill>
                <a:latin typeface="Calibri"/>
                <a:cs typeface="Calibri"/>
              </a:rPr>
              <a:t> </a:t>
            </a:r>
            <a:r>
              <a:rPr sz="1350" kern="0" dirty="0">
                <a:solidFill>
                  <a:srgbClr val="636363"/>
                </a:solidFill>
                <a:latin typeface="Calibri"/>
                <a:cs typeface="Calibri"/>
              </a:rPr>
              <a:t>Internal</a:t>
            </a:r>
            <a:r>
              <a:rPr sz="1350" kern="0" spc="135" dirty="0">
                <a:solidFill>
                  <a:srgbClr val="636363"/>
                </a:solidFill>
                <a:latin typeface="Calibri"/>
                <a:cs typeface="Calibri"/>
              </a:rPr>
              <a:t> </a:t>
            </a:r>
            <a:r>
              <a:rPr sz="1350" kern="0" dirty="0">
                <a:solidFill>
                  <a:srgbClr val="636363"/>
                </a:solidFill>
                <a:latin typeface="Calibri"/>
                <a:cs typeface="Calibri"/>
              </a:rPr>
              <a:t>use</a:t>
            </a:r>
            <a:r>
              <a:rPr sz="1350" kern="0" spc="165" dirty="0">
                <a:solidFill>
                  <a:srgbClr val="636363"/>
                </a:solidFill>
                <a:latin typeface="Calibri"/>
                <a:cs typeface="Calibri"/>
              </a:rPr>
              <a:t> </a:t>
            </a:r>
            <a:r>
              <a:rPr sz="1350" kern="0" spc="-30" dirty="0">
                <a:solidFill>
                  <a:srgbClr val="636363"/>
                </a:solidFill>
                <a:latin typeface="Calibri"/>
                <a:cs typeface="Calibri"/>
              </a:rPr>
              <a:t>only</a:t>
            </a:r>
            <a:endParaRPr sz="1350" kern="0">
              <a:solidFill>
                <a:sysClr val="windowText" lastClr="000000"/>
              </a:solidFill>
              <a:latin typeface="Calibri"/>
              <a:cs typeface="Calibri"/>
            </a:endParaRPr>
          </a:p>
        </p:txBody>
      </p:sp>
      <p:sp>
        <p:nvSpPr>
          <p:cNvPr id="19" name="object 19"/>
          <p:cNvSpPr txBox="1"/>
          <p:nvPr/>
        </p:nvSpPr>
        <p:spPr>
          <a:xfrm>
            <a:off x="4515992" y="7833017"/>
            <a:ext cx="9254490" cy="573234"/>
          </a:xfrm>
          <a:prstGeom prst="rect">
            <a:avLst/>
          </a:prstGeom>
        </p:spPr>
        <p:txBody>
          <a:bodyPr vert="horz" wrap="square" lIns="0" tIns="19050" rIns="0" bIns="0" rtlCol="0">
            <a:spAutoFit/>
          </a:bodyPr>
          <a:lstStyle/>
          <a:p>
            <a:pPr marL="19050" defTabSz="1371600">
              <a:spcBef>
                <a:spcPts val="150"/>
              </a:spcBef>
            </a:pPr>
            <a:r>
              <a:rPr sz="3600" kern="0" spc="-420" dirty="0">
                <a:solidFill>
                  <a:srgbClr val="016FDC"/>
                </a:solidFill>
                <a:latin typeface="Arial Black"/>
                <a:cs typeface="Arial Black"/>
              </a:rPr>
              <a:t>Potential</a:t>
            </a:r>
            <a:r>
              <a:rPr sz="3600" kern="0" spc="-306" dirty="0">
                <a:solidFill>
                  <a:srgbClr val="016FDC"/>
                </a:solidFill>
                <a:latin typeface="Arial Black"/>
                <a:cs typeface="Arial Black"/>
              </a:rPr>
              <a:t> </a:t>
            </a:r>
            <a:r>
              <a:rPr sz="3600" kern="0" spc="-435" dirty="0">
                <a:solidFill>
                  <a:srgbClr val="016FDC"/>
                </a:solidFill>
                <a:latin typeface="Arial Black"/>
                <a:cs typeface="Arial Black"/>
              </a:rPr>
              <a:t>Benefits</a:t>
            </a:r>
            <a:r>
              <a:rPr sz="3600" kern="0" spc="-300" dirty="0">
                <a:solidFill>
                  <a:srgbClr val="016FDC"/>
                </a:solidFill>
                <a:latin typeface="Arial Black"/>
                <a:cs typeface="Arial Black"/>
              </a:rPr>
              <a:t> </a:t>
            </a:r>
            <a:r>
              <a:rPr sz="3600" kern="0" spc="-248" dirty="0">
                <a:solidFill>
                  <a:srgbClr val="016FDC"/>
                </a:solidFill>
                <a:latin typeface="Arial Black"/>
                <a:cs typeface="Arial Black"/>
              </a:rPr>
              <a:t>of</a:t>
            </a:r>
            <a:r>
              <a:rPr sz="3600" kern="0" spc="-323" dirty="0">
                <a:solidFill>
                  <a:srgbClr val="016FDC"/>
                </a:solidFill>
                <a:latin typeface="Arial Black"/>
                <a:cs typeface="Arial Black"/>
              </a:rPr>
              <a:t> </a:t>
            </a:r>
            <a:r>
              <a:rPr sz="3600" kern="0" spc="-420" dirty="0">
                <a:solidFill>
                  <a:srgbClr val="016FDC"/>
                </a:solidFill>
                <a:latin typeface="Arial Black"/>
                <a:cs typeface="Arial Black"/>
              </a:rPr>
              <a:t>Operations</a:t>
            </a:r>
            <a:r>
              <a:rPr sz="3600" kern="0" spc="-323" dirty="0">
                <a:solidFill>
                  <a:srgbClr val="016FDC"/>
                </a:solidFill>
                <a:latin typeface="Arial Black"/>
                <a:cs typeface="Arial Black"/>
              </a:rPr>
              <a:t> </a:t>
            </a:r>
            <a:r>
              <a:rPr sz="3600" kern="0" spc="-480" dirty="0">
                <a:solidFill>
                  <a:srgbClr val="016FDC"/>
                </a:solidFill>
                <a:latin typeface="Arial Black"/>
                <a:cs typeface="Arial Black"/>
              </a:rPr>
              <a:t>Relationships</a:t>
            </a:r>
            <a:endParaRPr sz="3600" kern="0">
              <a:solidFill>
                <a:sysClr val="windowText" lastClr="000000"/>
              </a:solidFill>
              <a:latin typeface="Arial Black"/>
              <a:cs typeface="Arial Black"/>
            </a:endParaRPr>
          </a:p>
        </p:txBody>
      </p:sp>
      <p:sp>
        <p:nvSpPr>
          <p:cNvPr id="20" name="object 20"/>
          <p:cNvSpPr txBox="1"/>
          <p:nvPr/>
        </p:nvSpPr>
        <p:spPr>
          <a:xfrm>
            <a:off x="17145191" y="9802069"/>
            <a:ext cx="132398" cy="226985"/>
          </a:xfrm>
          <a:prstGeom prst="rect">
            <a:avLst/>
          </a:prstGeom>
        </p:spPr>
        <p:txBody>
          <a:bodyPr vert="horz" wrap="square" lIns="0" tIns="19050" rIns="0" bIns="0" rtlCol="0">
            <a:spAutoFit/>
          </a:bodyPr>
          <a:lstStyle/>
          <a:p>
            <a:pPr marL="19050" defTabSz="1371600">
              <a:spcBef>
                <a:spcPts val="150"/>
              </a:spcBef>
            </a:pPr>
            <a:r>
              <a:rPr sz="1350" kern="0" spc="-75" dirty="0">
                <a:solidFill>
                  <a:sysClr val="windowText" lastClr="000000"/>
                </a:solidFill>
                <a:latin typeface="Calibri"/>
                <a:cs typeface="Calibri"/>
              </a:rPr>
              <a:t>5</a:t>
            </a:r>
            <a:endParaRPr sz="1350" kern="0">
              <a:solidFill>
                <a:sysClr val="windowText" lastClr="000000"/>
              </a:solidFill>
              <a:latin typeface="Calibri"/>
              <a:cs typeface="Calibri"/>
            </a:endParaRPr>
          </a:p>
        </p:txBody>
      </p:sp>
      <p:sp>
        <p:nvSpPr>
          <p:cNvPr id="21" name="object 21"/>
          <p:cNvSpPr txBox="1"/>
          <p:nvPr/>
        </p:nvSpPr>
        <p:spPr>
          <a:xfrm>
            <a:off x="840185" y="3590579"/>
            <a:ext cx="2177415" cy="1584280"/>
          </a:xfrm>
          <a:prstGeom prst="rect">
            <a:avLst/>
          </a:prstGeom>
        </p:spPr>
        <p:txBody>
          <a:bodyPr vert="horz" wrap="square" lIns="0" tIns="196215" rIns="0" bIns="0" rtlCol="0">
            <a:spAutoFit/>
          </a:bodyPr>
          <a:lstStyle/>
          <a:p>
            <a:pPr algn="ctr" defTabSz="1371600">
              <a:spcBef>
                <a:spcPts val="1545"/>
              </a:spcBef>
            </a:pPr>
            <a:r>
              <a:rPr sz="2400" kern="0" spc="-15" dirty="0">
                <a:solidFill>
                  <a:srgbClr val="041E41"/>
                </a:solidFill>
                <a:latin typeface="Calibri"/>
                <a:cs typeface="Calibri"/>
              </a:rPr>
              <a:t>Grants</a:t>
            </a:r>
            <a:endParaRPr sz="2400" kern="0">
              <a:solidFill>
                <a:sysClr val="windowText" lastClr="000000"/>
              </a:solidFill>
              <a:latin typeface="Calibri"/>
              <a:cs typeface="Calibri"/>
            </a:endParaRPr>
          </a:p>
          <a:p>
            <a:pPr marL="18098" marR="7620" algn="ctr" defTabSz="1371600">
              <a:lnSpc>
                <a:spcPts val="2145"/>
              </a:lnSpc>
              <a:spcBef>
                <a:spcPts val="1627"/>
              </a:spcBef>
            </a:pPr>
            <a:r>
              <a:rPr sz="2100" kern="0" spc="83" dirty="0">
                <a:solidFill>
                  <a:sysClr val="windowText" lastClr="000000"/>
                </a:solidFill>
                <a:latin typeface="Calibri"/>
                <a:cs typeface="Calibri"/>
              </a:rPr>
              <a:t>Community</a:t>
            </a:r>
            <a:r>
              <a:rPr sz="2100" kern="0" spc="-75" dirty="0">
                <a:solidFill>
                  <a:sysClr val="windowText" lastClr="000000"/>
                </a:solidFill>
                <a:latin typeface="Calibri"/>
                <a:cs typeface="Calibri"/>
              </a:rPr>
              <a:t> </a:t>
            </a:r>
            <a:r>
              <a:rPr sz="2100" kern="0" spc="-15" dirty="0">
                <a:solidFill>
                  <a:sysClr val="windowText" lastClr="000000"/>
                </a:solidFill>
                <a:latin typeface="Calibri"/>
                <a:cs typeface="Calibri"/>
              </a:rPr>
              <a:t>grants </a:t>
            </a:r>
            <a:r>
              <a:rPr sz="2100" kern="0" dirty="0">
                <a:solidFill>
                  <a:sysClr val="windowText" lastClr="000000"/>
                </a:solidFill>
                <a:latin typeface="Calibri"/>
                <a:cs typeface="Calibri"/>
              </a:rPr>
              <a:t>and</a:t>
            </a:r>
            <a:r>
              <a:rPr sz="2100" kern="0" spc="23" dirty="0">
                <a:solidFill>
                  <a:sysClr val="windowText" lastClr="000000"/>
                </a:solidFill>
                <a:latin typeface="Calibri"/>
                <a:cs typeface="Calibri"/>
              </a:rPr>
              <a:t> </a:t>
            </a:r>
            <a:r>
              <a:rPr sz="2100" kern="0" spc="-15" dirty="0">
                <a:solidFill>
                  <a:sysClr val="windowText" lastClr="000000"/>
                </a:solidFill>
                <a:latin typeface="Arial Black"/>
                <a:cs typeface="Arial Black"/>
              </a:rPr>
              <a:t>V</a:t>
            </a:r>
            <a:r>
              <a:rPr sz="2100" kern="0" spc="-15" dirty="0">
                <a:solidFill>
                  <a:sysClr val="windowText" lastClr="000000"/>
                </a:solidFill>
                <a:latin typeface="Calibri"/>
                <a:cs typeface="Calibri"/>
              </a:rPr>
              <a:t>olunteerism </a:t>
            </a:r>
            <a:r>
              <a:rPr sz="2100" kern="0" spc="-15" dirty="0">
                <a:solidFill>
                  <a:sysClr val="windowText" lastClr="000000"/>
                </a:solidFill>
                <a:latin typeface="Arial Black"/>
                <a:cs typeface="Arial Black"/>
              </a:rPr>
              <a:t>A</a:t>
            </a:r>
            <a:r>
              <a:rPr sz="2100" kern="0" spc="-15" dirty="0">
                <a:solidFill>
                  <a:sysClr val="windowText" lastClr="000000"/>
                </a:solidFill>
                <a:latin typeface="Calibri"/>
                <a:cs typeface="Calibri"/>
              </a:rPr>
              <a:t>lways</a:t>
            </a:r>
            <a:r>
              <a:rPr sz="2100" kern="0" spc="-98" dirty="0">
                <a:solidFill>
                  <a:sysClr val="windowText" lastClr="000000"/>
                </a:solidFill>
                <a:latin typeface="Calibri"/>
                <a:cs typeface="Calibri"/>
              </a:rPr>
              <a:t> </a:t>
            </a:r>
            <a:r>
              <a:rPr sz="2100" kern="0" spc="-30" dirty="0">
                <a:solidFill>
                  <a:sysClr val="windowText" lastClr="000000"/>
                </a:solidFill>
                <a:latin typeface="Arial Black"/>
                <a:cs typeface="Arial Black"/>
              </a:rPr>
              <a:t>P</a:t>
            </a:r>
            <a:r>
              <a:rPr sz="2100" kern="0" spc="-30" dirty="0">
                <a:solidFill>
                  <a:sysClr val="windowText" lastClr="000000"/>
                </a:solidFill>
                <a:latin typeface="Calibri"/>
                <a:cs typeface="Calibri"/>
              </a:rPr>
              <a:t>ays</a:t>
            </a:r>
            <a:endParaRPr sz="2100" kern="0">
              <a:solidFill>
                <a:sysClr val="windowText" lastClr="000000"/>
              </a:solidFill>
              <a:latin typeface="Calibri"/>
              <a:cs typeface="Calibri"/>
            </a:endParaRPr>
          </a:p>
        </p:txBody>
      </p:sp>
      <p:sp>
        <p:nvSpPr>
          <p:cNvPr id="22" name="object 22"/>
          <p:cNvSpPr txBox="1"/>
          <p:nvPr/>
        </p:nvSpPr>
        <p:spPr>
          <a:xfrm>
            <a:off x="3742366" y="2075991"/>
            <a:ext cx="2151698" cy="1853649"/>
          </a:xfrm>
          <a:prstGeom prst="rect">
            <a:avLst/>
          </a:prstGeom>
        </p:spPr>
        <p:txBody>
          <a:bodyPr vert="horz" wrap="square" lIns="0" tIns="196215" rIns="0" bIns="0" rtlCol="0">
            <a:spAutoFit/>
          </a:bodyPr>
          <a:lstStyle/>
          <a:p>
            <a:pPr algn="ctr" defTabSz="1371600">
              <a:spcBef>
                <a:spcPts val="1545"/>
              </a:spcBef>
            </a:pPr>
            <a:r>
              <a:rPr sz="2400" kern="0" spc="-15" dirty="0">
                <a:solidFill>
                  <a:srgbClr val="041E41"/>
                </a:solidFill>
                <a:latin typeface="Calibri"/>
                <a:cs typeface="Calibri"/>
              </a:rPr>
              <a:t>Volunteers</a:t>
            </a:r>
            <a:endParaRPr sz="2400" kern="0">
              <a:solidFill>
                <a:sysClr val="windowText" lastClr="000000"/>
              </a:solidFill>
              <a:latin typeface="Calibri"/>
              <a:cs typeface="Calibri"/>
            </a:endParaRPr>
          </a:p>
          <a:p>
            <a:pPr marL="19050" marR="7620" algn="ctr" defTabSz="1371600">
              <a:lnSpc>
                <a:spcPts val="2145"/>
              </a:lnSpc>
              <a:spcBef>
                <a:spcPts val="1627"/>
              </a:spcBef>
            </a:pPr>
            <a:r>
              <a:rPr sz="2100" kern="0" spc="-15" dirty="0">
                <a:solidFill>
                  <a:sysClr val="windowText" lastClr="000000"/>
                </a:solidFill>
                <a:latin typeface="Calibri"/>
                <a:cs typeface="Calibri"/>
              </a:rPr>
              <a:t>Associate </a:t>
            </a:r>
            <a:r>
              <a:rPr sz="2100" kern="0" dirty="0">
                <a:solidFill>
                  <a:sysClr val="windowText" lastClr="000000"/>
                </a:solidFill>
                <a:latin typeface="Calibri"/>
                <a:cs typeface="Calibri"/>
              </a:rPr>
              <a:t>volunteers</a:t>
            </a:r>
            <a:r>
              <a:rPr sz="2100" kern="0" spc="330" dirty="0">
                <a:solidFill>
                  <a:sysClr val="windowText" lastClr="000000"/>
                </a:solidFill>
                <a:latin typeface="Calibri"/>
                <a:cs typeface="Calibri"/>
              </a:rPr>
              <a:t> </a:t>
            </a:r>
            <a:r>
              <a:rPr sz="2100" kern="0" spc="53" dirty="0">
                <a:solidFill>
                  <a:sysClr val="windowText" lastClr="000000"/>
                </a:solidFill>
                <a:latin typeface="Calibri"/>
                <a:cs typeface="Calibri"/>
              </a:rPr>
              <a:t>for </a:t>
            </a:r>
            <a:r>
              <a:rPr sz="2100" kern="0" dirty="0">
                <a:solidFill>
                  <a:sysClr val="windowText" lastClr="000000"/>
                </a:solidFill>
                <a:latin typeface="Calibri"/>
                <a:cs typeface="Calibri"/>
              </a:rPr>
              <a:t>events</a:t>
            </a:r>
            <a:r>
              <a:rPr sz="2100" kern="0" spc="143" dirty="0">
                <a:solidFill>
                  <a:sysClr val="windowText" lastClr="000000"/>
                </a:solidFill>
                <a:latin typeface="Calibri"/>
                <a:cs typeface="Calibri"/>
              </a:rPr>
              <a:t> </a:t>
            </a:r>
            <a:r>
              <a:rPr sz="2100" kern="0" dirty="0">
                <a:solidFill>
                  <a:sysClr val="windowText" lastClr="000000"/>
                </a:solidFill>
                <a:latin typeface="Calibri"/>
                <a:cs typeface="Calibri"/>
              </a:rPr>
              <a:t>and</a:t>
            </a:r>
            <a:r>
              <a:rPr sz="2100" kern="0" spc="113" dirty="0">
                <a:solidFill>
                  <a:sysClr val="windowText" lastClr="000000"/>
                </a:solidFill>
                <a:latin typeface="Calibri"/>
                <a:cs typeface="Calibri"/>
              </a:rPr>
              <a:t> </a:t>
            </a:r>
            <a:r>
              <a:rPr sz="2100" kern="0" spc="-15" dirty="0">
                <a:solidFill>
                  <a:sysClr val="windowText" lastClr="000000"/>
                </a:solidFill>
                <a:latin typeface="Calibri"/>
                <a:cs typeface="Calibri"/>
              </a:rPr>
              <a:t>service projects</a:t>
            </a:r>
            <a:endParaRPr sz="2100" kern="0">
              <a:solidFill>
                <a:sysClr val="windowText" lastClr="000000"/>
              </a:solidFill>
              <a:latin typeface="Calibri"/>
              <a:cs typeface="Calibri"/>
            </a:endParaRPr>
          </a:p>
        </p:txBody>
      </p:sp>
      <p:sp>
        <p:nvSpPr>
          <p:cNvPr id="23" name="object 23"/>
          <p:cNvSpPr txBox="1">
            <a:spLocks noGrp="1"/>
          </p:cNvSpPr>
          <p:nvPr>
            <p:ph type="title"/>
          </p:nvPr>
        </p:nvSpPr>
        <p:spPr>
          <a:xfrm>
            <a:off x="6868601" y="1537022"/>
            <a:ext cx="1645920" cy="387607"/>
          </a:xfrm>
          <a:prstGeom prst="rect">
            <a:avLst/>
          </a:prstGeom>
        </p:spPr>
        <p:txBody>
          <a:bodyPr vert="horz" wrap="square" lIns="0" tIns="18098" rIns="0" bIns="0" rtlCol="0">
            <a:spAutoFit/>
          </a:bodyPr>
          <a:lstStyle/>
          <a:p>
            <a:pPr marL="19050">
              <a:spcBef>
                <a:spcPts val="143"/>
              </a:spcBef>
            </a:pPr>
            <a:r>
              <a:rPr sz="2400" spc="-381" dirty="0">
                <a:solidFill>
                  <a:srgbClr val="041E41"/>
                </a:solidFill>
              </a:rPr>
              <a:t>GREAT</a:t>
            </a:r>
            <a:r>
              <a:rPr sz="2400" spc="-225" dirty="0">
                <a:solidFill>
                  <a:srgbClr val="041E41"/>
                </a:solidFill>
              </a:rPr>
              <a:t> </a:t>
            </a:r>
            <a:r>
              <a:rPr sz="2400" spc="68" dirty="0">
                <a:solidFill>
                  <a:srgbClr val="041E41"/>
                </a:solidFill>
                <a:latin typeface="Calibri"/>
                <a:cs typeface="Calibri"/>
              </a:rPr>
              <a:t>Jobs</a:t>
            </a:r>
            <a:endParaRPr sz="2400">
              <a:latin typeface="Calibri"/>
              <a:cs typeface="Calibri"/>
            </a:endParaRPr>
          </a:p>
        </p:txBody>
      </p:sp>
      <p:sp>
        <p:nvSpPr>
          <p:cNvPr id="24" name="object 24"/>
          <p:cNvSpPr txBox="1"/>
          <p:nvPr/>
        </p:nvSpPr>
        <p:spPr>
          <a:xfrm>
            <a:off x="6691331" y="2058752"/>
            <a:ext cx="1998345" cy="1150251"/>
          </a:xfrm>
          <a:prstGeom prst="rect">
            <a:avLst/>
          </a:prstGeom>
        </p:spPr>
        <p:txBody>
          <a:bodyPr vert="horz" wrap="square" lIns="0" tIns="68580" rIns="0" bIns="0" rtlCol="0">
            <a:spAutoFit/>
          </a:bodyPr>
          <a:lstStyle/>
          <a:p>
            <a:pPr marL="18098" marR="7620" indent="1905" algn="ctr" defTabSz="1371600">
              <a:lnSpc>
                <a:spcPts val="2145"/>
              </a:lnSpc>
              <a:spcBef>
                <a:spcPts val="540"/>
              </a:spcBef>
            </a:pPr>
            <a:r>
              <a:rPr sz="2100" kern="0" spc="83" dirty="0">
                <a:solidFill>
                  <a:sysClr val="windowText" lastClr="000000"/>
                </a:solidFill>
                <a:latin typeface="Calibri"/>
                <a:cs typeface="Calibri"/>
              </a:rPr>
              <a:t>Direct</a:t>
            </a:r>
            <a:r>
              <a:rPr sz="2100" kern="0" spc="210" dirty="0">
                <a:solidFill>
                  <a:sysClr val="windowText" lastClr="000000"/>
                </a:solidFill>
                <a:latin typeface="Calibri"/>
                <a:cs typeface="Calibri"/>
              </a:rPr>
              <a:t> </a:t>
            </a:r>
            <a:r>
              <a:rPr sz="2100" kern="0" dirty="0">
                <a:solidFill>
                  <a:sysClr val="windowText" lastClr="000000"/>
                </a:solidFill>
                <a:latin typeface="Calibri"/>
                <a:cs typeface="Calibri"/>
              </a:rPr>
              <a:t>access</a:t>
            </a:r>
            <a:r>
              <a:rPr sz="2100" kern="0" spc="180" dirty="0">
                <a:solidFill>
                  <a:sysClr val="windowText" lastClr="000000"/>
                </a:solidFill>
                <a:latin typeface="Calibri"/>
                <a:cs typeface="Calibri"/>
              </a:rPr>
              <a:t> </a:t>
            </a:r>
            <a:r>
              <a:rPr sz="2100" kern="0" spc="-38" dirty="0">
                <a:solidFill>
                  <a:sysClr val="windowText" lastClr="000000"/>
                </a:solidFill>
                <a:latin typeface="Calibri"/>
                <a:cs typeface="Calibri"/>
              </a:rPr>
              <a:t>to </a:t>
            </a:r>
            <a:r>
              <a:rPr sz="2100" kern="0" dirty="0">
                <a:solidFill>
                  <a:sysClr val="windowText" lastClr="000000"/>
                </a:solidFill>
                <a:latin typeface="Calibri"/>
                <a:cs typeface="Calibri"/>
              </a:rPr>
              <a:t>great</a:t>
            </a:r>
            <a:r>
              <a:rPr sz="2100" kern="0" spc="225" dirty="0">
                <a:solidFill>
                  <a:sysClr val="windowText" lastClr="000000"/>
                </a:solidFill>
                <a:latin typeface="Calibri"/>
                <a:cs typeface="Calibri"/>
              </a:rPr>
              <a:t> </a:t>
            </a:r>
            <a:r>
              <a:rPr sz="2100" kern="0" dirty="0">
                <a:solidFill>
                  <a:sysClr val="windowText" lastClr="000000"/>
                </a:solidFill>
                <a:latin typeface="Calibri"/>
                <a:cs typeface="Calibri"/>
              </a:rPr>
              <a:t>jobs</a:t>
            </a:r>
            <a:r>
              <a:rPr sz="2100" kern="0" spc="143" dirty="0">
                <a:solidFill>
                  <a:sysClr val="windowText" lastClr="000000"/>
                </a:solidFill>
                <a:latin typeface="Calibri"/>
                <a:cs typeface="Calibri"/>
              </a:rPr>
              <a:t> </a:t>
            </a:r>
            <a:r>
              <a:rPr sz="2100" kern="0" spc="53" dirty="0">
                <a:solidFill>
                  <a:sysClr val="windowText" lastClr="000000"/>
                </a:solidFill>
                <a:latin typeface="Calibri"/>
                <a:cs typeface="Calibri"/>
              </a:rPr>
              <a:t>for </a:t>
            </a:r>
            <a:r>
              <a:rPr sz="2100" kern="0" dirty="0">
                <a:solidFill>
                  <a:sysClr val="windowText" lastClr="000000"/>
                </a:solidFill>
                <a:latin typeface="Calibri"/>
                <a:cs typeface="Calibri"/>
              </a:rPr>
              <a:t>soldiers,</a:t>
            </a:r>
            <a:r>
              <a:rPr sz="2100" kern="0" spc="248" dirty="0">
                <a:solidFill>
                  <a:sysClr val="windowText" lastClr="000000"/>
                </a:solidFill>
                <a:latin typeface="Calibri"/>
                <a:cs typeface="Calibri"/>
              </a:rPr>
              <a:t> </a:t>
            </a:r>
            <a:r>
              <a:rPr sz="2100" kern="0" spc="-15" dirty="0">
                <a:solidFill>
                  <a:sysClr val="windowText" lastClr="000000"/>
                </a:solidFill>
                <a:latin typeface="Calibri"/>
                <a:cs typeface="Calibri"/>
              </a:rPr>
              <a:t>airmen, </a:t>
            </a:r>
            <a:r>
              <a:rPr sz="2100" kern="0" dirty="0">
                <a:solidFill>
                  <a:sysClr val="windowText" lastClr="000000"/>
                </a:solidFill>
                <a:latin typeface="Calibri"/>
                <a:cs typeface="Calibri"/>
              </a:rPr>
              <a:t>and</a:t>
            </a:r>
            <a:r>
              <a:rPr sz="2100" kern="0" spc="75" dirty="0">
                <a:solidFill>
                  <a:sysClr val="windowText" lastClr="000000"/>
                </a:solidFill>
                <a:latin typeface="Calibri"/>
                <a:cs typeface="Calibri"/>
              </a:rPr>
              <a:t> </a:t>
            </a:r>
            <a:r>
              <a:rPr sz="2100" kern="0" dirty="0">
                <a:solidFill>
                  <a:sysClr val="windowText" lastClr="000000"/>
                </a:solidFill>
                <a:latin typeface="Calibri"/>
                <a:cs typeface="Calibri"/>
              </a:rPr>
              <a:t>their</a:t>
            </a:r>
            <a:r>
              <a:rPr sz="2100" kern="0" spc="53" dirty="0">
                <a:solidFill>
                  <a:sysClr val="windowText" lastClr="000000"/>
                </a:solidFill>
                <a:latin typeface="Calibri"/>
                <a:cs typeface="Calibri"/>
              </a:rPr>
              <a:t> </a:t>
            </a:r>
            <a:r>
              <a:rPr sz="2100" kern="0" spc="-15" dirty="0">
                <a:solidFill>
                  <a:sysClr val="windowText" lastClr="000000"/>
                </a:solidFill>
                <a:latin typeface="Calibri"/>
                <a:cs typeface="Calibri"/>
              </a:rPr>
              <a:t>families</a:t>
            </a:r>
            <a:endParaRPr sz="2100" kern="0">
              <a:solidFill>
                <a:sysClr val="windowText" lastClr="000000"/>
              </a:solidFill>
              <a:latin typeface="Calibri"/>
              <a:cs typeface="Calibri"/>
            </a:endParaRPr>
          </a:p>
        </p:txBody>
      </p:sp>
      <p:sp>
        <p:nvSpPr>
          <p:cNvPr id="25" name="object 25"/>
          <p:cNvSpPr txBox="1"/>
          <p:nvPr/>
        </p:nvSpPr>
        <p:spPr>
          <a:xfrm>
            <a:off x="9909739" y="1358683"/>
            <a:ext cx="1382078" cy="1315040"/>
          </a:xfrm>
          <a:prstGeom prst="rect">
            <a:avLst/>
          </a:prstGeom>
        </p:spPr>
        <p:txBody>
          <a:bodyPr vert="horz" wrap="square" lIns="0" tIns="196215" rIns="0" bIns="0" rtlCol="0">
            <a:spAutoFit/>
          </a:bodyPr>
          <a:lstStyle/>
          <a:p>
            <a:pPr marL="19050" defTabSz="1371600">
              <a:spcBef>
                <a:spcPts val="1545"/>
              </a:spcBef>
            </a:pPr>
            <a:r>
              <a:rPr sz="2400" kern="0" spc="-15" dirty="0">
                <a:solidFill>
                  <a:srgbClr val="041E41"/>
                </a:solidFill>
                <a:latin typeface="Calibri"/>
                <a:cs typeface="Calibri"/>
              </a:rPr>
              <a:t>Donations</a:t>
            </a:r>
            <a:endParaRPr sz="2400" kern="0">
              <a:solidFill>
                <a:sysClr val="windowText" lastClr="000000"/>
              </a:solidFill>
              <a:latin typeface="Calibri"/>
              <a:cs typeface="Calibri"/>
            </a:endParaRPr>
          </a:p>
          <a:p>
            <a:pPr marL="124778" marR="19050" indent="-92391" defTabSz="1371600">
              <a:lnSpc>
                <a:spcPts val="2145"/>
              </a:lnSpc>
              <a:spcBef>
                <a:spcPts val="1627"/>
              </a:spcBef>
            </a:pPr>
            <a:r>
              <a:rPr sz="2100" kern="0" dirty="0">
                <a:solidFill>
                  <a:sysClr val="windowText" lastClr="000000"/>
                </a:solidFill>
                <a:latin typeface="Calibri"/>
                <a:cs typeface="Calibri"/>
              </a:rPr>
              <a:t>.Local</a:t>
            </a:r>
            <a:r>
              <a:rPr sz="2100" kern="0" spc="233" dirty="0">
                <a:solidFill>
                  <a:sysClr val="windowText" lastClr="000000"/>
                </a:solidFill>
                <a:latin typeface="Calibri"/>
                <a:cs typeface="Calibri"/>
              </a:rPr>
              <a:t> </a:t>
            </a:r>
            <a:r>
              <a:rPr sz="2100" kern="0" spc="-15" dirty="0">
                <a:solidFill>
                  <a:sysClr val="windowText" lastClr="000000"/>
                </a:solidFill>
                <a:latin typeface="Calibri"/>
                <a:cs typeface="Calibri"/>
              </a:rPr>
              <a:t>store donations</a:t>
            </a:r>
            <a:endParaRPr sz="2100" kern="0">
              <a:solidFill>
                <a:sysClr val="windowText" lastClr="000000"/>
              </a:solidFill>
              <a:latin typeface="Calibri"/>
              <a:cs typeface="Calibri"/>
            </a:endParaRPr>
          </a:p>
        </p:txBody>
      </p:sp>
      <p:sp>
        <p:nvSpPr>
          <p:cNvPr id="26" name="object 26"/>
          <p:cNvSpPr txBox="1"/>
          <p:nvPr/>
        </p:nvSpPr>
        <p:spPr>
          <a:xfrm>
            <a:off x="12469874" y="2075992"/>
            <a:ext cx="2042160" cy="1315040"/>
          </a:xfrm>
          <a:prstGeom prst="rect">
            <a:avLst/>
          </a:prstGeom>
        </p:spPr>
        <p:txBody>
          <a:bodyPr vert="horz" wrap="square" lIns="0" tIns="196215" rIns="0" bIns="0" rtlCol="0">
            <a:spAutoFit/>
          </a:bodyPr>
          <a:lstStyle/>
          <a:p>
            <a:pPr marL="180975" indent="-21906" defTabSz="1371600">
              <a:spcBef>
                <a:spcPts val="1545"/>
              </a:spcBef>
            </a:pPr>
            <a:r>
              <a:rPr sz="2400" kern="0" spc="-15" dirty="0">
                <a:solidFill>
                  <a:srgbClr val="041E41"/>
                </a:solidFill>
                <a:latin typeface="Calibri"/>
                <a:cs typeface="Calibri"/>
              </a:rPr>
              <a:t>Sponsorships</a:t>
            </a:r>
            <a:endParaRPr sz="2400" kern="0">
              <a:solidFill>
                <a:sysClr val="windowText" lastClr="000000"/>
              </a:solidFill>
              <a:latin typeface="Calibri"/>
              <a:cs typeface="Calibri"/>
            </a:endParaRPr>
          </a:p>
          <a:p>
            <a:pPr marL="19050" marR="7620" indent="161925" defTabSz="1371600">
              <a:lnSpc>
                <a:spcPts val="2145"/>
              </a:lnSpc>
              <a:spcBef>
                <a:spcPts val="1627"/>
              </a:spcBef>
            </a:pPr>
            <a:r>
              <a:rPr sz="2100" kern="0" spc="83" dirty="0">
                <a:solidFill>
                  <a:sysClr val="windowText" lastClr="000000"/>
                </a:solidFill>
                <a:latin typeface="Calibri"/>
                <a:cs typeface="Calibri"/>
              </a:rPr>
              <a:t>Conference</a:t>
            </a:r>
            <a:r>
              <a:rPr sz="2100" kern="0" spc="30" dirty="0">
                <a:solidFill>
                  <a:sysClr val="windowText" lastClr="000000"/>
                </a:solidFill>
                <a:latin typeface="Calibri"/>
                <a:cs typeface="Calibri"/>
              </a:rPr>
              <a:t> </a:t>
            </a:r>
            <a:r>
              <a:rPr sz="2100" kern="0" spc="38" dirty="0">
                <a:solidFill>
                  <a:sysClr val="windowText" lastClr="000000"/>
                </a:solidFill>
                <a:latin typeface="Calibri"/>
                <a:cs typeface="Calibri"/>
              </a:rPr>
              <a:t>or </a:t>
            </a:r>
            <a:r>
              <a:rPr sz="2100" kern="0" dirty="0">
                <a:solidFill>
                  <a:sysClr val="windowText" lastClr="000000"/>
                </a:solidFill>
                <a:latin typeface="Calibri"/>
                <a:cs typeface="Calibri"/>
              </a:rPr>
              <a:t>gala</a:t>
            </a:r>
            <a:r>
              <a:rPr sz="2100" kern="0" spc="127" dirty="0">
                <a:solidFill>
                  <a:sysClr val="windowText" lastClr="000000"/>
                </a:solidFill>
                <a:latin typeface="Calibri"/>
                <a:cs typeface="Calibri"/>
              </a:rPr>
              <a:t> </a:t>
            </a:r>
            <a:r>
              <a:rPr sz="2100" kern="0" spc="-15" dirty="0">
                <a:solidFill>
                  <a:sysClr val="windowText" lastClr="000000"/>
                </a:solidFill>
                <a:latin typeface="Calibri"/>
                <a:cs typeface="Calibri"/>
              </a:rPr>
              <a:t>sponsorships</a:t>
            </a:r>
            <a:endParaRPr sz="2100" kern="0">
              <a:solidFill>
                <a:sysClr val="windowText" lastClr="000000"/>
              </a:solidFill>
              <a:latin typeface="Calibri"/>
              <a:cs typeface="Calibri"/>
            </a:endParaRPr>
          </a:p>
        </p:txBody>
      </p:sp>
      <p:sp>
        <p:nvSpPr>
          <p:cNvPr id="27" name="object 27"/>
          <p:cNvSpPr txBox="1"/>
          <p:nvPr/>
        </p:nvSpPr>
        <p:spPr>
          <a:xfrm>
            <a:off x="15316712" y="3590579"/>
            <a:ext cx="2095500" cy="2392258"/>
          </a:xfrm>
          <a:prstGeom prst="rect">
            <a:avLst/>
          </a:prstGeom>
        </p:spPr>
        <p:txBody>
          <a:bodyPr vert="horz" wrap="square" lIns="0" tIns="196215" rIns="0" bIns="0" rtlCol="0">
            <a:spAutoFit/>
          </a:bodyPr>
          <a:lstStyle/>
          <a:p>
            <a:pPr algn="ctr" defTabSz="1371600">
              <a:spcBef>
                <a:spcPts val="1545"/>
              </a:spcBef>
            </a:pPr>
            <a:r>
              <a:rPr sz="2400" kern="0" dirty="0">
                <a:solidFill>
                  <a:srgbClr val="041E41"/>
                </a:solidFill>
                <a:latin typeface="Calibri"/>
                <a:cs typeface="Calibri"/>
              </a:rPr>
              <a:t>Retail</a:t>
            </a:r>
            <a:r>
              <a:rPr sz="2400" kern="0" spc="330" dirty="0">
                <a:solidFill>
                  <a:srgbClr val="041E41"/>
                </a:solidFill>
                <a:latin typeface="Calibri"/>
                <a:cs typeface="Calibri"/>
              </a:rPr>
              <a:t> </a:t>
            </a:r>
            <a:r>
              <a:rPr sz="2400" kern="0" spc="-15" dirty="0">
                <a:solidFill>
                  <a:srgbClr val="041E41"/>
                </a:solidFill>
                <a:latin typeface="Calibri"/>
                <a:cs typeface="Calibri"/>
              </a:rPr>
              <a:t>Expertise</a:t>
            </a:r>
            <a:endParaRPr sz="2400" kern="0">
              <a:solidFill>
                <a:sysClr val="windowText" lastClr="000000"/>
              </a:solidFill>
              <a:latin typeface="Calibri"/>
              <a:cs typeface="Calibri"/>
            </a:endParaRPr>
          </a:p>
          <a:p>
            <a:pPr marL="56198" marR="41910" indent="5715" algn="ctr" defTabSz="1371600">
              <a:lnSpc>
                <a:spcPts val="2145"/>
              </a:lnSpc>
              <a:spcBef>
                <a:spcPts val="1627"/>
              </a:spcBef>
            </a:pPr>
            <a:r>
              <a:rPr sz="2100" kern="0" dirty="0">
                <a:solidFill>
                  <a:sysClr val="windowText" lastClr="000000"/>
                </a:solidFill>
                <a:latin typeface="Calibri"/>
                <a:cs typeface="Calibri"/>
              </a:rPr>
              <a:t>Subject</a:t>
            </a:r>
            <a:r>
              <a:rPr sz="2100" kern="0" spc="450" dirty="0">
                <a:solidFill>
                  <a:sysClr val="windowText" lastClr="000000"/>
                </a:solidFill>
                <a:latin typeface="Calibri"/>
                <a:cs typeface="Calibri"/>
              </a:rPr>
              <a:t> </a:t>
            </a:r>
            <a:r>
              <a:rPr sz="2100" kern="0" spc="-15" dirty="0">
                <a:solidFill>
                  <a:sysClr val="windowText" lastClr="000000"/>
                </a:solidFill>
                <a:latin typeface="Calibri"/>
                <a:cs typeface="Calibri"/>
              </a:rPr>
              <a:t>matter </a:t>
            </a:r>
            <a:r>
              <a:rPr sz="2100" kern="0" dirty="0">
                <a:solidFill>
                  <a:sysClr val="windowText" lastClr="000000"/>
                </a:solidFill>
                <a:latin typeface="Calibri"/>
                <a:cs typeface="Calibri"/>
              </a:rPr>
              <a:t>expertise</a:t>
            </a:r>
            <a:r>
              <a:rPr sz="2100" kern="0" spc="210" dirty="0">
                <a:solidFill>
                  <a:sysClr val="windowText" lastClr="000000"/>
                </a:solidFill>
                <a:latin typeface="Calibri"/>
                <a:cs typeface="Calibri"/>
              </a:rPr>
              <a:t> </a:t>
            </a:r>
            <a:r>
              <a:rPr sz="2100" kern="0" dirty="0">
                <a:solidFill>
                  <a:sysClr val="windowText" lastClr="000000"/>
                </a:solidFill>
                <a:latin typeface="Calibri"/>
                <a:cs typeface="Calibri"/>
              </a:rPr>
              <a:t>in</a:t>
            </a:r>
            <a:r>
              <a:rPr sz="2100" kern="0" spc="225" dirty="0">
                <a:solidFill>
                  <a:sysClr val="windowText" lastClr="000000"/>
                </a:solidFill>
                <a:latin typeface="Calibri"/>
                <a:cs typeface="Calibri"/>
              </a:rPr>
              <a:t> </a:t>
            </a:r>
            <a:r>
              <a:rPr sz="2100" kern="0" spc="-15" dirty="0">
                <a:solidFill>
                  <a:sysClr val="windowText" lastClr="000000"/>
                </a:solidFill>
                <a:latin typeface="Calibri"/>
                <a:cs typeface="Calibri"/>
              </a:rPr>
              <a:t>retail operations </a:t>
            </a:r>
            <a:r>
              <a:rPr sz="2100" kern="0" spc="15" dirty="0">
                <a:solidFill>
                  <a:sysClr val="windowText" lastClr="000000"/>
                </a:solidFill>
                <a:latin typeface="Calibri"/>
                <a:cs typeface="Calibri"/>
              </a:rPr>
              <a:t>(guidance</a:t>
            </a:r>
            <a:r>
              <a:rPr sz="2100" kern="0" spc="263" dirty="0">
                <a:solidFill>
                  <a:sysClr val="windowText" lastClr="000000"/>
                </a:solidFill>
                <a:latin typeface="Calibri"/>
                <a:cs typeface="Calibri"/>
              </a:rPr>
              <a:t> </a:t>
            </a:r>
            <a:r>
              <a:rPr sz="2100" kern="0" spc="45" dirty="0">
                <a:solidFill>
                  <a:sysClr val="windowText" lastClr="000000"/>
                </a:solidFill>
                <a:latin typeface="Calibri"/>
                <a:cs typeface="Calibri"/>
              </a:rPr>
              <a:t>for </a:t>
            </a:r>
            <a:r>
              <a:rPr sz="2100" kern="0" spc="53" dirty="0">
                <a:solidFill>
                  <a:sysClr val="windowText" lastClr="000000"/>
                </a:solidFill>
                <a:latin typeface="Calibri"/>
                <a:cs typeface="Calibri"/>
              </a:rPr>
              <a:t>PX/Exchange </a:t>
            </a:r>
            <a:r>
              <a:rPr sz="2100" kern="0" spc="-15" dirty="0">
                <a:solidFill>
                  <a:sysClr val="windowText" lastClr="000000"/>
                </a:solidFill>
                <a:latin typeface="Calibri"/>
                <a:cs typeface="Calibri"/>
              </a:rPr>
              <a:t>leadership)</a:t>
            </a:r>
            <a:endParaRPr sz="2100" kern="0">
              <a:solidFill>
                <a:sysClr val="windowText" lastClr="000000"/>
              </a:solidFill>
              <a:latin typeface="Calibri"/>
              <a:cs typeface="Calibri"/>
            </a:endParaRPr>
          </a:p>
        </p:txBody>
      </p:sp>
      <p:grpSp>
        <p:nvGrpSpPr>
          <p:cNvPr id="28" name="object 28"/>
          <p:cNvGrpSpPr/>
          <p:nvPr/>
        </p:nvGrpSpPr>
        <p:grpSpPr>
          <a:xfrm>
            <a:off x="1577134" y="4626122"/>
            <a:ext cx="15119033" cy="2812733"/>
            <a:chOff x="1051422" y="3084081"/>
            <a:chExt cx="10079355" cy="1875155"/>
          </a:xfrm>
        </p:grpSpPr>
        <p:sp>
          <p:nvSpPr>
            <p:cNvPr id="29" name="object 29"/>
            <p:cNvSpPr/>
            <p:nvPr/>
          </p:nvSpPr>
          <p:spPr>
            <a:xfrm>
              <a:off x="1051422" y="4609106"/>
              <a:ext cx="465455" cy="307975"/>
            </a:xfrm>
            <a:custGeom>
              <a:avLst/>
              <a:gdLst/>
              <a:ahLst/>
              <a:cxnLst/>
              <a:rect l="l" t="t" r="r" b="b"/>
              <a:pathLst>
                <a:path w="465455" h="307975">
                  <a:moveTo>
                    <a:pt x="460097" y="307435"/>
                  </a:moveTo>
                  <a:lnTo>
                    <a:pt x="55639" y="307435"/>
                  </a:lnTo>
                  <a:lnTo>
                    <a:pt x="50296" y="302104"/>
                  </a:lnTo>
                  <a:lnTo>
                    <a:pt x="50296" y="249307"/>
                  </a:lnTo>
                  <a:lnTo>
                    <a:pt x="5342" y="249299"/>
                  </a:lnTo>
                  <a:lnTo>
                    <a:pt x="0" y="243976"/>
                  </a:lnTo>
                  <a:lnTo>
                    <a:pt x="0" y="5331"/>
                  </a:lnTo>
                  <a:lnTo>
                    <a:pt x="5342" y="0"/>
                  </a:lnTo>
                  <a:lnTo>
                    <a:pt x="401849" y="0"/>
                  </a:lnTo>
                  <a:lnTo>
                    <a:pt x="407192" y="5331"/>
                  </a:lnTo>
                  <a:lnTo>
                    <a:pt x="407192" y="23800"/>
                  </a:lnTo>
                  <a:lnTo>
                    <a:pt x="23852" y="23800"/>
                  </a:lnTo>
                  <a:lnTo>
                    <a:pt x="23852" y="225507"/>
                  </a:lnTo>
                  <a:lnTo>
                    <a:pt x="407192" y="225507"/>
                  </a:lnTo>
                  <a:lnTo>
                    <a:pt x="407192" y="243976"/>
                  </a:lnTo>
                  <a:lnTo>
                    <a:pt x="401849" y="249299"/>
                  </a:lnTo>
                  <a:lnTo>
                    <a:pt x="74149" y="249307"/>
                  </a:lnTo>
                  <a:lnTo>
                    <a:pt x="74149" y="283635"/>
                  </a:lnTo>
                  <a:lnTo>
                    <a:pt x="465440" y="283635"/>
                  </a:lnTo>
                  <a:lnTo>
                    <a:pt x="465440" y="302104"/>
                  </a:lnTo>
                  <a:lnTo>
                    <a:pt x="460097" y="307435"/>
                  </a:lnTo>
                  <a:close/>
                </a:path>
                <a:path w="465455" h="307975">
                  <a:moveTo>
                    <a:pt x="407192" y="225507"/>
                  </a:moveTo>
                  <a:lnTo>
                    <a:pt x="383340" y="225507"/>
                  </a:lnTo>
                  <a:lnTo>
                    <a:pt x="383340" y="23800"/>
                  </a:lnTo>
                  <a:lnTo>
                    <a:pt x="407192" y="23800"/>
                  </a:lnTo>
                  <a:lnTo>
                    <a:pt x="407192" y="50194"/>
                  </a:lnTo>
                  <a:lnTo>
                    <a:pt x="460097" y="50194"/>
                  </a:lnTo>
                  <a:lnTo>
                    <a:pt x="465440" y="55526"/>
                  </a:lnTo>
                  <a:lnTo>
                    <a:pt x="465440" y="73995"/>
                  </a:lnTo>
                  <a:lnTo>
                    <a:pt x="407192" y="73995"/>
                  </a:lnTo>
                  <a:lnTo>
                    <a:pt x="407192" y="225507"/>
                  </a:lnTo>
                  <a:close/>
                </a:path>
                <a:path w="465455" h="307975">
                  <a:moveTo>
                    <a:pt x="465440" y="283635"/>
                  </a:moveTo>
                  <a:lnTo>
                    <a:pt x="441588" y="283635"/>
                  </a:lnTo>
                  <a:lnTo>
                    <a:pt x="441588" y="73995"/>
                  </a:lnTo>
                  <a:lnTo>
                    <a:pt x="465440" y="73995"/>
                  </a:lnTo>
                  <a:lnTo>
                    <a:pt x="465440" y="283635"/>
                  </a:lnTo>
                  <a:close/>
                </a:path>
              </a:pathLst>
            </a:custGeom>
            <a:solidFill>
              <a:srgbClr val="016FDC"/>
            </a:solidFill>
          </p:spPr>
          <p:txBody>
            <a:bodyPr wrap="square" lIns="0" tIns="0" rIns="0" bIns="0" rtlCol="0"/>
            <a:lstStyle/>
            <a:p>
              <a:pPr defTabSz="1371600"/>
              <a:endParaRPr sz="2700" kern="0">
                <a:solidFill>
                  <a:sysClr val="windowText" lastClr="000000"/>
                </a:solidFill>
              </a:endParaRPr>
            </a:p>
          </p:txBody>
        </p:sp>
        <p:pic>
          <p:nvPicPr>
            <p:cNvPr id="30" name="object 30"/>
            <p:cNvPicPr/>
            <p:nvPr/>
          </p:nvPicPr>
          <p:blipFill>
            <a:blip r:embed="rId6" cstate="print"/>
            <a:stretch>
              <a:fillRect/>
            </a:stretch>
          </p:blipFill>
          <p:spPr>
            <a:xfrm>
              <a:off x="1218759" y="4658112"/>
              <a:ext cx="72193" cy="151290"/>
            </a:xfrm>
            <a:prstGeom prst="rect">
              <a:avLst/>
            </a:prstGeom>
          </p:spPr>
        </p:pic>
        <p:sp>
          <p:nvSpPr>
            <p:cNvPr id="31" name="object 31"/>
            <p:cNvSpPr/>
            <p:nvPr/>
          </p:nvSpPr>
          <p:spPr>
            <a:xfrm>
              <a:off x="2954540" y="3584727"/>
              <a:ext cx="504190" cy="334010"/>
            </a:xfrm>
            <a:custGeom>
              <a:avLst/>
              <a:gdLst/>
              <a:ahLst/>
              <a:cxnLst/>
              <a:rect l="l" t="t" r="r" b="b"/>
              <a:pathLst>
                <a:path w="504189" h="334010">
                  <a:moveTo>
                    <a:pt x="102831" y="29819"/>
                  </a:moveTo>
                  <a:lnTo>
                    <a:pt x="100482" y="18211"/>
                  </a:lnTo>
                  <a:lnTo>
                    <a:pt x="94068" y="8737"/>
                  </a:lnTo>
                  <a:lnTo>
                    <a:pt x="84569" y="2336"/>
                  </a:lnTo>
                  <a:lnTo>
                    <a:pt x="72936" y="0"/>
                  </a:lnTo>
                  <a:lnTo>
                    <a:pt x="61302" y="2336"/>
                  </a:lnTo>
                  <a:lnTo>
                    <a:pt x="51803" y="8737"/>
                  </a:lnTo>
                  <a:lnTo>
                    <a:pt x="45389" y="18211"/>
                  </a:lnTo>
                  <a:lnTo>
                    <a:pt x="43040" y="29819"/>
                  </a:lnTo>
                  <a:lnTo>
                    <a:pt x="45389" y="41427"/>
                  </a:lnTo>
                  <a:lnTo>
                    <a:pt x="51803" y="50901"/>
                  </a:lnTo>
                  <a:lnTo>
                    <a:pt x="61302" y="57289"/>
                  </a:lnTo>
                  <a:lnTo>
                    <a:pt x="72936" y="59639"/>
                  </a:lnTo>
                  <a:lnTo>
                    <a:pt x="84569" y="57289"/>
                  </a:lnTo>
                  <a:lnTo>
                    <a:pt x="94068" y="50901"/>
                  </a:lnTo>
                  <a:lnTo>
                    <a:pt x="100482" y="41427"/>
                  </a:lnTo>
                  <a:lnTo>
                    <a:pt x="102831" y="29819"/>
                  </a:lnTo>
                  <a:close/>
                </a:path>
                <a:path w="504189" h="334010">
                  <a:moveTo>
                    <a:pt x="222402" y="29819"/>
                  </a:moveTo>
                  <a:lnTo>
                    <a:pt x="220052" y="18211"/>
                  </a:lnTo>
                  <a:lnTo>
                    <a:pt x="213652" y="8737"/>
                  </a:lnTo>
                  <a:lnTo>
                    <a:pt x="204152" y="2336"/>
                  </a:lnTo>
                  <a:lnTo>
                    <a:pt x="192506" y="0"/>
                  </a:lnTo>
                  <a:lnTo>
                    <a:pt x="180873" y="2336"/>
                  </a:lnTo>
                  <a:lnTo>
                    <a:pt x="171373" y="8737"/>
                  </a:lnTo>
                  <a:lnTo>
                    <a:pt x="164973" y="18211"/>
                  </a:lnTo>
                  <a:lnTo>
                    <a:pt x="162623" y="29819"/>
                  </a:lnTo>
                  <a:lnTo>
                    <a:pt x="164973" y="41427"/>
                  </a:lnTo>
                  <a:lnTo>
                    <a:pt x="171373" y="50901"/>
                  </a:lnTo>
                  <a:lnTo>
                    <a:pt x="180873" y="57289"/>
                  </a:lnTo>
                  <a:lnTo>
                    <a:pt x="192506" y="59639"/>
                  </a:lnTo>
                  <a:lnTo>
                    <a:pt x="204152" y="57289"/>
                  </a:lnTo>
                  <a:lnTo>
                    <a:pt x="213652" y="50901"/>
                  </a:lnTo>
                  <a:lnTo>
                    <a:pt x="220052" y="41427"/>
                  </a:lnTo>
                  <a:lnTo>
                    <a:pt x="222402" y="29819"/>
                  </a:lnTo>
                  <a:close/>
                </a:path>
                <a:path w="504189" h="334010">
                  <a:moveTo>
                    <a:pt x="341985" y="29819"/>
                  </a:moveTo>
                  <a:lnTo>
                    <a:pt x="339636" y="18211"/>
                  </a:lnTo>
                  <a:lnTo>
                    <a:pt x="333222" y="8737"/>
                  </a:lnTo>
                  <a:lnTo>
                    <a:pt x="323723" y="2336"/>
                  </a:lnTo>
                  <a:lnTo>
                    <a:pt x="312089" y="0"/>
                  </a:lnTo>
                  <a:lnTo>
                    <a:pt x="300456" y="2336"/>
                  </a:lnTo>
                  <a:lnTo>
                    <a:pt x="290944" y="8737"/>
                  </a:lnTo>
                  <a:lnTo>
                    <a:pt x="284543" y="18211"/>
                  </a:lnTo>
                  <a:lnTo>
                    <a:pt x="282194" y="29819"/>
                  </a:lnTo>
                  <a:lnTo>
                    <a:pt x="284543" y="41427"/>
                  </a:lnTo>
                  <a:lnTo>
                    <a:pt x="290944" y="50901"/>
                  </a:lnTo>
                  <a:lnTo>
                    <a:pt x="300456" y="57289"/>
                  </a:lnTo>
                  <a:lnTo>
                    <a:pt x="312089" y="59639"/>
                  </a:lnTo>
                  <a:lnTo>
                    <a:pt x="323723" y="57289"/>
                  </a:lnTo>
                  <a:lnTo>
                    <a:pt x="333222" y="50901"/>
                  </a:lnTo>
                  <a:lnTo>
                    <a:pt x="339636" y="41427"/>
                  </a:lnTo>
                  <a:lnTo>
                    <a:pt x="341985" y="29819"/>
                  </a:lnTo>
                  <a:close/>
                </a:path>
                <a:path w="504189" h="334010">
                  <a:moveTo>
                    <a:pt x="461556" y="29819"/>
                  </a:moveTo>
                  <a:lnTo>
                    <a:pt x="459206" y="18211"/>
                  </a:lnTo>
                  <a:lnTo>
                    <a:pt x="452793" y="8737"/>
                  </a:lnTo>
                  <a:lnTo>
                    <a:pt x="443293" y="2336"/>
                  </a:lnTo>
                  <a:lnTo>
                    <a:pt x="431660" y="0"/>
                  </a:lnTo>
                  <a:lnTo>
                    <a:pt x="420027" y="2336"/>
                  </a:lnTo>
                  <a:lnTo>
                    <a:pt x="410527" y="8737"/>
                  </a:lnTo>
                  <a:lnTo>
                    <a:pt x="404114" y="18211"/>
                  </a:lnTo>
                  <a:lnTo>
                    <a:pt x="401764" y="29819"/>
                  </a:lnTo>
                  <a:lnTo>
                    <a:pt x="404114" y="41427"/>
                  </a:lnTo>
                  <a:lnTo>
                    <a:pt x="410527" y="50901"/>
                  </a:lnTo>
                  <a:lnTo>
                    <a:pt x="420027" y="57289"/>
                  </a:lnTo>
                  <a:lnTo>
                    <a:pt x="431660" y="59639"/>
                  </a:lnTo>
                  <a:lnTo>
                    <a:pt x="443293" y="57289"/>
                  </a:lnTo>
                  <a:lnTo>
                    <a:pt x="452793" y="50901"/>
                  </a:lnTo>
                  <a:lnTo>
                    <a:pt x="459206" y="41427"/>
                  </a:lnTo>
                  <a:lnTo>
                    <a:pt x="461556" y="29819"/>
                  </a:lnTo>
                  <a:close/>
                </a:path>
                <a:path w="504189" h="334010">
                  <a:moveTo>
                    <a:pt x="503999" y="181889"/>
                  </a:moveTo>
                  <a:lnTo>
                    <a:pt x="483679" y="88861"/>
                  </a:lnTo>
                  <a:lnTo>
                    <a:pt x="447802" y="67386"/>
                  </a:lnTo>
                  <a:lnTo>
                    <a:pt x="440029" y="65595"/>
                  </a:lnTo>
                  <a:lnTo>
                    <a:pt x="423291" y="65595"/>
                  </a:lnTo>
                  <a:lnTo>
                    <a:pt x="414921" y="66789"/>
                  </a:lnTo>
                  <a:lnTo>
                    <a:pt x="407746" y="69773"/>
                  </a:lnTo>
                  <a:lnTo>
                    <a:pt x="401231" y="72237"/>
                  </a:lnTo>
                  <a:lnTo>
                    <a:pt x="371868" y="124040"/>
                  </a:lnTo>
                  <a:lnTo>
                    <a:pt x="364096" y="88861"/>
                  </a:lnTo>
                  <a:lnTo>
                    <a:pt x="328231" y="67386"/>
                  </a:lnTo>
                  <a:lnTo>
                    <a:pt x="320459" y="65595"/>
                  </a:lnTo>
                  <a:lnTo>
                    <a:pt x="303720" y="65595"/>
                  </a:lnTo>
                  <a:lnTo>
                    <a:pt x="295351" y="66789"/>
                  </a:lnTo>
                  <a:lnTo>
                    <a:pt x="288175" y="69773"/>
                  </a:lnTo>
                  <a:lnTo>
                    <a:pt x="281660" y="72237"/>
                  </a:lnTo>
                  <a:lnTo>
                    <a:pt x="252298" y="123444"/>
                  </a:lnTo>
                  <a:lnTo>
                    <a:pt x="252298" y="124040"/>
                  </a:lnTo>
                  <a:lnTo>
                    <a:pt x="244525" y="88861"/>
                  </a:lnTo>
                  <a:lnTo>
                    <a:pt x="208661" y="67386"/>
                  </a:lnTo>
                  <a:lnTo>
                    <a:pt x="200888" y="65595"/>
                  </a:lnTo>
                  <a:lnTo>
                    <a:pt x="184137" y="65595"/>
                  </a:lnTo>
                  <a:lnTo>
                    <a:pt x="175768" y="66789"/>
                  </a:lnTo>
                  <a:lnTo>
                    <a:pt x="168592" y="69773"/>
                  </a:lnTo>
                  <a:lnTo>
                    <a:pt x="162090" y="72237"/>
                  </a:lnTo>
                  <a:lnTo>
                    <a:pt x="132727" y="123444"/>
                  </a:lnTo>
                  <a:lnTo>
                    <a:pt x="124358" y="86474"/>
                  </a:lnTo>
                  <a:lnTo>
                    <a:pt x="89077" y="67386"/>
                  </a:lnTo>
                  <a:lnTo>
                    <a:pt x="81305" y="65595"/>
                  </a:lnTo>
                  <a:lnTo>
                    <a:pt x="64566" y="65595"/>
                  </a:lnTo>
                  <a:lnTo>
                    <a:pt x="56197" y="66789"/>
                  </a:lnTo>
                  <a:lnTo>
                    <a:pt x="49022" y="69773"/>
                  </a:lnTo>
                  <a:lnTo>
                    <a:pt x="42506" y="72237"/>
                  </a:lnTo>
                  <a:lnTo>
                    <a:pt x="1790" y="175336"/>
                  </a:lnTo>
                  <a:lnTo>
                    <a:pt x="0" y="181889"/>
                  </a:lnTo>
                  <a:lnTo>
                    <a:pt x="4178" y="189052"/>
                  </a:lnTo>
                  <a:lnTo>
                    <a:pt x="11353" y="190246"/>
                  </a:lnTo>
                  <a:lnTo>
                    <a:pt x="18529" y="190246"/>
                  </a:lnTo>
                  <a:lnTo>
                    <a:pt x="23317" y="186664"/>
                  </a:lnTo>
                  <a:lnTo>
                    <a:pt x="25107" y="180695"/>
                  </a:lnTo>
                  <a:lnTo>
                    <a:pt x="43040" y="101384"/>
                  </a:lnTo>
                  <a:lnTo>
                    <a:pt x="43040" y="143725"/>
                  </a:lnTo>
                  <a:lnTo>
                    <a:pt x="25107" y="232587"/>
                  </a:lnTo>
                  <a:lnTo>
                    <a:pt x="43040" y="232587"/>
                  </a:lnTo>
                  <a:lnTo>
                    <a:pt x="43040" y="333971"/>
                  </a:lnTo>
                  <a:lnTo>
                    <a:pt x="66954" y="333971"/>
                  </a:lnTo>
                  <a:lnTo>
                    <a:pt x="66954" y="232587"/>
                  </a:lnTo>
                  <a:lnTo>
                    <a:pt x="78917" y="232587"/>
                  </a:lnTo>
                  <a:lnTo>
                    <a:pt x="78917" y="333971"/>
                  </a:lnTo>
                  <a:lnTo>
                    <a:pt x="102831" y="333971"/>
                  </a:lnTo>
                  <a:lnTo>
                    <a:pt x="102831" y="232587"/>
                  </a:lnTo>
                  <a:lnTo>
                    <a:pt x="120764" y="232587"/>
                  </a:lnTo>
                  <a:lnTo>
                    <a:pt x="102831" y="143725"/>
                  </a:lnTo>
                  <a:lnTo>
                    <a:pt x="102831" y="101384"/>
                  </a:lnTo>
                  <a:lnTo>
                    <a:pt x="121958" y="186664"/>
                  </a:lnTo>
                  <a:lnTo>
                    <a:pt x="126746" y="190842"/>
                  </a:lnTo>
                  <a:lnTo>
                    <a:pt x="137502" y="190842"/>
                  </a:lnTo>
                  <a:lnTo>
                    <a:pt x="142290" y="187261"/>
                  </a:lnTo>
                  <a:lnTo>
                    <a:pt x="143484" y="181292"/>
                  </a:lnTo>
                  <a:lnTo>
                    <a:pt x="162623" y="101384"/>
                  </a:lnTo>
                  <a:lnTo>
                    <a:pt x="162623" y="333971"/>
                  </a:lnTo>
                  <a:lnTo>
                    <a:pt x="186537" y="333971"/>
                  </a:lnTo>
                  <a:lnTo>
                    <a:pt x="186537" y="196799"/>
                  </a:lnTo>
                  <a:lnTo>
                    <a:pt x="198488" y="196799"/>
                  </a:lnTo>
                  <a:lnTo>
                    <a:pt x="198488" y="333971"/>
                  </a:lnTo>
                  <a:lnTo>
                    <a:pt x="222402" y="333971"/>
                  </a:lnTo>
                  <a:lnTo>
                    <a:pt x="222402" y="101384"/>
                  </a:lnTo>
                  <a:lnTo>
                    <a:pt x="241541" y="186664"/>
                  </a:lnTo>
                  <a:lnTo>
                    <a:pt x="246316" y="190842"/>
                  </a:lnTo>
                  <a:lnTo>
                    <a:pt x="257683" y="190842"/>
                  </a:lnTo>
                  <a:lnTo>
                    <a:pt x="262458" y="187261"/>
                  </a:lnTo>
                  <a:lnTo>
                    <a:pt x="263664" y="181292"/>
                  </a:lnTo>
                  <a:lnTo>
                    <a:pt x="282194" y="101384"/>
                  </a:lnTo>
                  <a:lnTo>
                    <a:pt x="282194" y="144322"/>
                  </a:lnTo>
                  <a:lnTo>
                    <a:pt x="264261" y="232587"/>
                  </a:lnTo>
                  <a:lnTo>
                    <a:pt x="282194" y="232587"/>
                  </a:lnTo>
                  <a:lnTo>
                    <a:pt x="282194" y="333971"/>
                  </a:lnTo>
                  <a:lnTo>
                    <a:pt x="306108" y="333971"/>
                  </a:lnTo>
                  <a:lnTo>
                    <a:pt x="306108" y="232587"/>
                  </a:lnTo>
                  <a:lnTo>
                    <a:pt x="318071" y="232587"/>
                  </a:lnTo>
                  <a:lnTo>
                    <a:pt x="318071" y="333971"/>
                  </a:lnTo>
                  <a:lnTo>
                    <a:pt x="341985" y="333971"/>
                  </a:lnTo>
                  <a:lnTo>
                    <a:pt x="341985" y="232587"/>
                  </a:lnTo>
                  <a:lnTo>
                    <a:pt x="359918" y="232587"/>
                  </a:lnTo>
                  <a:lnTo>
                    <a:pt x="341985" y="143129"/>
                  </a:lnTo>
                  <a:lnTo>
                    <a:pt x="341985" y="101384"/>
                  </a:lnTo>
                  <a:lnTo>
                    <a:pt x="361111" y="186664"/>
                  </a:lnTo>
                  <a:lnTo>
                    <a:pt x="365899" y="190842"/>
                  </a:lnTo>
                  <a:lnTo>
                    <a:pt x="377253" y="190842"/>
                  </a:lnTo>
                  <a:lnTo>
                    <a:pt x="382041" y="187261"/>
                  </a:lnTo>
                  <a:lnTo>
                    <a:pt x="383832" y="181292"/>
                  </a:lnTo>
                  <a:lnTo>
                    <a:pt x="401764" y="101384"/>
                  </a:lnTo>
                  <a:lnTo>
                    <a:pt x="401764" y="333971"/>
                  </a:lnTo>
                  <a:lnTo>
                    <a:pt x="425678" y="333971"/>
                  </a:lnTo>
                  <a:lnTo>
                    <a:pt x="425678" y="196799"/>
                  </a:lnTo>
                  <a:lnTo>
                    <a:pt x="437642" y="196799"/>
                  </a:lnTo>
                  <a:lnTo>
                    <a:pt x="437642" y="333971"/>
                  </a:lnTo>
                  <a:lnTo>
                    <a:pt x="461556" y="333971"/>
                  </a:lnTo>
                  <a:lnTo>
                    <a:pt x="461556" y="101384"/>
                  </a:lnTo>
                  <a:lnTo>
                    <a:pt x="480682" y="186664"/>
                  </a:lnTo>
                  <a:lnTo>
                    <a:pt x="485470" y="190842"/>
                  </a:lnTo>
                  <a:lnTo>
                    <a:pt x="494436" y="190842"/>
                  </a:lnTo>
                  <a:lnTo>
                    <a:pt x="501015" y="187858"/>
                  </a:lnTo>
                  <a:lnTo>
                    <a:pt x="503999" y="181889"/>
                  </a:lnTo>
                  <a:close/>
                </a:path>
              </a:pathLst>
            </a:custGeom>
            <a:solidFill>
              <a:srgbClr val="006FC0"/>
            </a:solidFill>
          </p:spPr>
          <p:txBody>
            <a:bodyPr wrap="square" lIns="0" tIns="0" rIns="0" bIns="0" rtlCol="0"/>
            <a:lstStyle/>
            <a:p>
              <a:pPr defTabSz="1371600"/>
              <a:endParaRPr sz="2700" kern="0">
                <a:solidFill>
                  <a:sysClr val="windowText" lastClr="000000"/>
                </a:solidFill>
              </a:endParaRPr>
            </a:p>
          </p:txBody>
        </p:sp>
        <p:sp>
          <p:nvSpPr>
            <p:cNvPr id="32" name="object 32"/>
            <p:cNvSpPr/>
            <p:nvPr/>
          </p:nvSpPr>
          <p:spPr>
            <a:xfrm>
              <a:off x="4902339" y="3121050"/>
              <a:ext cx="462915" cy="305435"/>
            </a:xfrm>
            <a:custGeom>
              <a:avLst/>
              <a:gdLst/>
              <a:ahLst/>
              <a:cxnLst/>
              <a:rect l="l" t="t" r="r" b="b"/>
              <a:pathLst>
                <a:path w="462914" h="305435">
                  <a:moveTo>
                    <a:pt x="88455" y="5321"/>
                  </a:moveTo>
                  <a:lnTo>
                    <a:pt x="83121" y="0"/>
                  </a:lnTo>
                  <a:lnTo>
                    <a:pt x="5308" y="0"/>
                  </a:lnTo>
                  <a:lnTo>
                    <a:pt x="0" y="5321"/>
                  </a:lnTo>
                  <a:lnTo>
                    <a:pt x="0" y="299948"/>
                  </a:lnTo>
                  <a:lnTo>
                    <a:pt x="5308" y="305269"/>
                  </a:lnTo>
                  <a:lnTo>
                    <a:pt x="76555" y="305269"/>
                  </a:lnTo>
                  <a:lnTo>
                    <a:pt x="83121" y="305269"/>
                  </a:lnTo>
                  <a:lnTo>
                    <a:pt x="88455" y="299948"/>
                  </a:lnTo>
                  <a:lnTo>
                    <a:pt x="88455" y="286842"/>
                  </a:lnTo>
                  <a:lnTo>
                    <a:pt x="83121" y="281533"/>
                  </a:lnTo>
                  <a:lnTo>
                    <a:pt x="23787" y="281533"/>
                  </a:lnTo>
                  <a:lnTo>
                    <a:pt x="23787" y="23736"/>
                  </a:lnTo>
                  <a:lnTo>
                    <a:pt x="83121" y="23736"/>
                  </a:lnTo>
                  <a:lnTo>
                    <a:pt x="88455" y="18415"/>
                  </a:lnTo>
                  <a:lnTo>
                    <a:pt x="88455" y="5321"/>
                  </a:lnTo>
                  <a:close/>
                </a:path>
                <a:path w="462914" h="305435">
                  <a:moveTo>
                    <a:pt x="201485" y="177546"/>
                  </a:moveTo>
                  <a:lnTo>
                    <a:pt x="198399" y="173431"/>
                  </a:lnTo>
                  <a:lnTo>
                    <a:pt x="196380" y="168706"/>
                  </a:lnTo>
                  <a:lnTo>
                    <a:pt x="191350" y="166014"/>
                  </a:lnTo>
                  <a:lnTo>
                    <a:pt x="186283" y="166916"/>
                  </a:lnTo>
                  <a:lnTo>
                    <a:pt x="124675" y="195516"/>
                  </a:lnTo>
                  <a:lnTo>
                    <a:pt x="118910" y="198856"/>
                  </a:lnTo>
                  <a:lnTo>
                    <a:pt x="118033" y="208368"/>
                  </a:lnTo>
                  <a:lnTo>
                    <a:pt x="127889" y="225374"/>
                  </a:lnTo>
                  <a:lnTo>
                    <a:pt x="136563" y="229400"/>
                  </a:lnTo>
                  <a:lnTo>
                    <a:pt x="142354" y="226072"/>
                  </a:lnTo>
                  <a:lnTo>
                    <a:pt x="198005" y="187172"/>
                  </a:lnTo>
                  <a:lnTo>
                    <a:pt x="201320" y="183248"/>
                  </a:lnTo>
                  <a:lnTo>
                    <a:pt x="201485" y="177546"/>
                  </a:lnTo>
                  <a:close/>
                </a:path>
                <a:path w="462914" h="305435">
                  <a:moveTo>
                    <a:pt x="201980" y="123571"/>
                  </a:moveTo>
                  <a:lnTo>
                    <a:pt x="198005" y="117538"/>
                  </a:lnTo>
                  <a:lnTo>
                    <a:pt x="142354" y="78600"/>
                  </a:lnTo>
                  <a:lnTo>
                    <a:pt x="136575" y="75260"/>
                  </a:lnTo>
                  <a:lnTo>
                    <a:pt x="127889" y="79273"/>
                  </a:lnTo>
                  <a:lnTo>
                    <a:pt x="122974" y="87795"/>
                  </a:lnTo>
                  <a:lnTo>
                    <a:pt x="118033" y="96304"/>
                  </a:lnTo>
                  <a:lnTo>
                    <a:pt x="118910" y="105803"/>
                  </a:lnTo>
                  <a:lnTo>
                    <a:pt x="124675" y="109156"/>
                  </a:lnTo>
                  <a:lnTo>
                    <a:pt x="186283" y="137769"/>
                  </a:lnTo>
                  <a:lnTo>
                    <a:pt x="189103" y="137934"/>
                  </a:lnTo>
                  <a:lnTo>
                    <a:pt x="191897" y="137185"/>
                  </a:lnTo>
                  <a:lnTo>
                    <a:pt x="200304" y="131660"/>
                  </a:lnTo>
                  <a:lnTo>
                    <a:pt x="201980" y="123571"/>
                  </a:lnTo>
                  <a:close/>
                </a:path>
                <a:path w="462914" h="305435">
                  <a:moveTo>
                    <a:pt x="252704" y="269265"/>
                  </a:moveTo>
                  <a:lnTo>
                    <a:pt x="246710" y="201714"/>
                  </a:lnTo>
                  <a:lnTo>
                    <a:pt x="244970" y="196900"/>
                  </a:lnTo>
                  <a:lnTo>
                    <a:pt x="241096" y="194525"/>
                  </a:lnTo>
                  <a:lnTo>
                    <a:pt x="240106" y="193916"/>
                  </a:lnTo>
                  <a:lnTo>
                    <a:pt x="234988" y="194525"/>
                  </a:lnTo>
                  <a:lnTo>
                    <a:pt x="229908" y="193916"/>
                  </a:lnTo>
                  <a:lnTo>
                    <a:pt x="225056" y="196888"/>
                  </a:lnTo>
                  <a:lnTo>
                    <a:pt x="223316" y="201714"/>
                  </a:lnTo>
                  <a:lnTo>
                    <a:pt x="217335" y="269265"/>
                  </a:lnTo>
                  <a:lnTo>
                    <a:pt x="217335" y="275945"/>
                  </a:lnTo>
                  <a:lnTo>
                    <a:pt x="225158" y="281419"/>
                  </a:lnTo>
                  <a:lnTo>
                    <a:pt x="244868" y="281419"/>
                  </a:lnTo>
                  <a:lnTo>
                    <a:pt x="252704" y="275945"/>
                  </a:lnTo>
                  <a:lnTo>
                    <a:pt x="252704" y="269265"/>
                  </a:lnTo>
                  <a:close/>
                </a:path>
                <a:path w="462914" h="305435">
                  <a:moveTo>
                    <a:pt x="252704" y="28740"/>
                  </a:moveTo>
                  <a:lnTo>
                    <a:pt x="244868" y="23253"/>
                  </a:lnTo>
                  <a:lnTo>
                    <a:pt x="225158" y="23253"/>
                  </a:lnTo>
                  <a:lnTo>
                    <a:pt x="217335" y="28740"/>
                  </a:lnTo>
                  <a:lnTo>
                    <a:pt x="217335" y="35407"/>
                  </a:lnTo>
                  <a:lnTo>
                    <a:pt x="223316" y="102958"/>
                  </a:lnTo>
                  <a:lnTo>
                    <a:pt x="224574" y="105473"/>
                  </a:lnTo>
                  <a:lnTo>
                    <a:pt x="226631" y="107518"/>
                  </a:lnTo>
                  <a:lnTo>
                    <a:pt x="235610" y="112001"/>
                  </a:lnTo>
                  <a:lnTo>
                    <a:pt x="243484" y="109397"/>
                  </a:lnTo>
                  <a:lnTo>
                    <a:pt x="246710" y="102958"/>
                  </a:lnTo>
                  <a:lnTo>
                    <a:pt x="252704" y="35407"/>
                  </a:lnTo>
                  <a:lnTo>
                    <a:pt x="252704" y="28740"/>
                  </a:lnTo>
                  <a:close/>
                </a:path>
                <a:path w="462914" h="305435">
                  <a:moveTo>
                    <a:pt x="351967" y="208368"/>
                  </a:moveTo>
                  <a:lnTo>
                    <a:pt x="351142" y="198856"/>
                  </a:lnTo>
                  <a:lnTo>
                    <a:pt x="345338" y="195516"/>
                  </a:lnTo>
                  <a:lnTo>
                    <a:pt x="283718" y="166916"/>
                  </a:lnTo>
                  <a:lnTo>
                    <a:pt x="278650" y="166014"/>
                  </a:lnTo>
                  <a:lnTo>
                    <a:pt x="273646" y="168719"/>
                  </a:lnTo>
                  <a:lnTo>
                    <a:pt x="271614" y="173431"/>
                  </a:lnTo>
                  <a:lnTo>
                    <a:pt x="268541" y="177546"/>
                  </a:lnTo>
                  <a:lnTo>
                    <a:pt x="268706" y="183235"/>
                  </a:lnTo>
                  <a:lnTo>
                    <a:pt x="272021" y="187172"/>
                  </a:lnTo>
                  <a:lnTo>
                    <a:pt x="327660" y="226072"/>
                  </a:lnTo>
                  <a:lnTo>
                    <a:pt x="333425" y="229400"/>
                  </a:lnTo>
                  <a:lnTo>
                    <a:pt x="342125" y="225374"/>
                  </a:lnTo>
                  <a:lnTo>
                    <a:pt x="347065" y="216877"/>
                  </a:lnTo>
                  <a:lnTo>
                    <a:pt x="351967" y="208368"/>
                  </a:lnTo>
                  <a:close/>
                </a:path>
                <a:path w="462914" h="305435">
                  <a:moveTo>
                    <a:pt x="351967" y="96304"/>
                  </a:moveTo>
                  <a:lnTo>
                    <a:pt x="347065" y="87795"/>
                  </a:lnTo>
                  <a:lnTo>
                    <a:pt x="342125" y="79273"/>
                  </a:lnTo>
                  <a:lnTo>
                    <a:pt x="333425" y="75260"/>
                  </a:lnTo>
                  <a:lnTo>
                    <a:pt x="327660" y="78600"/>
                  </a:lnTo>
                  <a:lnTo>
                    <a:pt x="272021" y="117538"/>
                  </a:lnTo>
                  <a:lnTo>
                    <a:pt x="270471" y="119875"/>
                  </a:lnTo>
                  <a:lnTo>
                    <a:pt x="269722" y="122669"/>
                  </a:lnTo>
                  <a:lnTo>
                    <a:pt x="270306" y="132676"/>
                  </a:lnTo>
                  <a:lnTo>
                    <a:pt x="276504" y="138176"/>
                  </a:lnTo>
                  <a:lnTo>
                    <a:pt x="283718" y="137769"/>
                  </a:lnTo>
                  <a:lnTo>
                    <a:pt x="345338" y="109156"/>
                  </a:lnTo>
                  <a:lnTo>
                    <a:pt x="351142" y="105803"/>
                  </a:lnTo>
                  <a:lnTo>
                    <a:pt x="351967" y="96304"/>
                  </a:lnTo>
                  <a:close/>
                </a:path>
                <a:path w="462914" h="305435">
                  <a:moveTo>
                    <a:pt x="462584" y="5321"/>
                  </a:moveTo>
                  <a:lnTo>
                    <a:pt x="457250" y="0"/>
                  </a:lnTo>
                  <a:lnTo>
                    <a:pt x="379437" y="0"/>
                  </a:lnTo>
                  <a:lnTo>
                    <a:pt x="374116" y="5321"/>
                  </a:lnTo>
                  <a:lnTo>
                    <a:pt x="374116" y="18415"/>
                  </a:lnTo>
                  <a:lnTo>
                    <a:pt x="379437" y="23736"/>
                  </a:lnTo>
                  <a:lnTo>
                    <a:pt x="438797" y="23736"/>
                  </a:lnTo>
                  <a:lnTo>
                    <a:pt x="438797" y="281533"/>
                  </a:lnTo>
                  <a:lnTo>
                    <a:pt x="379437" y="281533"/>
                  </a:lnTo>
                  <a:lnTo>
                    <a:pt x="374116" y="286842"/>
                  </a:lnTo>
                  <a:lnTo>
                    <a:pt x="374116" y="299948"/>
                  </a:lnTo>
                  <a:lnTo>
                    <a:pt x="379437" y="305269"/>
                  </a:lnTo>
                  <a:lnTo>
                    <a:pt x="450684" y="305269"/>
                  </a:lnTo>
                  <a:lnTo>
                    <a:pt x="457250" y="305269"/>
                  </a:lnTo>
                  <a:lnTo>
                    <a:pt x="462584" y="299948"/>
                  </a:lnTo>
                  <a:lnTo>
                    <a:pt x="462584" y="5321"/>
                  </a:lnTo>
                  <a:close/>
                </a:path>
              </a:pathLst>
            </a:custGeom>
            <a:solidFill>
              <a:srgbClr val="016FDC"/>
            </a:solidFill>
          </p:spPr>
          <p:txBody>
            <a:bodyPr wrap="square" lIns="0" tIns="0" rIns="0" bIns="0" rtlCol="0"/>
            <a:lstStyle/>
            <a:p>
              <a:pPr defTabSz="1371600"/>
              <a:endParaRPr sz="2700" kern="0">
                <a:solidFill>
                  <a:sysClr val="windowText" lastClr="000000"/>
                </a:solidFill>
              </a:endParaRPr>
            </a:p>
          </p:txBody>
        </p:sp>
        <p:sp>
          <p:nvSpPr>
            <p:cNvPr id="33" name="object 33"/>
            <p:cNvSpPr/>
            <p:nvPr/>
          </p:nvSpPr>
          <p:spPr>
            <a:xfrm>
              <a:off x="8758771" y="3590581"/>
              <a:ext cx="466725" cy="322580"/>
            </a:xfrm>
            <a:custGeom>
              <a:avLst/>
              <a:gdLst/>
              <a:ahLst/>
              <a:cxnLst/>
              <a:rect l="l" t="t" r="r" b="b"/>
              <a:pathLst>
                <a:path w="466725" h="322579">
                  <a:moveTo>
                    <a:pt x="239153" y="238658"/>
                  </a:moveTo>
                  <a:lnTo>
                    <a:pt x="59791" y="238658"/>
                  </a:lnTo>
                  <a:lnTo>
                    <a:pt x="59791" y="250583"/>
                  </a:lnTo>
                  <a:lnTo>
                    <a:pt x="239153" y="250583"/>
                  </a:lnTo>
                  <a:lnTo>
                    <a:pt x="239153" y="238658"/>
                  </a:lnTo>
                  <a:close/>
                </a:path>
                <a:path w="466725" h="322579">
                  <a:moveTo>
                    <a:pt x="239153" y="190944"/>
                  </a:moveTo>
                  <a:lnTo>
                    <a:pt x="59791" y="190944"/>
                  </a:lnTo>
                  <a:lnTo>
                    <a:pt x="59791" y="202869"/>
                  </a:lnTo>
                  <a:lnTo>
                    <a:pt x="239153" y="202869"/>
                  </a:lnTo>
                  <a:lnTo>
                    <a:pt x="239153" y="190944"/>
                  </a:lnTo>
                  <a:close/>
                </a:path>
                <a:path w="466725" h="322579">
                  <a:moveTo>
                    <a:pt x="406590" y="110413"/>
                  </a:moveTo>
                  <a:lnTo>
                    <a:pt x="366610" y="94373"/>
                  </a:lnTo>
                  <a:lnTo>
                    <a:pt x="325488" y="84899"/>
                  </a:lnTo>
                  <a:lnTo>
                    <a:pt x="280657" y="79082"/>
                  </a:lnTo>
                  <a:lnTo>
                    <a:pt x="233172" y="77101"/>
                  </a:lnTo>
                  <a:lnTo>
                    <a:pt x="185686" y="79082"/>
                  </a:lnTo>
                  <a:lnTo>
                    <a:pt x="140868" y="84912"/>
                  </a:lnTo>
                  <a:lnTo>
                    <a:pt x="99758" y="94373"/>
                  </a:lnTo>
                  <a:lnTo>
                    <a:pt x="63373" y="107302"/>
                  </a:lnTo>
                  <a:lnTo>
                    <a:pt x="58966" y="112141"/>
                  </a:lnTo>
                  <a:lnTo>
                    <a:pt x="61607" y="118173"/>
                  </a:lnTo>
                  <a:lnTo>
                    <a:pt x="65138" y="119557"/>
                  </a:lnTo>
                  <a:lnTo>
                    <a:pt x="68160" y="118249"/>
                  </a:lnTo>
                  <a:lnTo>
                    <a:pt x="103403" y="105727"/>
                  </a:lnTo>
                  <a:lnTo>
                    <a:pt x="143319" y="96570"/>
                  </a:lnTo>
                  <a:lnTo>
                    <a:pt x="186918" y="90932"/>
                  </a:lnTo>
                  <a:lnTo>
                    <a:pt x="233172" y="89027"/>
                  </a:lnTo>
                  <a:lnTo>
                    <a:pt x="279425" y="90932"/>
                  </a:lnTo>
                  <a:lnTo>
                    <a:pt x="323024" y="96558"/>
                  </a:lnTo>
                  <a:lnTo>
                    <a:pt x="362953" y="105727"/>
                  </a:lnTo>
                  <a:lnTo>
                    <a:pt x="398183" y="118249"/>
                  </a:lnTo>
                  <a:lnTo>
                    <a:pt x="398945" y="118579"/>
                  </a:lnTo>
                  <a:lnTo>
                    <a:pt x="399757" y="118745"/>
                  </a:lnTo>
                  <a:lnTo>
                    <a:pt x="403885" y="118757"/>
                  </a:lnTo>
                  <a:lnTo>
                    <a:pt x="406565" y="116090"/>
                  </a:lnTo>
                  <a:lnTo>
                    <a:pt x="406590" y="110413"/>
                  </a:lnTo>
                  <a:close/>
                </a:path>
                <a:path w="466725" h="322579">
                  <a:moveTo>
                    <a:pt x="466344" y="12026"/>
                  </a:moveTo>
                  <a:lnTo>
                    <a:pt x="454380" y="12026"/>
                  </a:lnTo>
                  <a:lnTo>
                    <a:pt x="454380" y="310222"/>
                  </a:lnTo>
                  <a:lnTo>
                    <a:pt x="466344" y="310222"/>
                  </a:lnTo>
                  <a:lnTo>
                    <a:pt x="466344" y="12026"/>
                  </a:lnTo>
                  <a:close/>
                </a:path>
                <a:path w="466725" h="322579">
                  <a:moveTo>
                    <a:pt x="466344" y="0"/>
                  </a:moveTo>
                  <a:lnTo>
                    <a:pt x="0" y="0"/>
                  </a:lnTo>
                  <a:lnTo>
                    <a:pt x="0" y="11417"/>
                  </a:lnTo>
                  <a:lnTo>
                    <a:pt x="0" y="310769"/>
                  </a:lnTo>
                  <a:lnTo>
                    <a:pt x="0" y="322173"/>
                  </a:lnTo>
                  <a:lnTo>
                    <a:pt x="466344" y="322173"/>
                  </a:lnTo>
                  <a:lnTo>
                    <a:pt x="466344" y="310769"/>
                  </a:lnTo>
                  <a:lnTo>
                    <a:pt x="11963" y="310769"/>
                  </a:lnTo>
                  <a:lnTo>
                    <a:pt x="11963" y="11417"/>
                  </a:lnTo>
                  <a:lnTo>
                    <a:pt x="466344" y="11417"/>
                  </a:lnTo>
                  <a:lnTo>
                    <a:pt x="466344" y="0"/>
                  </a:lnTo>
                  <a:close/>
                </a:path>
              </a:pathLst>
            </a:custGeom>
            <a:solidFill>
              <a:srgbClr val="006FC0"/>
            </a:solidFill>
          </p:spPr>
          <p:txBody>
            <a:bodyPr wrap="square" lIns="0" tIns="0" rIns="0" bIns="0" rtlCol="0"/>
            <a:lstStyle/>
            <a:p>
              <a:pPr defTabSz="1371600"/>
              <a:endParaRPr sz="2700" kern="0">
                <a:solidFill>
                  <a:sysClr val="windowText" lastClr="000000"/>
                </a:solidFill>
              </a:endParaRPr>
            </a:p>
          </p:txBody>
        </p:sp>
        <p:pic>
          <p:nvPicPr>
            <p:cNvPr id="34" name="object 34"/>
            <p:cNvPicPr/>
            <p:nvPr/>
          </p:nvPicPr>
          <p:blipFill>
            <a:blip r:embed="rId7" cstate="print"/>
            <a:stretch>
              <a:fillRect/>
            </a:stretch>
          </p:blipFill>
          <p:spPr>
            <a:xfrm>
              <a:off x="9075652" y="3766703"/>
              <a:ext cx="92670" cy="92438"/>
            </a:xfrm>
            <a:prstGeom prst="rect">
              <a:avLst/>
            </a:prstGeom>
          </p:spPr>
        </p:pic>
        <p:sp>
          <p:nvSpPr>
            <p:cNvPr id="35" name="object 35"/>
            <p:cNvSpPr/>
            <p:nvPr/>
          </p:nvSpPr>
          <p:spPr>
            <a:xfrm>
              <a:off x="6853466" y="3084093"/>
              <a:ext cx="4276725" cy="1875155"/>
            </a:xfrm>
            <a:custGeom>
              <a:avLst/>
              <a:gdLst/>
              <a:ahLst/>
              <a:cxnLst/>
              <a:rect l="l" t="t" r="r" b="b"/>
              <a:pathLst>
                <a:path w="4276725" h="1875154">
                  <a:moveTo>
                    <a:pt x="434340" y="108038"/>
                  </a:moveTo>
                  <a:lnTo>
                    <a:pt x="433590" y="105676"/>
                  </a:lnTo>
                  <a:lnTo>
                    <a:pt x="410895" y="73063"/>
                  </a:lnTo>
                  <a:lnTo>
                    <a:pt x="410552" y="72580"/>
                  </a:lnTo>
                  <a:lnTo>
                    <a:pt x="410552" y="114185"/>
                  </a:lnTo>
                  <a:lnTo>
                    <a:pt x="410552" y="367601"/>
                  </a:lnTo>
                  <a:lnTo>
                    <a:pt x="352196" y="367601"/>
                  </a:lnTo>
                  <a:lnTo>
                    <a:pt x="352196" y="121691"/>
                  </a:lnTo>
                  <a:lnTo>
                    <a:pt x="352196" y="113639"/>
                  </a:lnTo>
                  <a:lnTo>
                    <a:pt x="363321" y="98463"/>
                  </a:lnTo>
                  <a:lnTo>
                    <a:pt x="381927" y="73063"/>
                  </a:lnTo>
                  <a:lnTo>
                    <a:pt x="410552" y="114185"/>
                  </a:lnTo>
                  <a:lnTo>
                    <a:pt x="410552" y="72580"/>
                  </a:lnTo>
                  <a:lnTo>
                    <a:pt x="404926" y="64490"/>
                  </a:lnTo>
                  <a:lnTo>
                    <a:pt x="394068" y="48907"/>
                  </a:lnTo>
                  <a:lnTo>
                    <a:pt x="394068" y="40754"/>
                  </a:lnTo>
                  <a:lnTo>
                    <a:pt x="394068" y="23723"/>
                  </a:lnTo>
                  <a:lnTo>
                    <a:pt x="394068" y="5308"/>
                  </a:lnTo>
                  <a:lnTo>
                    <a:pt x="388747" y="0"/>
                  </a:lnTo>
                  <a:lnTo>
                    <a:pt x="370281" y="0"/>
                  </a:lnTo>
                  <a:lnTo>
                    <a:pt x="370281" y="23723"/>
                  </a:lnTo>
                  <a:lnTo>
                    <a:pt x="370281" y="40754"/>
                  </a:lnTo>
                  <a:lnTo>
                    <a:pt x="358749" y="40754"/>
                  </a:lnTo>
                  <a:lnTo>
                    <a:pt x="358749" y="64490"/>
                  </a:lnTo>
                  <a:lnTo>
                    <a:pt x="334238" y="97929"/>
                  </a:lnTo>
                  <a:lnTo>
                    <a:pt x="328409" y="97967"/>
                  </a:lnTo>
                  <a:lnTo>
                    <a:pt x="328409" y="121691"/>
                  </a:lnTo>
                  <a:lnTo>
                    <a:pt x="328409" y="367601"/>
                  </a:lnTo>
                  <a:lnTo>
                    <a:pt x="221716" y="367601"/>
                  </a:lnTo>
                  <a:lnTo>
                    <a:pt x="221716" y="367271"/>
                  </a:lnTo>
                  <a:lnTo>
                    <a:pt x="221716" y="345998"/>
                  </a:lnTo>
                  <a:lnTo>
                    <a:pt x="236143" y="303263"/>
                  </a:lnTo>
                  <a:lnTo>
                    <a:pt x="237807" y="278511"/>
                  </a:lnTo>
                  <a:lnTo>
                    <a:pt x="235877" y="256552"/>
                  </a:lnTo>
                  <a:lnTo>
                    <a:pt x="230416" y="237604"/>
                  </a:lnTo>
                  <a:lnTo>
                    <a:pt x="221513" y="221856"/>
                  </a:lnTo>
                  <a:lnTo>
                    <a:pt x="221640" y="221208"/>
                  </a:lnTo>
                  <a:lnTo>
                    <a:pt x="221716" y="219354"/>
                  </a:lnTo>
                  <a:lnTo>
                    <a:pt x="221716" y="203885"/>
                  </a:lnTo>
                  <a:lnTo>
                    <a:pt x="221716" y="202641"/>
                  </a:lnTo>
                  <a:lnTo>
                    <a:pt x="221716" y="122275"/>
                  </a:lnTo>
                  <a:lnTo>
                    <a:pt x="328409" y="121691"/>
                  </a:lnTo>
                  <a:lnTo>
                    <a:pt x="328409" y="97967"/>
                  </a:lnTo>
                  <a:lnTo>
                    <a:pt x="234238" y="98463"/>
                  </a:lnTo>
                  <a:lnTo>
                    <a:pt x="260743" y="64490"/>
                  </a:lnTo>
                  <a:lnTo>
                    <a:pt x="358749" y="64490"/>
                  </a:lnTo>
                  <a:lnTo>
                    <a:pt x="358749" y="40754"/>
                  </a:lnTo>
                  <a:lnTo>
                    <a:pt x="266827" y="40754"/>
                  </a:lnTo>
                  <a:lnTo>
                    <a:pt x="266827" y="23723"/>
                  </a:lnTo>
                  <a:lnTo>
                    <a:pt x="370281" y="23723"/>
                  </a:lnTo>
                  <a:lnTo>
                    <a:pt x="370281" y="0"/>
                  </a:lnTo>
                  <a:lnTo>
                    <a:pt x="248348" y="0"/>
                  </a:lnTo>
                  <a:lnTo>
                    <a:pt x="243027" y="5308"/>
                  </a:lnTo>
                  <a:lnTo>
                    <a:pt x="243027" y="48552"/>
                  </a:lnTo>
                  <a:lnTo>
                    <a:pt x="213995" y="85775"/>
                  </a:lnTo>
                  <a:lnTo>
                    <a:pt x="213995" y="282968"/>
                  </a:lnTo>
                  <a:lnTo>
                    <a:pt x="212559" y="300126"/>
                  </a:lnTo>
                  <a:lnTo>
                    <a:pt x="204431" y="327837"/>
                  </a:lnTo>
                  <a:lnTo>
                    <a:pt x="189560" y="349935"/>
                  </a:lnTo>
                  <a:lnTo>
                    <a:pt x="170345" y="363918"/>
                  </a:lnTo>
                  <a:lnTo>
                    <a:pt x="149174" y="367271"/>
                  </a:lnTo>
                  <a:lnTo>
                    <a:pt x="145237" y="366750"/>
                  </a:lnTo>
                  <a:lnTo>
                    <a:pt x="141414" y="365569"/>
                  </a:lnTo>
                  <a:lnTo>
                    <a:pt x="137858" y="363791"/>
                  </a:lnTo>
                  <a:lnTo>
                    <a:pt x="128574" y="360464"/>
                  </a:lnTo>
                  <a:lnTo>
                    <a:pt x="118910" y="359346"/>
                  </a:lnTo>
                  <a:lnTo>
                    <a:pt x="109232" y="360464"/>
                  </a:lnTo>
                  <a:lnTo>
                    <a:pt x="99949" y="363791"/>
                  </a:lnTo>
                  <a:lnTo>
                    <a:pt x="96393" y="365569"/>
                  </a:lnTo>
                  <a:lnTo>
                    <a:pt x="92570" y="366750"/>
                  </a:lnTo>
                  <a:lnTo>
                    <a:pt x="48234" y="349948"/>
                  </a:lnTo>
                  <a:lnTo>
                    <a:pt x="25247" y="300126"/>
                  </a:lnTo>
                  <a:lnTo>
                    <a:pt x="23850" y="283870"/>
                  </a:lnTo>
                  <a:lnTo>
                    <a:pt x="24422" y="266496"/>
                  </a:lnTo>
                  <a:lnTo>
                    <a:pt x="42583" y="228727"/>
                  </a:lnTo>
                  <a:lnTo>
                    <a:pt x="71234" y="219240"/>
                  </a:lnTo>
                  <a:lnTo>
                    <a:pt x="72605" y="219240"/>
                  </a:lnTo>
                  <a:lnTo>
                    <a:pt x="81153" y="220141"/>
                  </a:lnTo>
                  <a:lnTo>
                    <a:pt x="89306" y="222580"/>
                  </a:lnTo>
                  <a:lnTo>
                    <a:pt x="96888" y="226466"/>
                  </a:lnTo>
                  <a:lnTo>
                    <a:pt x="103670" y="231724"/>
                  </a:lnTo>
                  <a:lnTo>
                    <a:pt x="110871" y="236067"/>
                  </a:lnTo>
                  <a:lnTo>
                    <a:pt x="118910" y="237515"/>
                  </a:lnTo>
                  <a:lnTo>
                    <a:pt x="126936" y="236067"/>
                  </a:lnTo>
                  <a:lnTo>
                    <a:pt x="149860" y="222262"/>
                  </a:lnTo>
                  <a:lnTo>
                    <a:pt x="167386" y="219354"/>
                  </a:lnTo>
                  <a:lnTo>
                    <a:pt x="208978" y="247548"/>
                  </a:lnTo>
                  <a:lnTo>
                    <a:pt x="213995" y="282968"/>
                  </a:lnTo>
                  <a:lnTo>
                    <a:pt x="213995" y="85775"/>
                  </a:lnTo>
                  <a:lnTo>
                    <a:pt x="200342" y="103276"/>
                  </a:lnTo>
                  <a:lnTo>
                    <a:pt x="200291" y="103403"/>
                  </a:lnTo>
                  <a:lnTo>
                    <a:pt x="199745" y="104228"/>
                  </a:lnTo>
                  <a:lnTo>
                    <a:pt x="197929" y="202641"/>
                  </a:lnTo>
                  <a:lnTo>
                    <a:pt x="191109" y="199555"/>
                  </a:lnTo>
                  <a:lnTo>
                    <a:pt x="183896" y="197472"/>
                  </a:lnTo>
                  <a:lnTo>
                    <a:pt x="181254" y="197104"/>
                  </a:lnTo>
                  <a:lnTo>
                    <a:pt x="176479" y="196443"/>
                  </a:lnTo>
                  <a:lnTo>
                    <a:pt x="180771" y="188455"/>
                  </a:lnTo>
                  <a:lnTo>
                    <a:pt x="183578" y="179895"/>
                  </a:lnTo>
                  <a:lnTo>
                    <a:pt x="184835" y="170967"/>
                  </a:lnTo>
                  <a:lnTo>
                    <a:pt x="184505" y="161912"/>
                  </a:lnTo>
                  <a:lnTo>
                    <a:pt x="183883" y="156832"/>
                  </a:lnTo>
                  <a:lnTo>
                    <a:pt x="183210" y="151358"/>
                  </a:lnTo>
                  <a:lnTo>
                    <a:pt x="181292" y="135661"/>
                  </a:lnTo>
                  <a:lnTo>
                    <a:pt x="175361" y="131038"/>
                  </a:lnTo>
                  <a:lnTo>
                    <a:pt x="160896" y="132803"/>
                  </a:lnTo>
                  <a:lnTo>
                    <a:pt x="160896" y="164795"/>
                  </a:lnTo>
                  <a:lnTo>
                    <a:pt x="160032" y="175933"/>
                  </a:lnTo>
                  <a:lnTo>
                    <a:pt x="155117" y="185534"/>
                  </a:lnTo>
                  <a:lnTo>
                    <a:pt x="146964" y="192608"/>
                  </a:lnTo>
                  <a:lnTo>
                    <a:pt x="136347" y="196138"/>
                  </a:lnTo>
                  <a:lnTo>
                    <a:pt x="128358" y="197104"/>
                  </a:lnTo>
                  <a:lnTo>
                    <a:pt x="127850" y="192811"/>
                  </a:lnTo>
                  <a:lnTo>
                    <a:pt x="127660" y="190957"/>
                  </a:lnTo>
                  <a:lnTo>
                    <a:pt x="127381" y="189103"/>
                  </a:lnTo>
                  <a:lnTo>
                    <a:pt x="126466" y="181711"/>
                  </a:lnTo>
                  <a:lnTo>
                    <a:pt x="128536" y="174256"/>
                  </a:lnTo>
                  <a:lnTo>
                    <a:pt x="133159" y="168402"/>
                  </a:lnTo>
                  <a:lnTo>
                    <a:pt x="137744" y="162509"/>
                  </a:lnTo>
                  <a:lnTo>
                    <a:pt x="144500" y="158686"/>
                  </a:lnTo>
                  <a:lnTo>
                    <a:pt x="159918" y="156832"/>
                  </a:lnTo>
                  <a:lnTo>
                    <a:pt x="160896" y="164795"/>
                  </a:lnTo>
                  <a:lnTo>
                    <a:pt x="160896" y="132803"/>
                  </a:lnTo>
                  <a:lnTo>
                    <a:pt x="123342" y="144894"/>
                  </a:lnTo>
                  <a:lnTo>
                    <a:pt x="116497" y="151358"/>
                  </a:lnTo>
                  <a:lnTo>
                    <a:pt x="114134" y="145796"/>
                  </a:lnTo>
                  <a:lnTo>
                    <a:pt x="111429" y="140360"/>
                  </a:lnTo>
                  <a:lnTo>
                    <a:pt x="108432" y="135102"/>
                  </a:lnTo>
                  <a:lnTo>
                    <a:pt x="105130" y="129425"/>
                  </a:lnTo>
                  <a:lnTo>
                    <a:pt x="97853" y="127495"/>
                  </a:lnTo>
                  <a:lnTo>
                    <a:pt x="86499" y="134086"/>
                  </a:lnTo>
                  <a:lnTo>
                    <a:pt x="84556" y="141325"/>
                  </a:lnTo>
                  <a:lnTo>
                    <a:pt x="87833" y="146989"/>
                  </a:lnTo>
                  <a:lnTo>
                    <a:pt x="93421" y="157746"/>
                  </a:lnTo>
                  <a:lnTo>
                    <a:pt x="97967" y="168960"/>
                  </a:lnTo>
                  <a:lnTo>
                    <a:pt x="101434" y="180543"/>
                  </a:lnTo>
                  <a:lnTo>
                    <a:pt x="103822" y="192417"/>
                  </a:lnTo>
                  <a:lnTo>
                    <a:pt x="104673" y="199555"/>
                  </a:lnTo>
                  <a:lnTo>
                    <a:pt x="104965" y="201891"/>
                  </a:lnTo>
                  <a:lnTo>
                    <a:pt x="105092" y="203885"/>
                  </a:lnTo>
                  <a:lnTo>
                    <a:pt x="95923" y="199669"/>
                  </a:lnTo>
                  <a:lnTo>
                    <a:pt x="86271" y="196900"/>
                  </a:lnTo>
                  <a:lnTo>
                    <a:pt x="76301" y="195592"/>
                  </a:lnTo>
                  <a:lnTo>
                    <a:pt x="66205" y="195795"/>
                  </a:lnTo>
                  <a:lnTo>
                    <a:pt x="52209" y="197993"/>
                  </a:lnTo>
                  <a:lnTo>
                    <a:pt x="17208" y="220421"/>
                  </a:lnTo>
                  <a:lnTo>
                    <a:pt x="2070" y="255536"/>
                  </a:lnTo>
                  <a:lnTo>
                    <a:pt x="0" y="277964"/>
                  </a:lnTo>
                  <a:lnTo>
                    <a:pt x="1663" y="303263"/>
                  </a:lnTo>
                  <a:lnTo>
                    <a:pt x="11849" y="337985"/>
                  </a:lnTo>
                  <a:lnTo>
                    <a:pt x="30695" y="365925"/>
                  </a:lnTo>
                  <a:lnTo>
                    <a:pt x="55613" y="384543"/>
                  </a:lnTo>
                  <a:lnTo>
                    <a:pt x="83985" y="391312"/>
                  </a:lnTo>
                  <a:lnTo>
                    <a:pt x="86588" y="391312"/>
                  </a:lnTo>
                  <a:lnTo>
                    <a:pt x="89192" y="391134"/>
                  </a:lnTo>
                  <a:lnTo>
                    <a:pt x="98323" y="389928"/>
                  </a:lnTo>
                  <a:lnTo>
                    <a:pt x="104673" y="387972"/>
                  </a:lnTo>
                  <a:lnTo>
                    <a:pt x="115824" y="382435"/>
                  </a:lnTo>
                  <a:lnTo>
                    <a:pt x="121983" y="382435"/>
                  </a:lnTo>
                  <a:lnTo>
                    <a:pt x="133134" y="387972"/>
                  </a:lnTo>
                  <a:lnTo>
                    <a:pt x="139484" y="389928"/>
                  </a:lnTo>
                  <a:lnTo>
                    <a:pt x="146037" y="390804"/>
                  </a:lnTo>
                  <a:lnTo>
                    <a:pt x="160083" y="390829"/>
                  </a:lnTo>
                  <a:lnTo>
                    <a:pt x="173685" y="388023"/>
                  </a:lnTo>
                  <a:lnTo>
                    <a:pt x="186448" y="382524"/>
                  </a:lnTo>
                  <a:lnTo>
                    <a:pt x="186575" y="382435"/>
                  </a:lnTo>
                  <a:lnTo>
                    <a:pt x="197929" y="374472"/>
                  </a:lnTo>
                  <a:lnTo>
                    <a:pt x="197929" y="386029"/>
                  </a:lnTo>
                  <a:lnTo>
                    <a:pt x="203250" y="391337"/>
                  </a:lnTo>
                  <a:lnTo>
                    <a:pt x="429006" y="391337"/>
                  </a:lnTo>
                  <a:lnTo>
                    <a:pt x="434340" y="386029"/>
                  </a:lnTo>
                  <a:lnTo>
                    <a:pt x="434340" y="374472"/>
                  </a:lnTo>
                  <a:lnTo>
                    <a:pt x="434340" y="367601"/>
                  </a:lnTo>
                  <a:lnTo>
                    <a:pt x="434340" y="108038"/>
                  </a:lnTo>
                  <a:close/>
                </a:path>
                <a:path w="4276725" h="1875154">
                  <a:moveTo>
                    <a:pt x="4276712" y="1558023"/>
                  </a:moveTo>
                  <a:lnTo>
                    <a:pt x="4254411" y="1525231"/>
                  </a:lnTo>
                  <a:lnTo>
                    <a:pt x="4252963" y="1524749"/>
                  </a:lnTo>
                  <a:lnTo>
                    <a:pt x="4252963" y="1552003"/>
                  </a:lnTo>
                  <a:lnTo>
                    <a:pt x="4252900" y="1561719"/>
                  </a:lnTo>
                  <a:lnTo>
                    <a:pt x="4228452" y="1709864"/>
                  </a:lnTo>
                  <a:lnTo>
                    <a:pt x="4227309" y="1716989"/>
                  </a:lnTo>
                  <a:lnTo>
                    <a:pt x="4221150" y="1722208"/>
                  </a:lnTo>
                  <a:lnTo>
                    <a:pt x="4213898" y="1722196"/>
                  </a:lnTo>
                  <a:lnTo>
                    <a:pt x="3952138" y="1722196"/>
                  </a:lnTo>
                  <a:lnTo>
                    <a:pt x="3923004" y="1545412"/>
                  </a:lnTo>
                  <a:lnTo>
                    <a:pt x="4246359" y="1545412"/>
                  </a:lnTo>
                  <a:lnTo>
                    <a:pt x="4252963" y="1552003"/>
                  </a:lnTo>
                  <a:lnTo>
                    <a:pt x="4252963" y="1524749"/>
                  </a:lnTo>
                  <a:lnTo>
                    <a:pt x="4246550" y="1522590"/>
                  </a:lnTo>
                  <a:lnTo>
                    <a:pt x="4238218" y="1521675"/>
                  </a:lnTo>
                  <a:lnTo>
                    <a:pt x="3919093" y="1521675"/>
                  </a:lnTo>
                  <a:lnTo>
                    <a:pt x="3910927" y="1472158"/>
                  </a:lnTo>
                  <a:lnTo>
                    <a:pt x="3905961" y="1467954"/>
                  </a:lnTo>
                  <a:lnTo>
                    <a:pt x="3849395" y="1467954"/>
                  </a:lnTo>
                  <a:lnTo>
                    <a:pt x="3844061" y="1473263"/>
                  </a:lnTo>
                  <a:lnTo>
                    <a:pt x="3844061" y="1486382"/>
                  </a:lnTo>
                  <a:lnTo>
                    <a:pt x="3849395" y="1491691"/>
                  </a:lnTo>
                  <a:lnTo>
                    <a:pt x="3890035" y="1491691"/>
                  </a:lnTo>
                  <a:lnTo>
                    <a:pt x="3939235" y="1790230"/>
                  </a:lnTo>
                  <a:lnTo>
                    <a:pt x="3939451" y="1791169"/>
                  </a:lnTo>
                  <a:lnTo>
                    <a:pt x="3939768" y="1792071"/>
                  </a:lnTo>
                  <a:lnTo>
                    <a:pt x="3940200" y="1792935"/>
                  </a:lnTo>
                  <a:lnTo>
                    <a:pt x="3930307" y="1809762"/>
                  </a:lnTo>
                  <a:lnTo>
                    <a:pt x="3944086" y="1862289"/>
                  </a:lnTo>
                  <a:lnTo>
                    <a:pt x="3979646" y="1874723"/>
                  </a:lnTo>
                  <a:lnTo>
                    <a:pt x="3997934" y="1870100"/>
                  </a:lnTo>
                  <a:lnTo>
                    <a:pt x="4013593" y="1858429"/>
                  </a:lnTo>
                  <a:lnTo>
                    <a:pt x="4018407" y="1850923"/>
                  </a:lnTo>
                  <a:lnTo>
                    <a:pt x="4022115" y="1845119"/>
                  </a:lnTo>
                  <a:lnTo>
                    <a:pt x="4025925" y="1830184"/>
                  </a:lnTo>
                  <a:lnTo>
                    <a:pt x="4024909" y="1814804"/>
                  </a:lnTo>
                  <a:lnTo>
                    <a:pt x="4018965" y="1800174"/>
                  </a:lnTo>
                  <a:lnTo>
                    <a:pt x="4157319" y="1800174"/>
                  </a:lnTo>
                  <a:lnTo>
                    <a:pt x="4150753" y="1818525"/>
                  </a:lnTo>
                  <a:lnTo>
                    <a:pt x="4151706" y="1837309"/>
                  </a:lnTo>
                  <a:lnTo>
                    <a:pt x="4159656" y="1854365"/>
                  </a:lnTo>
                  <a:lnTo>
                    <a:pt x="4174058" y="1867522"/>
                  </a:lnTo>
                  <a:lnTo>
                    <a:pt x="4192447" y="1874075"/>
                  </a:lnTo>
                  <a:lnTo>
                    <a:pt x="4211269" y="1873123"/>
                  </a:lnTo>
                  <a:lnTo>
                    <a:pt x="4228363" y="1865198"/>
                  </a:lnTo>
                  <a:lnTo>
                    <a:pt x="4241470" y="1850923"/>
                  </a:lnTo>
                  <a:lnTo>
                    <a:pt x="4248124" y="1832483"/>
                  </a:lnTo>
                  <a:lnTo>
                    <a:pt x="4247172" y="1813699"/>
                  </a:lnTo>
                  <a:lnTo>
                    <a:pt x="4240860" y="1800174"/>
                  </a:lnTo>
                  <a:lnTo>
                    <a:pt x="4239222" y="1796643"/>
                  </a:lnTo>
                  <a:lnTo>
                    <a:pt x="4224820" y="1783486"/>
                  </a:lnTo>
                  <a:lnTo>
                    <a:pt x="4224820" y="1825548"/>
                  </a:lnTo>
                  <a:lnTo>
                    <a:pt x="4222826" y="1835429"/>
                  </a:lnTo>
                  <a:lnTo>
                    <a:pt x="4217378" y="1843493"/>
                  </a:lnTo>
                  <a:lnTo>
                    <a:pt x="4209288" y="1848929"/>
                  </a:lnTo>
                  <a:lnTo>
                    <a:pt x="4199394" y="1850923"/>
                  </a:lnTo>
                  <a:lnTo>
                    <a:pt x="4189488" y="1848929"/>
                  </a:lnTo>
                  <a:lnTo>
                    <a:pt x="4181398" y="1843493"/>
                  </a:lnTo>
                  <a:lnTo>
                    <a:pt x="4175950" y="1835429"/>
                  </a:lnTo>
                  <a:lnTo>
                    <a:pt x="4173956" y="1825548"/>
                  </a:lnTo>
                  <a:lnTo>
                    <a:pt x="4175950" y="1815680"/>
                  </a:lnTo>
                  <a:lnTo>
                    <a:pt x="4181398" y="1807616"/>
                  </a:lnTo>
                  <a:lnTo>
                    <a:pt x="4189476" y="1802180"/>
                  </a:lnTo>
                  <a:lnTo>
                    <a:pt x="4199382" y="1800174"/>
                  </a:lnTo>
                  <a:lnTo>
                    <a:pt x="4209250" y="1802168"/>
                  </a:lnTo>
                  <a:lnTo>
                    <a:pt x="4217352" y="1807603"/>
                  </a:lnTo>
                  <a:lnTo>
                    <a:pt x="4222813" y="1815680"/>
                  </a:lnTo>
                  <a:lnTo>
                    <a:pt x="4224820" y="1825548"/>
                  </a:lnTo>
                  <a:lnTo>
                    <a:pt x="4224820" y="1783486"/>
                  </a:lnTo>
                  <a:lnTo>
                    <a:pt x="4218864" y="1780438"/>
                  </a:lnTo>
                  <a:lnTo>
                    <a:pt x="4212590" y="1778228"/>
                  </a:lnTo>
                  <a:lnTo>
                    <a:pt x="4206062" y="1776882"/>
                  </a:lnTo>
                  <a:lnTo>
                    <a:pt x="4199382" y="1776437"/>
                  </a:lnTo>
                  <a:lnTo>
                    <a:pt x="4002341" y="1776437"/>
                  </a:lnTo>
                  <a:lnTo>
                    <a:pt x="4002341" y="1825548"/>
                  </a:lnTo>
                  <a:lnTo>
                    <a:pt x="4000347" y="1835429"/>
                  </a:lnTo>
                  <a:lnTo>
                    <a:pt x="3994899" y="1843493"/>
                  </a:lnTo>
                  <a:lnTo>
                    <a:pt x="3986809" y="1848929"/>
                  </a:lnTo>
                  <a:lnTo>
                    <a:pt x="3976903" y="1850923"/>
                  </a:lnTo>
                  <a:lnTo>
                    <a:pt x="3967035" y="1848929"/>
                  </a:lnTo>
                  <a:lnTo>
                    <a:pt x="3958933" y="1843493"/>
                  </a:lnTo>
                  <a:lnTo>
                    <a:pt x="3953484" y="1835429"/>
                  </a:lnTo>
                  <a:lnTo>
                    <a:pt x="3951478" y="1825548"/>
                  </a:lnTo>
                  <a:lnTo>
                    <a:pt x="3953472" y="1815680"/>
                  </a:lnTo>
                  <a:lnTo>
                    <a:pt x="3958920" y="1807616"/>
                  </a:lnTo>
                  <a:lnTo>
                    <a:pt x="3966997" y="1802180"/>
                  </a:lnTo>
                  <a:lnTo>
                    <a:pt x="3976903" y="1800174"/>
                  </a:lnTo>
                  <a:lnTo>
                    <a:pt x="3986771" y="1802168"/>
                  </a:lnTo>
                  <a:lnTo>
                    <a:pt x="3994874" y="1807603"/>
                  </a:lnTo>
                  <a:lnTo>
                    <a:pt x="4000335" y="1815680"/>
                  </a:lnTo>
                  <a:lnTo>
                    <a:pt x="4002341" y="1825548"/>
                  </a:lnTo>
                  <a:lnTo>
                    <a:pt x="4002341" y="1776437"/>
                  </a:lnTo>
                  <a:lnTo>
                    <a:pt x="3961066" y="1776437"/>
                  </a:lnTo>
                  <a:lnTo>
                    <a:pt x="3956050" y="1745932"/>
                  </a:lnTo>
                  <a:lnTo>
                    <a:pt x="4213898" y="1745932"/>
                  </a:lnTo>
                  <a:lnTo>
                    <a:pt x="4227385" y="1743544"/>
                  </a:lnTo>
                  <a:lnTo>
                    <a:pt x="4238866" y="1736826"/>
                  </a:lnTo>
                  <a:lnTo>
                    <a:pt x="4247375" y="1726615"/>
                  </a:lnTo>
                  <a:lnTo>
                    <a:pt x="4248924" y="1722221"/>
                  </a:lnTo>
                  <a:lnTo>
                    <a:pt x="4251922" y="1713738"/>
                  </a:lnTo>
                  <a:lnTo>
                    <a:pt x="4276242" y="1566379"/>
                  </a:lnTo>
                  <a:lnTo>
                    <a:pt x="4276712" y="1558023"/>
                  </a:lnTo>
                  <a:close/>
                </a:path>
              </a:pathLst>
            </a:custGeom>
            <a:solidFill>
              <a:srgbClr val="016FDC"/>
            </a:solidFill>
          </p:spPr>
          <p:txBody>
            <a:bodyPr wrap="square" lIns="0" tIns="0" rIns="0" bIns="0" rtlCol="0"/>
            <a:lstStyle/>
            <a:p>
              <a:pPr defTabSz="1371600"/>
              <a:endParaRPr sz="2700" kern="0">
                <a:solidFill>
                  <a:sysClr val="windowText" lastClr="000000"/>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6255068" cy="10287000"/>
            <a:chOff x="0" y="0"/>
            <a:chExt cx="4170045" cy="6858000"/>
          </a:xfrm>
        </p:grpSpPr>
        <p:sp>
          <p:nvSpPr>
            <p:cNvPr id="3" name="object 3"/>
            <p:cNvSpPr/>
            <p:nvPr/>
          </p:nvSpPr>
          <p:spPr>
            <a:xfrm>
              <a:off x="0" y="0"/>
              <a:ext cx="4170045" cy="6858000"/>
            </a:xfrm>
            <a:custGeom>
              <a:avLst/>
              <a:gdLst/>
              <a:ahLst/>
              <a:cxnLst/>
              <a:rect l="l" t="t" r="r" b="b"/>
              <a:pathLst>
                <a:path w="4170045" h="6858000">
                  <a:moveTo>
                    <a:pt x="4169664" y="0"/>
                  </a:moveTo>
                  <a:lnTo>
                    <a:pt x="0" y="0"/>
                  </a:lnTo>
                  <a:lnTo>
                    <a:pt x="0" y="6858000"/>
                  </a:lnTo>
                  <a:lnTo>
                    <a:pt x="4169664" y="6858000"/>
                  </a:lnTo>
                  <a:lnTo>
                    <a:pt x="4169664" y="0"/>
                  </a:lnTo>
                  <a:close/>
                </a:path>
              </a:pathLst>
            </a:custGeom>
            <a:solidFill>
              <a:srgbClr val="0070DC"/>
            </a:solidFill>
          </p:spPr>
          <p:txBody>
            <a:bodyPr wrap="square" lIns="0" tIns="0" rIns="0" bIns="0" rtlCol="0"/>
            <a:lstStyle/>
            <a:p>
              <a:pPr defTabSz="1371600"/>
              <a:endParaRPr sz="2700" kern="0">
                <a:solidFill>
                  <a:sysClr val="windowText" lastClr="000000"/>
                </a:solidFill>
              </a:endParaRPr>
            </a:p>
          </p:txBody>
        </p:sp>
        <p:sp>
          <p:nvSpPr>
            <p:cNvPr id="4" name="object 4"/>
            <p:cNvSpPr/>
            <p:nvPr/>
          </p:nvSpPr>
          <p:spPr>
            <a:xfrm>
              <a:off x="1687449" y="3855008"/>
              <a:ext cx="2482215" cy="3003550"/>
            </a:xfrm>
            <a:custGeom>
              <a:avLst/>
              <a:gdLst/>
              <a:ahLst/>
              <a:cxnLst/>
              <a:rect l="l" t="t" r="r" b="b"/>
              <a:pathLst>
                <a:path w="2482215" h="3003550">
                  <a:moveTo>
                    <a:pt x="1083602" y="2127961"/>
                  </a:moveTo>
                  <a:lnTo>
                    <a:pt x="1077328" y="2075980"/>
                  </a:lnTo>
                  <a:lnTo>
                    <a:pt x="1055027" y="2022335"/>
                  </a:lnTo>
                  <a:lnTo>
                    <a:pt x="1019822" y="1976158"/>
                  </a:lnTo>
                  <a:lnTo>
                    <a:pt x="978027" y="1944738"/>
                  </a:lnTo>
                  <a:lnTo>
                    <a:pt x="934148" y="1930196"/>
                  </a:lnTo>
                  <a:lnTo>
                    <a:pt x="892683" y="1934603"/>
                  </a:lnTo>
                  <a:lnTo>
                    <a:pt x="66255" y="2319655"/>
                  </a:lnTo>
                  <a:lnTo>
                    <a:pt x="16103" y="2376347"/>
                  </a:lnTo>
                  <a:lnTo>
                    <a:pt x="3695" y="2415730"/>
                  </a:lnTo>
                  <a:lnTo>
                    <a:pt x="0" y="2460231"/>
                  </a:lnTo>
                  <a:lnTo>
                    <a:pt x="5207" y="2508148"/>
                  </a:lnTo>
                  <a:lnTo>
                    <a:pt x="19545" y="2557805"/>
                  </a:lnTo>
                  <a:lnTo>
                    <a:pt x="43192" y="2607513"/>
                  </a:lnTo>
                  <a:lnTo>
                    <a:pt x="74383" y="2652839"/>
                  </a:lnTo>
                  <a:lnTo>
                    <a:pt x="110147" y="2690076"/>
                  </a:lnTo>
                  <a:lnTo>
                    <a:pt x="148945" y="2718536"/>
                  </a:lnTo>
                  <a:lnTo>
                    <a:pt x="189217" y="2737561"/>
                  </a:lnTo>
                  <a:lnTo>
                    <a:pt x="229387" y="2746476"/>
                  </a:lnTo>
                  <a:lnTo>
                    <a:pt x="267919" y="2744622"/>
                  </a:lnTo>
                  <a:lnTo>
                    <a:pt x="303250" y="2731312"/>
                  </a:lnTo>
                  <a:lnTo>
                    <a:pt x="1049591" y="2207399"/>
                  </a:lnTo>
                  <a:lnTo>
                    <a:pt x="1074242" y="2173389"/>
                  </a:lnTo>
                  <a:lnTo>
                    <a:pt x="1083602" y="2127961"/>
                  </a:lnTo>
                  <a:close/>
                </a:path>
                <a:path w="2482215" h="3003550">
                  <a:moveTo>
                    <a:pt x="1083729" y="1348676"/>
                  </a:moveTo>
                  <a:lnTo>
                    <a:pt x="1074369" y="1303388"/>
                  </a:lnTo>
                  <a:lnTo>
                    <a:pt x="1049718" y="1269619"/>
                  </a:lnTo>
                  <a:lnTo>
                    <a:pt x="303250" y="745312"/>
                  </a:lnTo>
                  <a:lnTo>
                    <a:pt x="229184" y="730123"/>
                  </a:lnTo>
                  <a:lnTo>
                    <a:pt x="188937" y="739051"/>
                  </a:lnTo>
                  <a:lnTo>
                    <a:pt x="148653" y="758101"/>
                  </a:lnTo>
                  <a:lnTo>
                    <a:pt x="109880" y="786587"/>
                  </a:lnTo>
                  <a:lnTo>
                    <a:pt x="74206" y="823823"/>
                  </a:lnTo>
                  <a:lnTo>
                    <a:pt x="43192" y="869124"/>
                  </a:lnTo>
                  <a:lnTo>
                    <a:pt x="19723" y="918768"/>
                  </a:lnTo>
                  <a:lnTo>
                    <a:pt x="5486" y="968375"/>
                  </a:lnTo>
                  <a:lnTo>
                    <a:pt x="292" y="1016228"/>
                  </a:lnTo>
                  <a:lnTo>
                    <a:pt x="3962" y="1060678"/>
                  </a:lnTo>
                  <a:lnTo>
                    <a:pt x="16306" y="1099997"/>
                  </a:lnTo>
                  <a:lnTo>
                    <a:pt x="37134" y="1132535"/>
                  </a:lnTo>
                  <a:lnTo>
                    <a:pt x="892683" y="1542021"/>
                  </a:lnTo>
                  <a:lnTo>
                    <a:pt x="934173" y="1546364"/>
                  </a:lnTo>
                  <a:lnTo>
                    <a:pt x="978103" y="1531785"/>
                  </a:lnTo>
                  <a:lnTo>
                    <a:pt x="1019937" y="1500403"/>
                  </a:lnTo>
                  <a:lnTo>
                    <a:pt x="1055166" y="1454289"/>
                  </a:lnTo>
                  <a:lnTo>
                    <a:pt x="1077455" y="1400606"/>
                  </a:lnTo>
                  <a:lnTo>
                    <a:pt x="1083729" y="1348676"/>
                  </a:lnTo>
                  <a:close/>
                </a:path>
                <a:path w="2482215" h="3003550">
                  <a:moveTo>
                    <a:pt x="1755876" y="3002991"/>
                  </a:moveTo>
                  <a:lnTo>
                    <a:pt x="1702892" y="2403233"/>
                  </a:lnTo>
                  <a:lnTo>
                    <a:pt x="1685937" y="2365006"/>
                  </a:lnTo>
                  <a:lnTo>
                    <a:pt x="1651381" y="2334285"/>
                  </a:lnTo>
                  <a:lnTo>
                    <a:pt x="1603286" y="2313851"/>
                  </a:lnTo>
                  <a:lnTo>
                    <a:pt x="1545729" y="2306421"/>
                  </a:lnTo>
                  <a:lnTo>
                    <a:pt x="1488236" y="2313914"/>
                  </a:lnTo>
                  <a:lnTo>
                    <a:pt x="1440307" y="2334488"/>
                  </a:lnTo>
                  <a:lnTo>
                    <a:pt x="1405953" y="2365222"/>
                  </a:lnTo>
                  <a:lnTo>
                    <a:pt x="1389202" y="2403233"/>
                  </a:lnTo>
                  <a:lnTo>
                    <a:pt x="1336141" y="3002991"/>
                  </a:lnTo>
                  <a:lnTo>
                    <a:pt x="1755876" y="3002991"/>
                  </a:lnTo>
                  <a:close/>
                </a:path>
                <a:path w="2482215" h="3003550">
                  <a:moveTo>
                    <a:pt x="1783486" y="163779"/>
                  </a:moveTo>
                  <a:lnTo>
                    <a:pt x="1759496" y="91973"/>
                  </a:lnTo>
                  <a:lnTo>
                    <a:pt x="1731581" y="61556"/>
                  </a:lnTo>
                  <a:lnTo>
                    <a:pt x="1694891" y="36144"/>
                  </a:lnTo>
                  <a:lnTo>
                    <a:pt x="1650809" y="16738"/>
                  </a:lnTo>
                  <a:lnTo>
                    <a:pt x="1600708" y="4343"/>
                  </a:lnTo>
                  <a:lnTo>
                    <a:pt x="1545983" y="0"/>
                  </a:lnTo>
                  <a:lnTo>
                    <a:pt x="1491272" y="4343"/>
                  </a:lnTo>
                  <a:lnTo>
                    <a:pt x="1441208" y="16738"/>
                  </a:lnTo>
                  <a:lnTo>
                    <a:pt x="1397177" y="36144"/>
                  </a:lnTo>
                  <a:lnTo>
                    <a:pt x="1360538" y="61556"/>
                  </a:lnTo>
                  <a:lnTo>
                    <a:pt x="1332674" y="91973"/>
                  </a:lnTo>
                  <a:lnTo>
                    <a:pt x="1314945" y="126390"/>
                  </a:lnTo>
                  <a:lnTo>
                    <a:pt x="1308735" y="163779"/>
                  </a:lnTo>
                  <a:lnTo>
                    <a:pt x="1389202" y="1073264"/>
                  </a:lnTo>
                  <a:lnTo>
                    <a:pt x="1405991" y="1111542"/>
                  </a:lnTo>
                  <a:lnTo>
                    <a:pt x="1440434" y="1142339"/>
                  </a:lnTo>
                  <a:lnTo>
                    <a:pt x="1488452" y="1162875"/>
                  </a:lnTo>
                  <a:lnTo>
                    <a:pt x="1545983" y="1170343"/>
                  </a:lnTo>
                  <a:lnTo>
                    <a:pt x="1603540" y="1162875"/>
                  </a:lnTo>
                  <a:lnTo>
                    <a:pt x="1651635" y="1142339"/>
                  </a:lnTo>
                  <a:lnTo>
                    <a:pt x="1686191" y="1111542"/>
                  </a:lnTo>
                  <a:lnTo>
                    <a:pt x="1703158" y="1073264"/>
                  </a:lnTo>
                  <a:lnTo>
                    <a:pt x="1783486" y="163779"/>
                  </a:lnTo>
                  <a:close/>
                </a:path>
                <a:path w="2482215" h="3003550">
                  <a:moveTo>
                    <a:pt x="2482202" y="2066290"/>
                  </a:moveTo>
                  <a:lnTo>
                    <a:pt x="2199551" y="1934603"/>
                  </a:lnTo>
                  <a:lnTo>
                    <a:pt x="2158034" y="1930171"/>
                  </a:lnTo>
                  <a:lnTo>
                    <a:pt x="2114181" y="1944700"/>
                  </a:lnTo>
                  <a:lnTo>
                    <a:pt x="2072386" y="1976107"/>
                  </a:lnTo>
                  <a:lnTo>
                    <a:pt x="2037067" y="2022335"/>
                  </a:lnTo>
                  <a:lnTo>
                    <a:pt x="2014702" y="2076030"/>
                  </a:lnTo>
                  <a:lnTo>
                    <a:pt x="2008492" y="2128012"/>
                  </a:lnTo>
                  <a:lnTo>
                    <a:pt x="2017928" y="2173414"/>
                  </a:lnTo>
                  <a:lnTo>
                    <a:pt x="2042502" y="2207399"/>
                  </a:lnTo>
                  <a:lnTo>
                    <a:pt x="2482202" y="2516009"/>
                  </a:lnTo>
                  <a:lnTo>
                    <a:pt x="2482202" y="2066290"/>
                  </a:lnTo>
                  <a:close/>
                </a:path>
                <a:path w="2482215" h="3003550">
                  <a:moveTo>
                    <a:pt x="2482202" y="960780"/>
                  </a:moveTo>
                  <a:lnTo>
                    <a:pt x="2042502" y="1269619"/>
                  </a:lnTo>
                  <a:lnTo>
                    <a:pt x="2017966" y="1303401"/>
                  </a:lnTo>
                  <a:lnTo>
                    <a:pt x="2008593" y="1348714"/>
                  </a:lnTo>
                  <a:lnTo>
                    <a:pt x="2014816" y="1400657"/>
                  </a:lnTo>
                  <a:lnTo>
                    <a:pt x="2037067" y="1454289"/>
                  </a:lnTo>
                  <a:lnTo>
                    <a:pt x="2072347" y="1500454"/>
                  </a:lnTo>
                  <a:lnTo>
                    <a:pt x="2114181" y="1531835"/>
                  </a:lnTo>
                  <a:lnTo>
                    <a:pt x="2158073" y="1546390"/>
                  </a:lnTo>
                  <a:lnTo>
                    <a:pt x="2199551" y="1542021"/>
                  </a:lnTo>
                  <a:lnTo>
                    <a:pt x="2482202" y="1410208"/>
                  </a:lnTo>
                  <a:lnTo>
                    <a:pt x="2482202" y="960780"/>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pic>
          <p:nvPicPr>
            <p:cNvPr id="5" name="object 5"/>
            <p:cNvPicPr/>
            <p:nvPr/>
          </p:nvPicPr>
          <p:blipFill>
            <a:blip r:embed="rId2" cstate="print"/>
            <a:stretch>
              <a:fillRect/>
            </a:stretch>
          </p:blipFill>
          <p:spPr>
            <a:xfrm>
              <a:off x="686353" y="6527010"/>
              <a:ext cx="175528" cy="86598"/>
            </a:xfrm>
            <a:prstGeom prst="rect">
              <a:avLst/>
            </a:prstGeom>
          </p:spPr>
        </p:pic>
        <p:pic>
          <p:nvPicPr>
            <p:cNvPr id="6" name="object 6"/>
            <p:cNvPicPr/>
            <p:nvPr/>
          </p:nvPicPr>
          <p:blipFill>
            <a:blip r:embed="rId3" cstate="print"/>
            <a:stretch>
              <a:fillRect/>
            </a:stretch>
          </p:blipFill>
          <p:spPr>
            <a:xfrm>
              <a:off x="686353" y="6633240"/>
              <a:ext cx="175528" cy="86598"/>
            </a:xfrm>
            <a:prstGeom prst="rect">
              <a:avLst/>
            </a:prstGeom>
          </p:spPr>
        </p:pic>
      </p:grpSp>
      <p:sp>
        <p:nvSpPr>
          <p:cNvPr id="7" name="object 7"/>
          <p:cNvSpPr txBox="1">
            <a:spLocks noGrp="1"/>
          </p:cNvSpPr>
          <p:nvPr>
            <p:ph type="title"/>
          </p:nvPr>
        </p:nvSpPr>
        <p:spPr>
          <a:xfrm>
            <a:off x="1005838" y="870774"/>
            <a:ext cx="4480562" cy="1624355"/>
          </a:xfrm>
          <a:prstGeom prst="rect">
            <a:avLst/>
          </a:prstGeom>
        </p:spPr>
        <p:txBody>
          <a:bodyPr vert="horz" wrap="square" lIns="0" tIns="111443" rIns="0" bIns="0" rtlCol="0">
            <a:spAutoFit/>
          </a:bodyPr>
          <a:lstStyle/>
          <a:p>
            <a:pPr marL="19050" marR="7620">
              <a:lnSpc>
                <a:spcPts val="5835"/>
              </a:lnSpc>
              <a:spcBef>
                <a:spcPts val="878"/>
              </a:spcBef>
            </a:pPr>
            <a:r>
              <a:rPr sz="7200" spc="-750" dirty="0">
                <a:solidFill>
                  <a:srgbClr val="FFFFFF"/>
                </a:solidFill>
                <a:latin typeface="Arial" panose="020B0604020202020204" pitchFamily="34" charset="0"/>
                <a:cs typeface="Arial" panose="020B0604020202020204" pitchFamily="34" charset="0"/>
              </a:rPr>
              <a:t>Engagement </a:t>
            </a:r>
            <a:r>
              <a:rPr sz="7200" spc="-840" dirty="0">
                <a:solidFill>
                  <a:srgbClr val="FFFFFF"/>
                </a:solidFill>
                <a:latin typeface="Arial" panose="020B0604020202020204" pitchFamily="34" charset="0"/>
                <a:cs typeface="Arial" panose="020B0604020202020204" pitchFamily="34" charset="0"/>
              </a:rPr>
              <a:t>Examples</a:t>
            </a:r>
            <a:endParaRPr sz="7200" dirty="0">
              <a:latin typeface="Arial" panose="020B0604020202020204" pitchFamily="34" charset="0"/>
              <a:cs typeface="Arial" panose="020B0604020202020204" pitchFamily="34" charset="0"/>
            </a:endParaRPr>
          </a:p>
        </p:txBody>
      </p:sp>
      <p:sp>
        <p:nvSpPr>
          <p:cNvPr id="16" name="object 16"/>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65723" defTabSz="1371600">
              <a:spcBef>
                <a:spcPts val="188"/>
              </a:spcBef>
            </a:pPr>
            <a:fld id="{81D60167-4931-47E6-BA6A-407CBD079E47}" type="slidenum">
              <a:rPr kern="0" spc="-75" dirty="0"/>
              <a:pPr marL="65723" defTabSz="1371600">
                <a:spcBef>
                  <a:spcPts val="188"/>
                </a:spcBef>
              </a:pPr>
              <a:t>43</a:t>
            </a:fld>
            <a:endParaRPr kern="0" spc="-75" dirty="0"/>
          </a:p>
        </p:txBody>
      </p:sp>
      <p:sp>
        <p:nvSpPr>
          <p:cNvPr id="17" name="object 17"/>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FFFFFF"/>
                </a:solidFill>
                <a:latin typeface="Calibri"/>
                <a:cs typeface="Calibri"/>
              </a:rPr>
              <a:t>Walmart</a:t>
            </a:r>
            <a:r>
              <a:rPr sz="1350" kern="0" spc="113" dirty="0">
                <a:solidFill>
                  <a:srgbClr val="FFFFFF"/>
                </a:solidFill>
                <a:latin typeface="Calibri"/>
                <a:cs typeface="Calibri"/>
              </a:rPr>
              <a:t> </a:t>
            </a:r>
            <a:r>
              <a:rPr sz="1350" kern="0" spc="-30" dirty="0">
                <a:solidFill>
                  <a:srgbClr val="FFFFFF"/>
                </a:solidFill>
                <a:latin typeface="Calibri"/>
                <a:cs typeface="Calibri"/>
              </a:rPr>
              <a:t>Inc.</a:t>
            </a:r>
            <a:endParaRPr sz="1350" kern="0">
              <a:solidFill>
                <a:sysClr val="windowText" lastClr="000000"/>
              </a:solidFill>
              <a:latin typeface="Calibri"/>
              <a:cs typeface="Calibri"/>
            </a:endParaRPr>
          </a:p>
        </p:txBody>
      </p:sp>
      <p:sp>
        <p:nvSpPr>
          <p:cNvPr id="8" name="object 8"/>
          <p:cNvSpPr txBox="1"/>
          <p:nvPr/>
        </p:nvSpPr>
        <p:spPr>
          <a:xfrm>
            <a:off x="6814566" y="3177541"/>
            <a:ext cx="2625090" cy="542455"/>
          </a:xfrm>
          <a:prstGeom prst="rect">
            <a:avLst/>
          </a:prstGeom>
          <a:solidFill>
            <a:srgbClr val="016FDC"/>
          </a:solidFill>
        </p:spPr>
        <p:txBody>
          <a:bodyPr vert="horz" wrap="square" lIns="0" tIns="194309" rIns="0" bIns="0" rtlCol="0">
            <a:spAutoFit/>
          </a:bodyPr>
          <a:lstStyle/>
          <a:p>
            <a:pPr algn="ctr" defTabSz="1371600">
              <a:spcBef>
                <a:spcPts val="1529"/>
              </a:spcBef>
            </a:pPr>
            <a:r>
              <a:rPr sz="2250" kern="0" spc="-15" dirty="0">
                <a:solidFill>
                  <a:srgbClr val="FFFFFF"/>
                </a:solidFill>
                <a:latin typeface="Calibri"/>
                <a:cs typeface="Calibri"/>
              </a:rPr>
              <a:t>Visit</a:t>
            </a:r>
            <a:endParaRPr sz="2250" kern="0">
              <a:solidFill>
                <a:sysClr val="windowText" lastClr="000000"/>
              </a:solidFill>
              <a:latin typeface="Calibri"/>
              <a:cs typeface="Calibri"/>
            </a:endParaRPr>
          </a:p>
        </p:txBody>
      </p:sp>
      <p:sp>
        <p:nvSpPr>
          <p:cNvPr id="9" name="object 9"/>
          <p:cNvSpPr txBox="1"/>
          <p:nvPr/>
        </p:nvSpPr>
        <p:spPr>
          <a:xfrm>
            <a:off x="6805041" y="3963925"/>
            <a:ext cx="2644140" cy="1548629"/>
          </a:xfrm>
          <a:prstGeom prst="rect">
            <a:avLst/>
          </a:prstGeom>
          <a:solidFill>
            <a:srgbClr val="CAD4F1">
              <a:alpha val="90194"/>
            </a:srgbClr>
          </a:solidFill>
        </p:spPr>
        <p:txBody>
          <a:bodyPr vert="horz" wrap="square" lIns="0" tIns="236220" rIns="0" bIns="0" rtlCol="0">
            <a:spAutoFit/>
          </a:bodyPr>
          <a:lstStyle/>
          <a:p>
            <a:pPr marL="267653" marR="375285" defTabSz="1371600">
              <a:lnSpc>
                <a:spcPct val="104299"/>
              </a:lnSpc>
              <a:spcBef>
                <a:spcPts val="1860"/>
              </a:spcBef>
            </a:pPr>
            <a:r>
              <a:rPr sz="1650" kern="0" dirty="0">
                <a:solidFill>
                  <a:sysClr val="windowText" lastClr="000000"/>
                </a:solidFill>
                <a:latin typeface="Calibri"/>
                <a:cs typeface="Calibri"/>
              </a:rPr>
              <a:t>Visit</a:t>
            </a:r>
            <a:r>
              <a:rPr sz="1650" kern="0" spc="263" dirty="0">
                <a:solidFill>
                  <a:sysClr val="windowText" lastClr="000000"/>
                </a:solidFill>
                <a:latin typeface="Calibri"/>
                <a:cs typeface="Calibri"/>
              </a:rPr>
              <a:t> </a:t>
            </a:r>
            <a:r>
              <a:rPr sz="1650" kern="0" dirty="0">
                <a:solidFill>
                  <a:sysClr val="windowText" lastClr="000000"/>
                </a:solidFill>
                <a:latin typeface="Calibri"/>
                <a:cs typeface="Calibri"/>
              </a:rPr>
              <a:t>local</a:t>
            </a:r>
            <a:r>
              <a:rPr sz="1650" kern="0" spc="233" dirty="0">
                <a:solidFill>
                  <a:sysClr val="windowText" lastClr="000000"/>
                </a:solidFill>
                <a:latin typeface="Calibri"/>
                <a:cs typeface="Calibri"/>
              </a:rPr>
              <a:t> </a:t>
            </a:r>
            <a:r>
              <a:rPr sz="1650" kern="0" spc="-15" dirty="0">
                <a:solidFill>
                  <a:sysClr val="windowText" lastClr="000000"/>
                </a:solidFill>
                <a:latin typeface="Calibri"/>
                <a:cs typeface="Calibri"/>
              </a:rPr>
              <a:t>store, </a:t>
            </a:r>
            <a:r>
              <a:rPr sz="1650" kern="0" spc="15" dirty="0">
                <a:solidFill>
                  <a:sysClr val="windowText" lastClr="000000"/>
                </a:solidFill>
                <a:latin typeface="Calibri"/>
                <a:cs typeface="Calibri"/>
              </a:rPr>
              <a:t>distribution</a:t>
            </a:r>
            <a:r>
              <a:rPr sz="1650" kern="0" spc="217" dirty="0">
                <a:solidFill>
                  <a:sysClr val="windowText" lastClr="000000"/>
                </a:solidFill>
                <a:latin typeface="Calibri"/>
                <a:cs typeface="Calibri"/>
              </a:rPr>
              <a:t> </a:t>
            </a:r>
            <a:r>
              <a:rPr sz="1650" kern="0" spc="15" dirty="0">
                <a:solidFill>
                  <a:sysClr val="windowText" lastClr="000000"/>
                </a:solidFill>
                <a:latin typeface="Calibri"/>
                <a:cs typeface="Calibri"/>
              </a:rPr>
              <a:t>center,</a:t>
            </a:r>
            <a:r>
              <a:rPr sz="1650" kern="0" spc="225" dirty="0">
                <a:solidFill>
                  <a:sysClr val="windowText" lastClr="000000"/>
                </a:solidFill>
                <a:latin typeface="Calibri"/>
                <a:cs typeface="Calibri"/>
              </a:rPr>
              <a:t> </a:t>
            </a:r>
            <a:r>
              <a:rPr sz="1650" kern="0" spc="-38" dirty="0">
                <a:solidFill>
                  <a:sysClr val="windowText" lastClr="000000"/>
                </a:solidFill>
                <a:latin typeface="Calibri"/>
                <a:cs typeface="Calibri"/>
              </a:rPr>
              <a:t>or </a:t>
            </a:r>
            <a:r>
              <a:rPr sz="1650" kern="0" dirty="0">
                <a:solidFill>
                  <a:sysClr val="windowText" lastClr="000000"/>
                </a:solidFill>
                <a:latin typeface="Calibri"/>
                <a:cs typeface="Calibri"/>
              </a:rPr>
              <a:t>Sam’s</a:t>
            </a:r>
            <a:r>
              <a:rPr sz="1650" kern="0" spc="90" dirty="0">
                <a:solidFill>
                  <a:sysClr val="windowText" lastClr="000000"/>
                </a:solidFill>
                <a:latin typeface="Calibri"/>
                <a:cs typeface="Calibri"/>
              </a:rPr>
              <a:t> </a:t>
            </a:r>
            <a:r>
              <a:rPr sz="1650" kern="0" spc="75" dirty="0">
                <a:solidFill>
                  <a:sysClr val="windowText" lastClr="000000"/>
                </a:solidFill>
                <a:latin typeface="Calibri"/>
                <a:cs typeface="Calibri"/>
              </a:rPr>
              <a:t>Club</a:t>
            </a:r>
            <a:r>
              <a:rPr sz="1650" kern="0" spc="90" dirty="0">
                <a:solidFill>
                  <a:sysClr val="windowText" lastClr="000000"/>
                </a:solidFill>
                <a:latin typeface="Calibri"/>
                <a:cs typeface="Calibri"/>
              </a:rPr>
              <a:t> </a:t>
            </a:r>
            <a:r>
              <a:rPr sz="1650" kern="0" dirty="0">
                <a:solidFill>
                  <a:sysClr val="windowText" lastClr="000000"/>
                </a:solidFill>
                <a:latin typeface="Calibri"/>
                <a:cs typeface="Calibri"/>
              </a:rPr>
              <a:t>and</a:t>
            </a:r>
            <a:r>
              <a:rPr sz="1650" kern="0" spc="90" dirty="0">
                <a:solidFill>
                  <a:sysClr val="windowText" lastClr="000000"/>
                </a:solidFill>
                <a:latin typeface="Calibri"/>
                <a:cs typeface="Calibri"/>
              </a:rPr>
              <a:t> </a:t>
            </a:r>
            <a:r>
              <a:rPr sz="1650" kern="0" spc="-15" dirty="0">
                <a:solidFill>
                  <a:sysClr val="windowText" lastClr="000000"/>
                </a:solidFill>
                <a:latin typeface="Calibri"/>
                <a:cs typeface="Calibri"/>
              </a:rPr>
              <a:t>speak </a:t>
            </a:r>
            <a:r>
              <a:rPr sz="1650" kern="0" spc="15" dirty="0">
                <a:solidFill>
                  <a:sysClr val="windowText" lastClr="000000"/>
                </a:solidFill>
                <a:latin typeface="Calibri"/>
                <a:cs typeface="Calibri"/>
              </a:rPr>
              <a:t>directly</a:t>
            </a:r>
            <a:r>
              <a:rPr sz="1650" kern="0" spc="165" dirty="0">
                <a:solidFill>
                  <a:sysClr val="windowText" lastClr="000000"/>
                </a:solidFill>
                <a:latin typeface="Calibri"/>
                <a:cs typeface="Calibri"/>
              </a:rPr>
              <a:t> </a:t>
            </a:r>
            <a:r>
              <a:rPr sz="1650" kern="0" spc="15" dirty="0">
                <a:solidFill>
                  <a:sysClr val="windowText" lastClr="000000"/>
                </a:solidFill>
                <a:latin typeface="Calibri"/>
                <a:cs typeface="Calibri"/>
              </a:rPr>
              <a:t>with</a:t>
            </a:r>
            <a:r>
              <a:rPr sz="1650" kern="0" spc="180" dirty="0">
                <a:solidFill>
                  <a:sysClr val="windowText" lastClr="000000"/>
                </a:solidFill>
                <a:latin typeface="Calibri"/>
                <a:cs typeface="Calibri"/>
              </a:rPr>
              <a:t> </a:t>
            </a:r>
            <a:r>
              <a:rPr sz="1650" kern="0" spc="-38" dirty="0">
                <a:solidFill>
                  <a:sysClr val="windowText" lastClr="000000"/>
                </a:solidFill>
                <a:latin typeface="Calibri"/>
                <a:cs typeface="Calibri"/>
              </a:rPr>
              <a:t>the </a:t>
            </a:r>
            <a:r>
              <a:rPr sz="1650" kern="0" dirty="0">
                <a:solidFill>
                  <a:sysClr val="windowText" lastClr="000000"/>
                </a:solidFill>
                <a:latin typeface="Calibri"/>
                <a:cs typeface="Calibri"/>
              </a:rPr>
              <a:t>facility</a:t>
            </a:r>
            <a:r>
              <a:rPr sz="1650" kern="0" spc="398" dirty="0">
                <a:solidFill>
                  <a:sysClr val="windowText" lastClr="000000"/>
                </a:solidFill>
                <a:latin typeface="Calibri"/>
                <a:cs typeface="Calibri"/>
              </a:rPr>
              <a:t> </a:t>
            </a:r>
            <a:r>
              <a:rPr sz="1650" kern="0" spc="-15" dirty="0">
                <a:solidFill>
                  <a:sysClr val="windowText" lastClr="000000"/>
                </a:solidFill>
                <a:latin typeface="Calibri"/>
                <a:cs typeface="Calibri"/>
              </a:rPr>
              <a:t>manager</a:t>
            </a:r>
            <a:endParaRPr sz="1650" kern="0">
              <a:solidFill>
                <a:sysClr val="windowText" lastClr="000000"/>
              </a:solidFill>
              <a:latin typeface="Calibri"/>
              <a:cs typeface="Calibri"/>
            </a:endParaRPr>
          </a:p>
        </p:txBody>
      </p:sp>
      <p:sp>
        <p:nvSpPr>
          <p:cNvPr id="10" name="object 10"/>
          <p:cNvSpPr txBox="1"/>
          <p:nvPr/>
        </p:nvSpPr>
        <p:spPr>
          <a:xfrm>
            <a:off x="9601200" y="3177541"/>
            <a:ext cx="2625090" cy="542455"/>
          </a:xfrm>
          <a:prstGeom prst="rect">
            <a:avLst/>
          </a:prstGeom>
          <a:solidFill>
            <a:srgbClr val="016FDC"/>
          </a:solidFill>
        </p:spPr>
        <p:txBody>
          <a:bodyPr vert="horz" wrap="square" lIns="0" tIns="194309" rIns="0" bIns="0" rtlCol="0">
            <a:spAutoFit/>
          </a:bodyPr>
          <a:lstStyle/>
          <a:p>
            <a:pPr marL="871538" defTabSz="1371600">
              <a:spcBef>
                <a:spcPts val="1529"/>
              </a:spcBef>
            </a:pPr>
            <a:r>
              <a:rPr sz="2250" kern="0" spc="-15" dirty="0">
                <a:solidFill>
                  <a:srgbClr val="FFFFFF"/>
                </a:solidFill>
                <a:latin typeface="Calibri"/>
                <a:cs typeface="Calibri"/>
              </a:rPr>
              <a:t>Explain</a:t>
            </a:r>
            <a:endParaRPr sz="2250" kern="0">
              <a:solidFill>
                <a:sysClr val="windowText" lastClr="000000"/>
              </a:solidFill>
              <a:latin typeface="Calibri"/>
              <a:cs typeface="Calibri"/>
            </a:endParaRPr>
          </a:p>
        </p:txBody>
      </p:sp>
      <p:sp>
        <p:nvSpPr>
          <p:cNvPr id="11" name="object 11"/>
          <p:cNvSpPr txBox="1"/>
          <p:nvPr/>
        </p:nvSpPr>
        <p:spPr>
          <a:xfrm>
            <a:off x="9591675" y="3963925"/>
            <a:ext cx="2644140" cy="1020536"/>
          </a:xfrm>
          <a:prstGeom prst="rect">
            <a:avLst/>
          </a:prstGeom>
          <a:solidFill>
            <a:srgbClr val="CAD4F1">
              <a:alpha val="90194"/>
            </a:srgbClr>
          </a:solidFill>
        </p:spPr>
        <p:txBody>
          <a:bodyPr vert="horz" wrap="square" lIns="0" tIns="236220" rIns="0" bIns="0" rtlCol="0">
            <a:spAutoFit/>
          </a:bodyPr>
          <a:lstStyle/>
          <a:p>
            <a:pPr marL="267653" marR="869633" defTabSz="1371600">
              <a:lnSpc>
                <a:spcPct val="104099"/>
              </a:lnSpc>
              <a:spcBef>
                <a:spcPts val="1860"/>
              </a:spcBef>
            </a:pPr>
            <a:r>
              <a:rPr sz="1650" kern="0" dirty="0">
                <a:solidFill>
                  <a:sysClr val="windowText" lastClr="000000"/>
                </a:solidFill>
                <a:latin typeface="Calibri"/>
                <a:cs typeface="Calibri"/>
              </a:rPr>
              <a:t>Explain</a:t>
            </a:r>
            <a:r>
              <a:rPr sz="1650" kern="0" spc="263" dirty="0">
                <a:solidFill>
                  <a:sysClr val="windowText" lastClr="000000"/>
                </a:solidFill>
                <a:latin typeface="Calibri"/>
                <a:cs typeface="Calibri"/>
              </a:rPr>
              <a:t> </a:t>
            </a:r>
            <a:r>
              <a:rPr sz="1650" kern="0" spc="-30" dirty="0">
                <a:solidFill>
                  <a:sysClr val="windowText" lastClr="000000"/>
                </a:solidFill>
                <a:latin typeface="Calibri"/>
                <a:cs typeface="Calibri"/>
              </a:rPr>
              <a:t>your </a:t>
            </a:r>
            <a:r>
              <a:rPr sz="1650" kern="0" spc="15" dirty="0">
                <a:solidFill>
                  <a:sysClr val="windowText" lastClr="000000"/>
                </a:solidFill>
                <a:latin typeface="Calibri"/>
                <a:cs typeface="Calibri"/>
              </a:rPr>
              <a:t>organization</a:t>
            </a:r>
            <a:r>
              <a:rPr sz="1650" kern="0" spc="217" dirty="0">
                <a:solidFill>
                  <a:sysClr val="windowText" lastClr="000000"/>
                </a:solidFill>
                <a:latin typeface="Calibri"/>
                <a:cs typeface="Calibri"/>
              </a:rPr>
              <a:t> </a:t>
            </a:r>
            <a:r>
              <a:rPr sz="1650" kern="0" spc="-38" dirty="0">
                <a:solidFill>
                  <a:sysClr val="windowText" lastClr="000000"/>
                </a:solidFill>
                <a:latin typeface="Calibri"/>
                <a:cs typeface="Calibri"/>
              </a:rPr>
              <a:t>and </a:t>
            </a:r>
            <a:r>
              <a:rPr sz="1650" kern="0" spc="-15" dirty="0">
                <a:solidFill>
                  <a:sysClr val="windowText" lastClr="000000"/>
                </a:solidFill>
                <a:latin typeface="Calibri"/>
                <a:cs typeface="Calibri"/>
              </a:rPr>
              <a:t>mission</a:t>
            </a:r>
            <a:endParaRPr sz="1650" kern="0">
              <a:solidFill>
                <a:sysClr val="windowText" lastClr="000000"/>
              </a:solidFill>
              <a:latin typeface="Calibri"/>
              <a:cs typeface="Calibri"/>
            </a:endParaRPr>
          </a:p>
        </p:txBody>
      </p:sp>
      <p:sp>
        <p:nvSpPr>
          <p:cNvPr id="12" name="object 12"/>
          <p:cNvSpPr txBox="1"/>
          <p:nvPr/>
        </p:nvSpPr>
        <p:spPr>
          <a:xfrm>
            <a:off x="12387834" y="3177541"/>
            <a:ext cx="2625090" cy="542455"/>
          </a:xfrm>
          <a:prstGeom prst="rect">
            <a:avLst/>
          </a:prstGeom>
          <a:solidFill>
            <a:srgbClr val="016FDC"/>
          </a:solidFill>
        </p:spPr>
        <p:txBody>
          <a:bodyPr vert="horz" wrap="square" lIns="0" tIns="194309" rIns="0" bIns="0" rtlCol="0">
            <a:spAutoFit/>
          </a:bodyPr>
          <a:lstStyle/>
          <a:p>
            <a:pPr algn="ctr" defTabSz="1371600">
              <a:spcBef>
                <a:spcPts val="1529"/>
              </a:spcBef>
            </a:pPr>
            <a:r>
              <a:rPr sz="2250" kern="0" spc="-15" dirty="0">
                <a:solidFill>
                  <a:srgbClr val="FFFFFF"/>
                </a:solidFill>
                <a:latin typeface="Calibri"/>
                <a:cs typeface="Calibri"/>
              </a:rPr>
              <a:t>Invite</a:t>
            </a:r>
            <a:endParaRPr sz="2250" kern="0">
              <a:solidFill>
                <a:sysClr val="windowText" lastClr="000000"/>
              </a:solidFill>
              <a:latin typeface="Calibri"/>
              <a:cs typeface="Calibri"/>
            </a:endParaRPr>
          </a:p>
        </p:txBody>
      </p:sp>
      <p:sp>
        <p:nvSpPr>
          <p:cNvPr id="13" name="object 13"/>
          <p:cNvSpPr txBox="1"/>
          <p:nvPr/>
        </p:nvSpPr>
        <p:spPr>
          <a:xfrm>
            <a:off x="12378309" y="3963925"/>
            <a:ext cx="2644140" cy="1284582"/>
          </a:xfrm>
          <a:prstGeom prst="rect">
            <a:avLst/>
          </a:prstGeom>
          <a:solidFill>
            <a:srgbClr val="CAD4F1">
              <a:alpha val="90194"/>
            </a:srgbClr>
          </a:solidFill>
        </p:spPr>
        <p:txBody>
          <a:bodyPr vert="horz" wrap="square" lIns="0" tIns="236220" rIns="0" bIns="0" rtlCol="0">
            <a:spAutoFit/>
          </a:bodyPr>
          <a:lstStyle/>
          <a:p>
            <a:pPr marL="267653" marR="350519" defTabSz="1371600">
              <a:lnSpc>
                <a:spcPct val="104200"/>
              </a:lnSpc>
              <a:spcBef>
                <a:spcPts val="1860"/>
              </a:spcBef>
            </a:pPr>
            <a:r>
              <a:rPr sz="1650" kern="0" dirty="0">
                <a:solidFill>
                  <a:sysClr val="windowText" lastClr="000000"/>
                </a:solidFill>
                <a:latin typeface="Calibri"/>
                <a:cs typeface="Calibri"/>
              </a:rPr>
              <a:t>Invite</a:t>
            </a:r>
            <a:r>
              <a:rPr sz="1650" kern="0" spc="285" dirty="0">
                <a:solidFill>
                  <a:sysClr val="windowText" lastClr="000000"/>
                </a:solidFill>
                <a:latin typeface="Calibri"/>
                <a:cs typeface="Calibri"/>
              </a:rPr>
              <a:t> </a:t>
            </a:r>
            <a:r>
              <a:rPr sz="1650" kern="0" dirty="0">
                <a:solidFill>
                  <a:sysClr val="windowText" lastClr="000000"/>
                </a:solidFill>
                <a:latin typeface="Calibri"/>
                <a:cs typeface="Calibri"/>
              </a:rPr>
              <a:t>facility</a:t>
            </a:r>
            <a:r>
              <a:rPr sz="1650" kern="0" spc="344" dirty="0">
                <a:solidFill>
                  <a:sysClr val="windowText" lastClr="000000"/>
                </a:solidFill>
                <a:latin typeface="Calibri"/>
                <a:cs typeface="Calibri"/>
              </a:rPr>
              <a:t> </a:t>
            </a:r>
            <a:r>
              <a:rPr sz="1650" kern="0" spc="-15" dirty="0">
                <a:solidFill>
                  <a:sysClr val="windowText" lastClr="000000"/>
                </a:solidFill>
                <a:latin typeface="Calibri"/>
                <a:cs typeface="Calibri"/>
              </a:rPr>
              <a:t>manager </a:t>
            </a:r>
            <a:r>
              <a:rPr sz="1650" kern="0" dirty="0">
                <a:solidFill>
                  <a:sysClr val="windowText" lastClr="000000"/>
                </a:solidFill>
                <a:latin typeface="Calibri"/>
                <a:cs typeface="Calibri"/>
              </a:rPr>
              <a:t>to</a:t>
            </a:r>
            <a:r>
              <a:rPr sz="1650" kern="0" spc="98" dirty="0">
                <a:solidFill>
                  <a:sysClr val="windowText" lastClr="000000"/>
                </a:solidFill>
                <a:latin typeface="Calibri"/>
                <a:cs typeface="Calibri"/>
              </a:rPr>
              <a:t> </a:t>
            </a:r>
            <a:r>
              <a:rPr sz="1650" kern="0" dirty="0">
                <a:solidFill>
                  <a:sysClr val="windowText" lastClr="000000"/>
                </a:solidFill>
                <a:latin typeface="Calibri"/>
                <a:cs typeface="Calibri"/>
              </a:rPr>
              <a:t>be</a:t>
            </a:r>
            <a:r>
              <a:rPr sz="1650" kern="0" spc="105" dirty="0">
                <a:solidFill>
                  <a:sysClr val="windowText" lastClr="000000"/>
                </a:solidFill>
                <a:latin typeface="Calibri"/>
                <a:cs typeface="Calibri"/>
              </a:rPr>
              <a:t> </a:t>
            </a:r>
            <a:r>
              <a:rPr sz="1650" kern="0" dirty="0">
                <a:solidFill>
                  <a:sysClr val="windowText" lastClr="000000"/>
                </a:solidFill>
                <a:latin typeface="Calibri"/>
                <a:cs typeface="Calibri"/>
              </a:rPr>
              <a:t>part</a:t>
            </a:r>
            <a:r>
              <a:rPr sz="1650" kern="0" spc="120" dirty="0">
                <a:solidFill>
                  <a:sysClr val="windowText" lastClr="000000"/>
                </a:solidFill>
                <a:latin typeface="Calibri"/>
                <a:cs typeface="Calibri"/>
              </a:rPr>
              <a:t> </a:t>
            </a:r>
            <a:r>
              <a:rPr sz="1650" kern="0" spc="90" dirty="0">
                <a:solidFill>
                  <a:sysClr val="windowText" lastClr="000000"/>
                </a:solidFill>
                <a:latin typeface="Calibri"/>
                <a:cs typeface="Calibri"/>
              </a:rPr>
              <a:t>of</a:t>
            </a:r>
            <a:r>
              <a:rPr sz="1650" kern="0" spc="83" dirty="0">
                <a:solidFill>
                  <a:sysClr val="windowText" lastClr="000000"/>
                </a:solidFill>
                <a:latin typeface="Calibri"/>
                <a:cs typeface="Calibri"/>
              </a:rPr>
              <a:t> </a:t>
            </a:r>
            <a:r>
              <a:rPr sz="1650" kern="0" spc="-38" dirty="0">
                <a:solidFill>
                  <a:sysClr val="windowText" lastClr="000000"/>
                </a:solidFill>
                <a:latin typeface="Calibri"/>
                <a:cs typeface="Calibri"/>
              </a:rPr>
              <a:t>an </a:t>
            </a:r>
            <a:r>
              <a:rPr sz="1650" kern="0" spc="15" dirty="0">
                <a:solidFill>
                  <a:sysClr val="windowText" lastClr="000000"/>
                </a:solidFill>
                <a:latin typeface="Calibri"/>
                <a:cs typeface="Calibri"/>
              </a:rPr>
              <a:t>upcoming</a:t>
            </a:r>
            <a:r>
              <a:rPr sz="1650" kern="0" spc="217" dirty="0">
                <a:solidFill>
                  <a:sysClr val="windowText" lastClr="000000"/>
                </a:solidFill>
                <a:latin typeface="Calibri"/>
                <a:cs typeface="Calibri"/>
              </a:rPr>
              <a:t> </a:t>
            </a:r>
            <a:r>
              <a:rPr sz="1650" kern="0" spc="15" dirty="0">
                <a:solidFill>
                  <a:sysClr val="windowText" lastClr="000000"/>
                </a:solidFill>
                <a:latin typeface="Calibri"/>
                <a:cs typeface="Calibri"/>
              </a:rPr>
              <a:t>event</a:t>
            </a:r>
            <a:r>
              <a:rPr sz="1650" kern="0" spc="233" dirty="0">
                <a:solidFill>
                  <a:sysClr val="windowText" lastClr="000000"/>
                </a:solidFill>
                <a:latin typeface="Calibri"/>
                <a:cs typeface="Calibri"/>
              </a:rPr>
              <a:t> </a:t>
            </a:r>
            <a:r>
              <a:rPr sz="1650" kern="0" spc="-38" dirty="0">
                <a:solidFill>
                  <a:sysClr val="windowText" lastClr="000000"/>
                </a:solidFill>
                <a:latin typeface="Calibri"/>
                <a:cs typeface="Calibri"/>
              </a:rPr>
              <a:t>on </a:t>
            </a:r>
            <a:r>
              <a:rPr sz="1650" kern="0" spc="-30" dirty="0">
                <a:solidFill>
                  <a:sysClr val="windowText" lastClr="000000"/>
                </a:solidFill>
                <a:latin typeface="Calibri"/>
                <a:cs typeface="Calibri"/>
              </a:rPr>
              <a:t>base</a:t>
            </a:r>
            <a:endParaRPr sz="1650" kern="0">
              <a:solidFill>
                <a:sysClr val="windowText" lastClr="000000"/>
              </a:solidFill>
              <a:latin typeface="Calibri"/>
              <a:cs typeface="Calibri"/>
            </a:endParaRPr>
          </a:p>
        </p:txBody>
      </p:sp>
      <p:sp>
        <p:nvSpPr>
          <p:cNvPr id="14" name="object 14"/>
          <p:cNvSpPr txBox="1"/>
          <p:nvPr/>
        </p:nvSpPr>
        <p:spPr>
          <a:xfrm>
            <a:off x="15174467" y="3177541"/>
            <a:ext cx="2625090" cy="542455"/>
          </a:xfrm>
          <a:prstGeom prst="rect">
            <a:avLst/>
          </a:prstGeom>
          <a:solidFill>
            <a:srgbClr val="016FDC"/>
          </a:solidFill>
        </p:spPr>
        <p:txBody>
          <a:bodyPr vert="horz" wrap="square" lIns="0" tIns="194309" rIns="0" bIns="0" rtlCol="0">
            <a:spAutoFit/>
          </a:bodyPr>
          <a:lstStyle/>
          <a:p>
            <a:pPr algn="ctr" defTabSz="1371600">
              <a:spcBef>
                <a:spcPts val="1529"/>
              </a:spcBef>
            </a:pPr>
            <a:r>
              <a:rPr sz="2250" kern="0" spc="45" dirty="0">
                <a:solidFill>
                  <a:srgbClr val="FFFFFF"/>
                </a:solidFill>
                <a:latin typeface="Calibri"/>
                <a:cs typeface="Calibri"/>
              </a:rPr>
              <a:t>Ask</a:t>
            </a:r>
            <a:endParaRPr sz="2250" kern="0">
              <a:solidFill>
                <a:sysClr val="windowText" lastClr="000000"/>
              </a:solidFill>
              <a:latin typeface="Calibri"/>
              <a:cs typeface="Calibri"/>
            </a:endParaRPr>
          </a:p>
        </p:txBody>
      </p:sp>
      <p:sp>
        <p:nvSpPr>
          <p:cNvPr id="15" name="object 15"/>
          <p:cNvSpPr txBox="1"/>
          <p:nvPr/>
        </p:nvSpPr>
        <p:spPr>
          <a:xfrm>
            <a:off x="15164942" y="3963925"/>
            <a:ext cx="2644140" cy="2604816"/>
          </a:xfrm>
          <a:prstGeom prst="rect">
            <a:avLst/>
          </a:prstGeom>
          <a:solidFill>
            <a:srgbClr val="CAD4F1">
              <a:alpha val="90194"/>
            </a:srgbClr>
          </a:solidFill>
        </p:spPr>
        <p:txBody>
          <a:bodyPr vert="horz" wrap="square" lIns="0" tIns="236220" rIns="0" bIns="0" rtlCol="0">
            <a:spAutoFit/>
          </a:bodyPr>
          <a:lstStyle/>
          <a:p>
            <a:pPr marL="267653" marR="290513" defTabSz="1371600">
              <a:lnSpc>
                <a:spcPct val="104200"/>
              </a:lnSpc>
              <a:spcBef>
                <a:spcPts val="1860"/>
              </a:spcBef>
            </a:pPr>
            <a:r>
              <a:rPr sz="1650" kern="0" dirty="0">
                <a:solidFill>
                  <a:sysClr val="windowText" lastClr="000000"/>
                </a:solidFill>
                <a:latin typeface="Calibri"/>
                <a:cs typeface="Calibri"/>
              </a:rPr>
              <a:t>Ask</a:t>
            </a:r>
            <a:r>
              <a:rPr sz="1650" kern="0" spc="240" dirty="0">
                <a:solidFill>
                  <a:sysClr val="windowText" lastClr="000000"/>
                </a:solidFill>
                <a:latin typeface="Calibri"/>
                <a:cs typeface="Calibri"/>
              </a:rPr>
              <a:t> </a:t>
            </a:r>
            <a:r>
              <a:rPr sz="1650" kern="0" dirty="0">
                <a:solidFill>
                  <a:sysClr val="windowText" lastClr="000000"/>
                </a:solidFill>
                <a:latin typeface="Calibri"/>
                <a:cs typeface="Calibri"/>
              </a:rPr>
              <a:t>local</a:t>
            </a:r>
            <a:r>
              <a:rPr sz="1650" kern="0" spc="203" dirty="0">
                <a:solidFill>
                  <a:sysClr val="windowText" lastClr="000000"/>
                </a:solidFill>
                <a:latin typeface="Calibri"/>
                <a:cs typeface="Calibri"/>
              </a:rPr>
              <a:t> </a:t>
            </a:r>
            <a:r>
              <a:rPr sz="1650" kern="0" spc="-15" dirty="0">
                <a:solidFill>
                  <a:sysClr val="windowText" lastClr="000000"/>
                </a:solidFill>
                <a:latin typeface="Calibri"/>
                <a:cs typeface="Calibri"/>
              </a:rPr>
              <a:t>store</a:t>
            </a:r>
            <a:r>
              <a:rPr sz="1650" kern="0" spc="750" dirty="0">
                <a:solidFill>
                  <a:sysClr val="windowText" lastClr="000000"/>
                </a:solidFill>
                <a:latin typeface="Calibri"/>
                <a:cs typeface="Calibri"/>
              </a:rPr>
              <a:t> </a:t>
            </a:r>
            <a:r>
              <a:rPr sz="1650" kern="0" dirty="0">
                <a:solidFill>
                  <a:sysClr val="windowText" lastClr="000000"/>
                </a:solidFill>
                <a:latin typeface="Calibri"/>
                <a:cs typeface="Calibri"/>
              </a:rPr>
              <a:t>manager</a:t>
            </a:r>
            <a:r>
              <a:rPr sz="1650" kern="0" spc="203" dirty="0">
                <a:solidFill>
                  <a:sysClr val="windowText" lastClr="000000"/>
                </a:solidFill>
                <a:latin typeface="Calibri"/>
                <a:cs typeface="Calibri"/>
              </a:rPr>
              <a:t> </a:t>
            </a:r>
            <a:r>
              <a:rPr sz="1650" kern="0" dirty="0">
                <a:solidFill>
                  <a:sysClr val="windowText" lastClr="000000"/>
                </a:solidFill>
                <a:latin typeface="Calibri"/>
                <a:cs typeface="Calibri"/>
              </a:rPr>
              <a:t>to</a:t>
            </a:r>
            <a:r>
              <a:rPr sz="1650" kern="0" spc="203" dirty="0">
                <a:solidFill>
                  <a:sysClr val="windowText" lastClr="000000"/>
                </a:solidFill>
                <a:latin typeface="Calibri"/>
                <a:cs typeface="Calibri"/>
              </a:rPr>
              <a:t> </a:t>
            </a:r>
            <a:r>
              <a:rPr sz="1650" kern="0" spc="53" dirty="0">
                <a:solidFill>
                  <a:sysClr val="windowText" lastClr="000000"/>
                </a:solidFill>
                <a:latin typeface="Calibri"/>
                <a:cs typeface="Calibri"/>
              </a:rPr>
              <a:t>connect </a:t>
            </a:r>
            <a:r>
              <a:rPr sz="1650" kern="0" dirty="0">
                <a:solidFill>
                  <a:sysClr val="windowText" lastClr="000000"/>
                </a:solidFill>
                <a:latin typeface="Calibri"/>
                <a:cs typeface="Calibri"/>
              </a:rPr>
              <a:t>you</a:t>
            </a:r>
            <a:r>
              <a:rPr sz="1650" kern="0" spc="120" dirty="0">
                <a:solidFill>
                  <a:sysClr val="windowText" lastClr="000000"/>
                </a:solidFill>
                <a:latin typeface="Calibri"/>
                <a:cs typeface="Calibri"/>
              </a:rPr>
              <a:t> </a:t>
            </a:r>
            <a:r>
              <a:rPr sz="1650" kern="0" dirty="0">
                <a:solidFill>
                  <a:sysClr val="windowText" lastClr="000000"/>
                </a:solidFill>
                <a:latin typeface="Calibri"/>
                <a:cs typeface="Calibri"/>
              </a:rPr>
              <a:t>with</a:t>
            </a:r>
            <a:r>
              <a:rPr sz="1650" kern="0" spc="135" dirty="0">
                <a:solidFill>
                  <a:sysClr val="windowText" lastClr="000000"/>
                </a:solidFill>
                <a:latin typeface="Calibri"/>
                <a:cs typeface="Calibri"/>
              </a:rPr>
              <a:t> </a:t>
            </a:r>
            <a:r>
              <a:rPr sz="1650" kern="0" dirty="0">
                <a:solidFill>
                  <a:sysClr val="windowText" lastClr="000000"/>
                </a:solidFill>
                <a:latin typeface="Calibri"/>
                <a:cs typeface="Calibri"/>
              </a:rPr>
              <a:t>the</a:t>
            </a:r>
            <a:r>
              <a:rPr sz="1650" kern="0" spc="120" dirty="0">
                <a:solidFill>
                  <a:sysClr val="windowText" lastClr="000000"/>
                </a:solidFill>
                <a:latin typeface="Calibri"/>
                <a:cs typeface="Calibri"/>
              </a:rPr>
              <a:t> </a:t>
            </a:r>
            <a:r>
              <a:rPr sz="1650" kern="0" spc="-15" dirty="0">
                <a:solidFill>
                  <a:sysClr val="windowText" lastClr="000000"/>
                </a:solidFill>
                <a:latin typeface="Calibri"/>
                <a:cs typeface="Calibri"/>
              </a:rPr>
              <a:t>Market </a:t>
            </a:r>
            <a:r>
              <a:rPr sz="1650" kern="0" dirty="0">
                <a:solidFill>
                  <a:sysClr val="windowText" lastClr="000000"/>
                </a:solidFill>
                <a:latin typeface="Calibri"/>
                <a:cs typeface="Calibri"/>
              </a:rPr>
              <a:t>Manager</a:t>
            </a:r>
            <a:r>
              <a:rPr sz="1650" kern="0" spc="127" dirty="0">
                <a:solidFill>
                  <a:sysClr val="windowText" lastClr="000000"/>
                </a:solidFill>
                <a:latin typeface="Calibri"/>
                <a:cs typeface="Calibri"/>
              </a:rPr>
              <a:t> </a:t>
            </a:r>
            <a:r>
              <a:rPr sz="1650" kern="0" dirty="0">
                <a:solidFill>
                  <a:sysClr val="windowText" lastClr="000000"/>
                </a:solidFill>
                <a:latin typeface="Calibri"/>
                <a:cs typeface="Calibri"/>
              </a:rPr>
              <a:t>in</a:t>
            </a:r>
            <a:r>
              <a:rPr sz="1650" kern="0" spc="165" dirty="0">
                <a:solidFill>
                  <a:sysClr val="windowText" lastClr="000000"/>
                </a:solidFill>
                <a:latin typeface="Calibri"/>
                <a:cs typeface="Calibri"/>
              </a:rPr>
              <a:t> </a:t>
            </a:r>
            <a:r>
              <a:rPr sz="1650" kern="0" dirty="0">
                <a:solidFill>
                  <a:sysClr val="windowText" lastClr="000000"/>
                </a:solidFill>
                <a:latin typeface="Calibri"/>
                <a:cs typeface="Calibri"/>
              </a:rPr>
              <a:t>your</a:t>
            </a:r>
            <a:r>
              <a:rPr sz="1650" kern="0" spc="135" dirty="0">
                <a:solidFill>
                  <a:sysClr val="windowText" lastClr="000000"/>
                </a:solidFill>
                <a:latin typeface="Calibri"/>
                <a:cs typeface="Calibri"/>
              </a:rPr>
              <a:t> </a:t>
            </a:r>
            <a:r>
              <a:rPr sz="1650" kern="0" dirty="0">
                <a:solidFill>
                  <a:sysClr val="windowText" lastClr="000000"/>
                </a:solidFill>
                <a:latin typeface="Calibri"/>
                <a:cs typeface="Calibri"/>
              </a:rPr>
              <a:t>area</a:t>
            </a:r>
            <a:r>
              <a:rPr sz="1650" kern="0" spc="120" dirty="0">
                <a:solidFill>
                  <a:sysClr val="windowText" lastClr="000000"/>
                </a:solidFill>
                <a:latin typeface="Calibri"/>
                <a:cs typeface="Calibri"/>
              </a:rPr>
              <a:t> </a:t>
            </a:r>
            <a:r>
              <a:rPr sz="1650" kern="0" spc="-75" dirty="0">
                <a:solidFill>
                  <a:sysClr val="windowText" lastClr="000000"/>
                </a:solidFill>
                <a:latin typeface="Calibri"/>
                <a:cs typeface="Calibri"/>
              </a:rPr>
              <a:t>–</a:t>
            </a:r>
            <a:r>
              <a:rPr sz="1650" kern="0" dirty="0">
                <a:solidFill>
                  <a:sysClr val="windowText" lastClr="000000"/>
                </a:solidFill>
                <a:latin typeface="Calibri"/>
                <a:cs typeface="Calibri"/>
              </a:rPr>
              <a:t> Market</a:t>
            </a:r>
            <a:r>
              <a:rPr sz="1650" kern="0" spc="233" dirty="0">
                <a:solidFill>
                  <a:sysClr val="windowText" lastClr="000000"/>
                </a:solidFill>
                <a:latin typeface="Calibri"/>
                <a:cs typeface="Calibri"/>
              </a:rPr>
              <a:t> </a:t>
            </a:r>
            <a:r>
              <a:rPr sz="1650" kern="0" dirty="0">
                <a:solidFill>
                  <a:sysClr val="windowText" lastClr="000000"/>
                </a:solidFill>
                <a:latin typeface="Calibri"/>
                <a:cs typeface="Calibri"/>
              </a:rPr>
              <a:t>Managers</a:t>
            </a:r>
            <a:r>
              <a:rPr sz="1650" kern="0" spc="225" dirty="0">
                <a:solidFill>
                  <a:sysClr val="windowText" lastClr="000000"/>
                </a:solidFill>
                <a:latin typeface="Calibri"/>
                <a:cs typeface="Calibri"/>
              </a:rPr>
              <a:t> </a:t>
            </a:r>
            <a:r>
              <a:rPr sz="1650" kern="0" spc="-30" dirty="0">
                <a:solidFill>
                  <a:sysClr val="windowText" lastClr="000000"/>
                </a:solidFill>
                <a:latin typeface="Calibri"/>
                <a:cs typeface="Calibri"/>
              </a:rPr>
              <a:t>have </a:t>
            </a:r>
            <a:r>
              <a:rPr sz="1650" kern="0" spc="15" dirty="0">
                <a:solidFill>
                  <a:sysClr val="windowText" lastClr="000000"/>
                </a:solidFill>
                <a:latin typeface="Calibri"/>
                <a:cs typeface="Calibri"/>
              </a:rPr>
              <a:t>responsibility</a:t>
            </a:r>
            <a:r>
              <a:rPr sz="1650" kern="0" spc="210" dirty="0">
                <a:solidFill>
                  <a:sysClr val="windowText" lastClr="000000"/>
                </a:solidFill>
                <a:latin typeface="Calibri"/>
                <a:cs typeface="Calibri"/>
              </a:rPr>
              <a:t> </a:t>
            </a:r>
            <a:r>
              <a:rPr sz="1650" kern="0" spc="15" dirty="0">
                <a:solidFill>
                  <a:sysClr val="windowText" lastClr="000000"/>
                </a:solidFill>
                <a:latin typeface="Calibri"/>
                <a:cs typeface="Calibri"/>
              </a:rPr>
              <a:t>for</a:t>
            </a:r>
            <a:r>
              <a:rPr sz="1650" kern="0" spc="225" dirty="0">
                <a:solidFill>
                  <a:sysClr val="windowText" lastClr="000000"/>
                </a:solidFill>
                <a:latin typeface="Calibri"/>
                <a:cs typeface="Calibri"/>
              </a:rPr>
              <a:t> </a:t>
            </a:r>
            <a:r>
              <a:rPr sz="1650" kern="0" spc="98" dirty="0">
                <a:solidFill>
                  <a:sysClr val="windowText" lastClr="000000"/>
                </a:solidFill>
                <a:latin typeface="Calibri"/>
                <a:cs typeface="Calibri"/>
              </a:rPr>
              <a:t>8-</a:t>
            </a:r>
            <a:r>
              <a:rPr sz="1650" kern="0" spc="-38" dirty="0">
                <a:solidFill>
                  <a:sysClr val="windowText" lastClr="000000"/>
                </a:solidFill>
                <a:latin typeface="Calibri"/>
                <a:cs typeface="Calibri"/>
              </a:rPr>
              <a:t>14</a:t>
            </a:r>
            <a:endParaRPr sz="1650" kern="0">
              <a:solidFill>
                <a:sysClr val="windowText" lastClr="000000"/>
              </a:solidFill>
              <a:latin typeface="Calibri"/>
              <a:cs typeface="Calibri"/>
            </a:endParaRPr>
          </a:p>
          <a:p>
            <a:pPr marL="267653" marR="339090" algn="just" defTabSz="1371600">
              <a:lnSpc>
                <a:spcPct val="104099"/>
              </a:lnSpc>
              <a:spcBef>
                <a:spcPts val="8"/>
              </a:spcBef>
            </a:pPr>
            <a:r>
              <a:rPr sz="1650" kern="0" dirty="0">
                <a:solidFill>
                  <a:sysClr val="windowText" lastClr="000000"/>
                </a:solidFill>
                <a:latin typeface="Calibri"/>
                <a:cs typeface="Calibri"/>
              </a:rPr>
              <a:t>stores</a:t>
            </a:r>
            <a:r>
              <a:rPr sz="1650" kern="0" spc="344" dirty="0">
                <a:solidFill>
                  <a:sysClr val="windowText" lastClr="000000"/>
                </a:solidFill>
                <a:latin typeface="Calibri"/>
                <a:cs typeface="Calibri"/>
              </a:rPr>
              <a:t> </a:t>
            </a:r>
            <a:r>
              <a:rPr sz="1650" kern="0" spc="83" dirty="0">
                <a:solidFill>
                  <a:sysClr val="windowText" lastClr="000000"/>
                </a:solidFill>
                <a:latin typeface="Calibri"/>
                <a:cs typeface="Calibri"/>
              </a:rPr>
              <a:t>(2,000-</a:t>
            </a:r>
            <a:r>
              <a:rPr sz="1650" kern="0" spc="105" dirty="0">
                <a:solidFill>
                  <a:sysClr val="windowText" lastClr="000000"/>
                </a:solidFill>
                <a:latin typeface="Calibri"/>
                <a:cs typeface="Calibri"/>
              </a:rPr>
              <a:t>4,000+ </a:t>
            </a:r>
            <a:r>
              <a:rPr sz="1650" kern="0" dirty="0">
                <a:solidFill>
                  <a:sysClr val="windowText" lastClr="000000"/>
                </a:solidFill>
                <a:latin typeface="Calibri"/>
                <a:cs typeface="Calibri"/>
              </a:rPr>
              <a:t>associates</a:t>
            </a:r>
            <a:r>
              <a:rPr sz="1650" kern="0" spc="248" dirty="0">
                <a:solidFill>
                  <a:sysClr val="windowText" lastClr="000000"/>
                </a:solidFill>
                <a:latin typeface="Calibri"/>
                <a:cs typeface="Calibri"/>
              </a:rPr>
              <a:t> </a:t>
            </a:r>
            <a:r>
              <a:rPr sz="1650" kern="0" dirty="0">
                <a:solidFill>
                  <a:sysClr val="windowText" lastClr="000000"/>
                </a:solidFill>
                <a:latin typeface="Calibri"/>
                <a:cs typeface="Calibri"/>
              </a:rPr>
              <a:t>or</a:t>
            </a:r>
            <a:r>
              <a:rPr sz="1650" kern="0" spc="248" dirty="0">
                <a:solidFill>
                  <a:sysClr val="windowText" lastClr="000000"/>
                </a:solidFill>
                <a:latin typeface="Calibri"/>
                <a:cs typeface="Calibri"/>
              </a:rPr>
              <a:t> </a:t>
            </a:r>
            <a:r>
              <a:rPr sz="1650" kern="0" spc="-15" dirty="0">
                <a:solidFill>
                  <a:sysClr val="windowText" lastClr="000000"/>
                </a:solidFill>
                <a:latin typeface="Calibri"/>
                <a:cs typeface="Calibri"/>
              </a:rPr>
              <a:t>potential volunteers)</a:t>
            </a:r>
            <a:endParaRPr sz="1650" kern="0">
              <a:solidFill>
                <a:sysClr val="windowText" lastClr="000000"/>
              </a:solidFill>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59351" y="3038093"/>
            <a:ext cx="0" cy="6105525"/>
          </a:xfrm>
          <a:custGeom>
            <a:avLst/>
            <a:gdLst/>
            <a:ahLst/>
            <a:cxnLst/>
            <a:rect l="l" t="t" r="r" b="b"/>
            <a:pathLst>
              <a:path h="4070350">
                <a:moveTo>
                  <a:pt x="0" y="0"/>
                </a:moveTo>
                <a:lnTo>
                  <a:pt x="0" y="4069867"/>
                </a:lnTo>
              </a:path>
            </a:pathLst>
          </a:custGeom>
          <a:ln w="9525">
            <a:solidFill>
              <a:srgbClr val="D9D9D9"/>
            </a:solidFill>
          </a:ln>
        </p:spPr>
        <p:txBody>
          <a:bodyPr wrap="square" lIns="0" tIns="0" rIns="0" bIns="0" rtlCol="0"/>
          <a:lstStyle/>
          <a:p>
            <a:pPr defTabSz="1371600"/>
            <a:endParaRPr sz="2700" kern="0">
              <a:solidFill>
                <a:sysClr val="windowText" lastClr="000000"/>
              </a:solidFill>
            </a:endParaRPr>
          </a:p>
        </p:txBody>
      </p:sp>
      <p:sp>
        <p:nvSpPr>
          <p:cNvPr id="3" name="object 3"/>
          <p:cNvSpPr/>
          <p:nvPr/>
        </p:nvSpPr>
        <p:spPr>
          <a:xfrm>
            <a:off x="7411212" y="3038093"/>
            <a:ext cx="0" cy="6105525"/>
          </a:xfrm>
          <a:custGeom>
            <a:avLst/>
            <a:gdLst/>
            <a:ahLst/>
            <a:cxnLst/>
            <a:rect l="l" t="t" r="r" b="b"/>
            <a:pathLst>
              <a:path h="4070350">
                <a:moveTo>
                  <a:pt x="0" y="0"/>
                </a:moveTo>
                <a:lnTo>
                  <a:pt x="0" y="4069867"/>
                </a:lnTo>
              </a:path>
            </a:pathLst>
          </a:custGeom>
          <a:ln w="9525">
            <a:solidFill>
              <a:srgbClr val="D9D9D9"/>
            </a:solidFill>
          </a:ln>
        </p:spPr>
        <p:txBody>
          <a:bodyPr wrap="square" lIns="0" tIns="0" rIns="0" bIns="0" rtlCol="0"/>
          <a:lstStyle/>
          <a:p>
            <a:pPr defTabSz="1371600"/>
            <a:endParaRPr sz="2700" kern="0">
              <a:solidFill>
                <a:sysClr val="windowText" lastClr="000000"/>
              </a:solidFill>
            </a:endParaRPr>
          </a:p>
        </p:txBody>
      </p:sp>
      <p:sp>
        <p:nvSpPr>
          <p:cNvPr id="4" name="object 4"/>
          <p:cNvSpPr/>
          <p:nvPr/>
        </p:nvSpPr>
        <p:spPr>
          <a:xfrm>
            <a:off x="10876788" y="3038093"/>
            <a:ext cx="0" cy="6105525"/>
          </a:xfrm>
          <a:custGeom>
            <a:avLst/>
            <a:gdLst/>
            <a:ahLst/>
            <a:cxnLst/>
            <a:rect l="l" t="t" r="r" b="b"/>
            <a:pathLst>
              <a:path h="4070350">
                <a:moveTo>
                  <a:pt x="0" y="0"/>
                </a:moveTo>
                <a:lnTo>
                  <a:pt x="0" y="4069867"/>
                </a:lnTo>
              </a:path>
            </a:pathLst>
          </a:custGeom>
          <a:ln w="9525">
            <a:solidFill>
              <a:srgbClr val="D9D9D9"/>
            </a:solidFill>
          </a:ln>
        </p:spPr>
        <p:txBody>
          <a:bodyPr wrap="square" lIns="0" tIns="0" rIns="0" bIns="0" rtlCol="0"/>
          <a:lstStyle/>
          <a:p>
            <a:pPr defTabSz="1371600"/>
            <a:endParaRPr sz="2700" kern="0">
              <a:solidFill>
                <a:sysClr val="windowText" lastClr="000000"/>
              </a:solidFill>
            </a:endParaRPr>
          </a:p>
        </p:txBody>
      </p:sp>
      <p:sp>
        <p:nvSpPr>
          <p:cNvPr id="5" name="object 5"/>
          <p:cNvSpPr/>
          <p:nvPr/>
        </p:nvSpPr>
        <p:spPr>
          <a:xfrm>
            <a:off x="14328647" y="3038093"/>
            <a:ext cx="0" cy="6105525"/>
          </a:xfrm>
          <a:custGeom>
            <a:avLst/>
            <a:gdLst/>
            <a:ahLst/>
            <a:cxnLst/>
            <a:rect l="l" t="t" r="r" b="b"/>
            <a:pathLst>
              <a:path h="4070350">
                <a:moveTo>
                  <a:pt x="0" y="0"/>
                </a:moveTo>
                <a:lnTo>
                  <a:pt x="0" y="4069867"/>
                </a:lnTo>
              </a:path>
            </a:pathLst>
          </a:custGeom>
          <a:ln w="9525">
            <a:solidFill>
              <a:srgbClr val="D9D9D9"/>
            </a:solidFill>
          </a:ln>
        </p:spPr>
        <p:txBody>
          <a:bodyPr wrap="square" lIns="0" tIns="0" rIns="0" bIns="0" rtlCol="0"/>
          <a:lstStyle/>
          <a:p>
            <a:pPr defTabSz="1371600"/>
            <a:endParaRPr sz="2700" kern="0">
              <a:solidFill>
                <a:sysClr val="windowText" lastClr="000000"/>
              </a:solidFill>
            </a:endParaRPr>
          </a:p>
        </p:txBody>
      </p:sp>
      <p:grpSp>
        <p:nvGrpSpPr>
          <p:cNvPr id="6" name="object 6"/>
          <p:cNvGrpSpPr/>
          <p:nvPr/>
        </p:nvGrpSpPr>
        <p:grpSpPr>
          <a:xfrm>
            <a:off x="1029530" y="9781387"/>
            <a:ext cx="263843" cy="292418"/>
            <a:chOff x="686353" y="6520924"/>
            <a:chExt cx="175895" cy="194945"/>
          </a:xfrm>
        </p:grpSpPr>
        <p:pic>
          <p:nvPicPr>
            <p:cNvPr id="7" name="object 7"/>
            <p:cNvPicPr/>
            <p:nvPr/>
          </p:nvPicPr>
          <p:blipFill>
            <a:blip r:embed="rId2" cstate="print"/>
            <a:stretch>
              <a:fillRect/>
            </a:stretch>
          </p:blipFill>
          <p:spPr>
            <a:xfrm>
              <a:off x="686353" y="6520924"/>
              <a:ext cx="175528" cy="87275"/>
            </a:xfrm>
            <a:prstGeom prst="rect">
              <a:avLst/>
            </a:prstGeom>
          </p:spPr>
        </p:pic>
        <p:pic>
          <p:nvPicPr>
            <p:cNvPr id="8" name="object 8"/>
            <p:cNvPicPr/>
            <p:nvPr/>
          </p:nvPicPr>
          <p:blipFill>
            <a:blip r:embed="rId3" cstate="print"/>
            <a:stretch>
              <a:fillRect/>
            </a:stretch>
          </p:blipFill>
          <p:spPr>
            <a:xfrm>
              <a:off x="686353" y="6627983"/>
              <a:ext cx="175528" cy="87275"/>
            </a:xfrm>
            <a:prstGeom prst="rect">
              <a:avLst/>
            </a:prstGeom>
          </p:spPr>
        </p:pic>
      </p:grpSp>
      <p:sp>
        <p:nvSpPr>
          <p:cNvPr id="9" name="object 9"/>
          <p:cNvSpPr txBox="1"/>
          <p:nvPr/>
        </p:nvSpPr>
        <p:spPr>
          <a:xfrm>
            <a:off x="1024816" y="3070598"/>
            <a:ext cx="1214438" cy="481863"/>
          </a:xfrm>
          <a:prstGeom prst="rect">
            <a:avLst/>
          </a:prstGeom>
        </p:spPr>
        <p:txBody>
          <a:bodyPr vert="horz" wrap="square" lIns="0" tIns="20003" rIns="0" bIns="0" rtlCol="0">
            <a:spAutoFit/>
          </a:bodyPr>
          <a:lstStyle/>
          <a:p>
            <a:pPr marL="19050" defTabSz="1371600">
              <a:spcBef>
                <a:spcPts val="158"/>
              </a:spcBef>
            </a:pPr>
            <a:r>
              <a:rPr sz="3000" kern="0" spc="60" dirty="0">
                <a:solidFill>
                  <a:srgbClr val="016FDC"/>
                </a:solidFill>
                <a:latin typeface="Calibri"/>
                <a:cs typeface="Calibri"/>
              </a:rPr>
              <a:t>Goal(s)</a:t>
            </a:r>
            <a:endParaRPr sz="3000" kern="0">
              <a:solidFill>
                <a:sysClr val="windowText" lastClr="000000"/>
              </a:solidFill>
              <a:latin typeface="Calibri"/>
              <a:cs typeface="Calibri"/>
            </a:endParaRPr>
          </a:p>
        </p:txBody>
      </p:sp>
      <p:sp>
        <p:nvSpPr>
          <p:cNvPr id="10" name="object 10"/>
          <p:cNvSpPr txBox="1"/>
          <p:nvPr/>
        </p:nvSpPr>
        <p:spPr>
          <a:xfrm>
            <a:off x="1024816" y="4159003"/>
            <a:ext cx="214979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What</a:t>
            </a:r>
            <a:r>
              <a:rPr sz="3000" kern="0" spc="127" dirty="0">
                <a:solidFill>
                  <a:sysClr val="windowText" lastClr="000000"/>
                </a:solidFill>
                <a:latin typeface="Calibri"/>
                <a:cs typeface="Calibri"/>
              </a:rPr>
              <a:t> </a:t>
            </a:r>
            <a:r>
              <a:rPr sz="3000" kern="0" dirty="0">
                <a:solidFill>
                  <a:sysClr val="windowText" lastClr="000000"/>
                </a:solidFill>
                <a:latin typeface="Calibri"/>
                <a:cs typeface="Calibri"/>
              </a:rPr>
              <a:t>are</a:t>
            </a:r>
            <a:r>
              <a:rPr sz="3000" kern="0" spc="68" dirty="0">
                <a:solidFill>
                  <a:sysClr val="windowText" lastClr="000000"/>
                </a:solidFill>
                <a:latin typeface="Calibri"/>
                <a:cs typeface="Calibri"/>
              </a:rPr>
              <a:t> </a:t>
            </a:r>
            <a:r>
              <a:rPr sz="3000" kern="0" spc="-38" dirty="0">
                <a:solidFill>
                  <a:sysClr val="windowText" lastClr="000000"/>
                </a:solidFill>
                <a:latin typeface="Calibri"/>
                <a:cs typeface="Calibri"/>
              </a:rPr>
              <a:t>the</a:t>
            </a:r>
            <a:endParaRPr sz="3000" kern="0">
              <a:solidFill>
                <a:sysClr val="windowText" lastClr="000000"/>
              </a:solidFill>
              <a:latin typeface="Calibri"/>
              <a:cs typeface="Calibri"/>
            </a:endParaRPr>
          </a:p>
        </p:txBody>
      </p:sp>
      <p:sp>
        <p:nvSpPr>
          <p:cNvPr id="11" name="object 11"/>
          <p:cNvSpPr txBox="1"/>
          <p:nvPr/>
        </p:nvSpPr>
        <p:spPr>
          <a:xfrm>
            <a:off x="1024815" y="4456013"/>
            <a:ext cx="1845945" cy="481863"/>
          </a:xfrm>
          <a:prstGeom prst="rect">
            <a:avLst/>
          </a:prstGeom>
        </p:spPr>
        <p:txBody>
          <a:bodyPr vert="horz" wrap="square" lIns="0" tIns="20003" rIns="0" bIns="0" rtlCol="0">
            <a:spAutoFit/>
          </a:bodyPr>
          <a:lstStyle/>
          <a:p>
            <a:pPr marL="19050" defTabSz="1371600">
              <a:spcBef>
                <a:spcPts val="158"/>
              </a:spcBef>
            </a:pPr>
            <a:r>
              <a:rPr sz="3000" kern="0" spc="83" dirty="0">
                <a:solidFill>
                  <a:sysClr val="windowText" lastClr="000000"/>
                </a:solidFill>
                <a:latin typeface="Calibri"/>
                <a:cs typeface="Calibri"/>
              </a:rPr>
              <a:t>short-</a:t>
            </a:r>
            <a:r>
              <a:rPr sz="3000" kern="0" spc="53" dirty="0">
                <a:solidFill>
                  <a:sysClr val="windowText" lastClr="000000"/>
                </a:solidFill>
                <a:latin typeface="Calibri"/>
                <a:cs typeface="Calibri"/>
              </a:rPr>
              <a:t>term</a:t>
            </a:r>
            <a:endParaRPr sz="3000" kern="0">
              <a:solidFill>
                <a:sysClr val="windowText" lastClr="000000"/>
              </a:solidFill>
              <a:latin typeface="Calibri"/>
              <a:cs typeface="Calibri"/>
            </a:endParaRPr>
          </a:p>
        </p:txBody>
      </p:sp>
      <p:sp>
        <p:nvSpPr>
          <p:cNvPr id="12" name="object 12"/>
          <p:cNvSpPr txBox="1"/>
          <p:nvPr/>
        </p:nvSpPr>
        <p:spPr>
          <a:xfrm>
            <a:off x="1024433" y="4753024"/>
            <a:ext cx="232505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session</a:t>
            </a:r>
            <a:r>
              <a:rPr sz="3000" kern="0" spc="300" dirty="0">
                <a:solidFill>
                  <a:sysClr val="windowText" lastClr="000000"/>
                </a:solidFill>
                <a:latin typeface="Calibri"/>
                <a:cs typeface="Calibri"/>
              </a:rPr>
              <a:t> </a:t>
            </a:r>
            <a:r>
              <a:rPr sz="3000" kern="0" spc="-15" dirty="0">
                <a:solidFill>
                  <a:sysClr val="windowText" lastClr="000000"/>
                </a:solidFill>
                <a:latin typeface="Calibri"/>
                <a:cs typeface="Calibri"/>
              </a:rPr>
              <a:t>goals?</a:t>
            </a:r>
            <a:endParaRPr sz="3000" kern="0">
              <a:solidFill>
                <a:sysClr val="windowText" lastClr="000000"/>
              </a:solidFill>
              <a:latin typeface="Calibri"/>
              <a:cs typeface="Calibri"/>
            </a:endParaRPr>
          </a:p>
        </p:txBody>
      </p:sp>
      <p:sp>
        <p:nvSpPr>
          <p:cNvPr id="13" name="object 13"/>
          <p:cNvSpPr txBox="1"/>
          <p:nvPr/>
        </p:nvSpPr>
        <p:spPr>
          <a:xfrm>
            <a:off x="1024816" y="5292961"/>
            <a:ext cx="2022158" cy="412613"/>
          </a:xfrm>
          <a:prstGeom prst="rect">
            <a:avLst/>
          </a:prstGeom>
        </p:spPr>
        <p:txBody>
          <a:bodyPr vert="horz" wrap="square" lIns="0" tIns="20003" rIns="0" bIns="0" rtlCol="0">
            <a:spAutoFit/>
          </a:bodyPr>
          <a:lstStyle/>
          <a:p>
            <a:pPr marL="19050" defTabSz="1371600">
              <a:spcBef>
                <a:spcPts val="158"/>
              </a:spcBef>
            </a:pPr>
            <a:r>
              <a:rPr sz="2550" kern="0" dirty="0">
                <a:solidFill>
                  <a:sysClr val="windowText" lastClr="000000"/>
                </a:solidFill>
                <a:latin typeface="Calibri"/>
                <a:cs typeface="Calibri"/>
              </a:rPr>
              <a:t>In</a:t>
            </a:r>
            <a:r>
              <a:rPr sz="2550" kern="0" spc="75" dirty="0">
                <a:solidFill>
                  <a:sysClr val="windowText" lastClr="000000"/>
                </a:solidFill>
                <a:latin typeface="Calibri"/>
                <a:cs typeface="Calibri"/>
              </a:rPr>
              <a:t> </a:t>
            </a:r>
            <a:r>
              <a:rPr sz="2550" kern="0" spc="135" dirty="0">
                <a:solidFill>
                  <a:sysClr val="windowText" lastClr="000000"/>
                </a:solidFill>
                <a:latin typeface="Calibri"/>
                <a:cs typeface="Calibri"/>
              </a:rPr>
              <a:t>AR,</a:t>
            </a:r>
            <a:r>
              <a:rPr sz="2550" kern="0" spc="30" dirty="0">
                <a:solidFill>
                  <a:sysClr val="windowText" lastClr="000000"/>
                </a:solidFill>
                <a:latin typeface="Calibri"/>
                <a:cs typeface="Calibri"/>
              </a:rPr>
              <a:t> </a:t>
            </a:r>
            <a:r>
              <a:rPr sz="2550" kern="0" spc="60" dirty="0">
                <a:solidFill>
                  <a:sysClr val="windowText" lastClr="000000"/>
                </a:solidFill>
                <a:latin typeface="Calibri"/>
                <a:cs typeface="Calibri"/>
              </a:rPr>
              <a:t>focuses</a:t>
            </a:r>
            <a:endParaRPr sz="2550" kern="0">
              <a:solidFill>
                <a:sysClr val="windowText" lastClr="000000"/>
              </a:solidFill>
              <a:latin typeface="Calibri"/>
              <a:cs typeface="Calibri"/>
            </a:endParaRPr>
          </a:p>
        </p:txBody>
      </p:sp>
      <p:sp>
        <p:nvSpPr>
          <p:cNvPr id="14" name="object 14"/>
          <p:cNvSpPr txBox="1"/>
          <p:nvPr/>
        </p:nvSpPr>
        <p:spPr>
          <a:xfrm>
            <a:off x="1024815" y="5583164"/>
            <a:ext cx="226504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were</a:t>
            </a:r>
            <a:r>
              <a:rPr sz="2550" kern="0" spc="188" dirty="0">
                <a:solidFill>
                  <a:sysClr val="windowText" lastClr="000000"/>
                </a:solidFill>
                <a:latin typeface="Calibri"/>
                <a:cs typeface="Calibri"/>
              </a:rPr>
              <a:t> </a:t>
            </a:r>
            <a:r>
              <a:rPr sz="2550" kern="0" dirty="0">
                <a:solidFill>
                  <a:sysClr val="windowText" lastClr="000000"/>
                </a:solidFill>
                <a:latin typeface="Calibri"/>
                <a:cs typeface="Calibri"/>
              </a:rPr>
              <a:t>raising</a:t>
            </a:r>
            <a:r>
              <a:rPr sz="2550" kern="0" spc="210" dirty="0">
                <a:solidFill>
                  <a:sysClr val="windowText" lastClr="000000"/>
                </a:solidFill>
                <a:latin typeface="Calibri"/>
                <a:cs typeface="Calibri"/>
              </a:rPr>
              <a:t> </a:t>
            </a:r>
            <a:r>
              <a:rPr sz="2550" kern="0" spc="233" dirty="0">
                <a:solidFill>
                  <a:sysClr val="windowText" lastClr="000000"/>
                </a:solidFill>
                <a:latin typeface="Calibri"/>
                <a:cs typeface="Calibri"/>
              </a:rPr>
              <a:t>NG</a:t>
            </a:r>
            <a:endParaRPr sz="2550" kern="0">
              <a:solidFill>
                <a:sysClr val="windowText" lastClr="000000"/>
              </a:solidFill>
              <a:latin typeface="Calibri"/>
              <a:cs typeface="Calibri"/>
            </a:endParaRPr>
          </a:p>
        </p:txBody>
      </p:sp>
      <p:sp>
        <p:nvSpPr>
          <p:cNvPr id="15" name="object 15"/>
          <p:cNvSpPr txBox="1"/>
          <p:nvPr/>
        </p:nvSpPr>
        <p:spPr>
          <a:xfrm>
            <a:off x="1024815" y="5875638"/>
            <a:ext cx="234886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awareness</a:t>
            </a:r>
            <a:r>
              <a:rPr sz="2550" kern="0" spc="158" dirty="0">
                <a:solidFill>
                  <a:sysClr val="windowText" lastClr="000000"/>
                </a:solidFill>
                <a:latin typeface="Calibri"/>
                <a:cs typeface="Calibri"/>
              </a:rPr>
              <a:t> </a:t>
            </a:r>
            <a:r>
              <a:rPr sz="2550" kern="0" spc="-30" dirty="0">
                <a:solidFill>
                  <a:sysClr val="windowText" lastClr="000000"/>
                </a:solidFill>
                <a:latin typeface="Calibri"/>
                <a:cs typeface="Calibri"/>
              </a:rPr>
              <a:t>about</a:t>
            </a:r>
            <a:endParaRPr sz="2550" kern="0">
              <a:solidFill>
                <a:sysClr val="windowText" lastClr="000000"/>
              </a:solidFill>
              <a:latin typeface="Calibri"/>
              <a:cs typeface="Calibri"/>
            </a:endParaRPr>
          </a:p>
        </p:txBody>
      </p:sp>
      <p:sp>
        <p:nvSpPr>
          <p:cNvPr id="16" name="object 16"/>
          <p:cNvSpPr txBox="1"/>
          <p:nvPr/>
        </p:nvSpPr>
        <p:spPr>
          <a:xfrm>
            <a:off x="1024816" y="6165842"/>
            <a:ext cx="2256473"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which</a:t>
            </a:r>
            <a:r>
              <a:rPr sz="2550" kern="0" spc="217" dirty="0">
                <a:solidFill>
                  <a:sysClr val="windowText" lastClr="000000"/>
                </a:solidFill>
                <a:latin typeface="Calibri"/>
                <a:cs typeface="Calibri"/>
              </a:rPr>
              <a:t> </a:t>
            </a:r>
            <a:r>
              <a:rPr sz="2550" kern="0" dirty="0">
                <a:solidFill>
                  <a:sysClr val="windowText" lastClr="000000"/>
                </a:solidFill>
                <a:latin typeface="Calibri"/>
                <a:cs typeface="Calibri"/>
              </a:rPr>
              <a:t>issues</a:t>
            </a:r>
            <a:r>
              <a:rPr sz="2550" kern="0" spc="180" dirty="0">
                <a:solidFill>
                  <a:sysClr val="windowText" lastClr="000000"/>
                </a:solidFill>
                <a:latin typeface="Calibri"/>
                <a:cs typeface="Calibri"/>
              </a:rPr>
              <a:t> </a:t>
            </a:r>
            <a:r>
              <a:rPr sz="2550" kern="0" spc="-38" dirty="0">
                <a:solidFill>
                  <a:sysClr val="windowText" lastClr="000000"/>
                </a:solidFill>
                <a:latin typeface="Calibri"/>
                <a:cs typeface="Calibri"/>
              </a:rPr>
              <a:t>are</a:t>
            </a:r>
            <a:endParaRPr sz="2550" kern="0">
              <a:solidFill>
                <a:sysClr val="windowText" lastClr="000000"/>
              </a:solidFill>
              <a:latin typeface="Calibri"/>
              <a:cs typeface="Calibri"/>
            </a:endParaRPr>
          </a:p>
        </p:txBody>
      </p:sp>
      <p:sp>
        <p:nvSpPr>
          <p:cNvPr id="17" name="object 17"/>
          <p:cNvSpPr txBox="1"/>
          <p:nvPr/>
        </p:nvSpPr>
        <p:spPr>
          <a:xfrm>
            <a:off x="1024815" y="6458316"/>
            <a:ext cx="223266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state</a:t>
            </a:r>
            <a:r>
              <a:rPr sz="2550" kern="0" spc="165" dirty="0">
                <a:solidFill>
                  <a:sysClr val="windowText" lastClr="000000"/>
                </a:solidFill>
                <a:latin typeface="Calibri"/>
                <a:cs typeface="Calibri"/>
              </a:rPr>
              <a:t> </a:t>
            </a:r>
            <a:r>
              <a:rPr sz="2550" kern="0" dirty="0">
                <a:solidFill>
                  <a:sysClr val="windowText" lastClr="000000"/>
                </a:solidFill>
                <a:latin typeface="Calibri"/>
                <a:cs typeface="Calibri"/>
              </a:rPr>
              <a:t>vs.</a:t>
            </a:r>
            <a:r>
              <a:rPr sz="2550" kern="0" spc="105" dirty="0">
                <a:solidFill>
                  <a:sysClr val="windowText" lastClr="000000"/>
                </a:solidFill>
                <a:latin typeface="Calibri"/>
                <a:cs typeface="Calibri"/>
              </a:rPr>
              <a:t> </a:t>
            </a:r>
            <a:r>
              <a:rPr sz="2550" kern="0" spc="-15" dirty="0">
                <a:solidFill>
                  <a:sysClr val="windowText" lastClr="000000"/>
                </a:solidFill>
                <a:latin typeface="Calibri"/>
                <a:cs typeface="Calibri"/>
              </a:rPr>
              <a:t>federal</a:t>
            </a:r>
            <a:endParaRPr sz="2550" kern="0">
              <a:solidFill>
                <a:sysClr val="windowText" lastClr="000000"/>
              </a:solidFill>
              <a:latin typeface="Calibri"/>
              <a:cs typeface="Calibri"/>
            </a:endParaRPr>
          </a:p>
        </p:txBody>
      </p:sp>
      <p:sp>
        <p:nvSpPr>
          <p:cNvPr id="18" name="object 18"/>
          <p:cNvSpPr txBox="1"/>
          <p:nvPr/>
        </p:nvSpPr>
        <p:spPr>
          <a:xfrm>
            <a:off x="1024816" y="6748520"/>
            <a:ext cx="1459229"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and</a:t>
            </a:r>
            <a:r>
              <a:rPr sz="2550" kern="0" spc="83" dirty="0">
                <a:solidFill>
                  <a:sysClr val="windowText" lastClr="000000"/>
                </a:solidFill>
                <a:latin typeface="Calibri"/>
                <a:cs typeface="Calibri"/>
              </a:rPr>
              <a:t> </a:t>
            </a:r>
            <a:r>
              <a:rPr sz="2550" kern="0" spc="68" dirty="0">
                <a:solidFill>
                  <a:sysClr val="windowText" lastClr="000000"/>
                </a:solidFill>
                <a:latin typeface="Calibri"/>
                <a:cs typeface="Calibri"/>
              </a:rPr>
              <a:t>giving</a:t>
            </a:r>
            <a:endParaRPr sz="2550" kern="0">
              <a:solidFill>
                <a:sysClr val="windowText" lastClr="000000"/>
              </a:solidFill>
              <a:latin typeface="Calibri"/>
              <a:cs typeface="Calibri"/>
            </a:endParaRPr>
          </a:p>
        </p:txBody>
      </p:sp>
      <p:sp>
        <p:nvSpPr>
          <p:cNvPr id="19" name="object 19"/>
          <p:cNvSpPr txBox="1"/>
          <p:nvPr/>
        </p:nvSpPr>
        <p:spPr>
          <a:xfrm>
            <a:off x="1024816" y="7040996"/>
            <a:ext cx="153447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visibility</a:t>
            </a:r>
            <a:r>
              <a:rPr sz="2550" kern="0" spc="300" dirty="0">
                <a:solidFill>
                  <a:sysClr val="windowText" lastClr="000000"/>
                </a:solidFill>
                <a:latin typeface="Calibri"/>
                <a:cs typeface="Calibri"/>
              </a:rPr>
              <a:t> </a:t>
            </a:r>
            <a:r>
              <a:rPr sz="2550" kern="0" spc="53" dirty="0">
                <a:solidFill>
                  <a:sysClr val="windowText" lastClr="000000"/>
                </a:solidFill>
                <a:latin typeface="Calibri"/>
                <a:cs typeface="Calibri"/>
              </a:rPr>
              <a:t>to</a:t>
            </a:r>
            <a:endParaRPr sz="2550" kern="0">
              <a:solidFill>
                <a:sysClr val="windowText" lastClr="000000"/>
              </a:solidFill>
              <a:latin typeface="Calibri"/>
              <a:cs typeface="Calibri"/>
            </a:endParaRPr>
          </a:p>
        </p:txBody>
      </p:sp>
      <p:sp>
        <p:nvSpPr>
          <p:cNvPr id="20" name="object 20"/>
          <p:cNvSpPr txBox="1"/>
          <p:nvPr/>
        </p:nvSpPr>
        <p:spPr>
          <a:xfrm>
            <a:off x="1024816" y="7331199"/>
            <a:ext cx="1517333"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state/local</a:t>
            </a:r>
            <a:endParaRPr sz="2550" kern="0">
              <a:solidFill>
                <a:sysClr val="windowText" lastClr="000000"/>
              </a:solidFill>
              <a:latin typeface="Calibri"/>
              <a:cs typeface="Calibri"/>
            </a:endParaRPr>
          </a:p>
        </p:txBody>
      </p:sp>
      <p:sp>
        <p:nvSpPr>
          <p:cNvPr id="21" name="object 21"/>
          <p:cNvSpPr txBox="1"/>
          <p:nvPr/>
        </p:nvSpPr>
        <p:spPr>
          <a:xfrm>
            <a:off x="1024815" y="7623674"/>
            <a:ext cx="2017395"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officials</a:t>
            </a:r>
            <a:r>
              <a:rPr sz="2550" kern="0" spc="443" dirty="0">
                <a:solidFill>
                  <a:sysClr val="windowText" lastClr="000000"/>
                </a:solidFill>
                <a:latin typeface="Calibri"/>
                <a:cs typeface="Calibri"/>
              </a:rPr>
              <a:t> </a:t>
            </a:r>
            <a:r>
              <a:rPr sz="2550" kern="0" spc="-30" dirty="0">
                <a:solidFill>
                  <a:sysClr val="windowText" lastClr="000000"/>
                </a:solidFill>
                <a:latin typeface="Calibri"/>
                <a:cs typeface="Calibri"/>
              </a:rPr>
              <a:t>about</a:t>
            </a:r>
            <a:endParaRPr sz="2550" kern="0">
              <a:solidFill>
                <a:sysClr val="windowText" lastClr="000000"/>
              </a:solidFill>
              <a:latin typeface="Calibri"/>
              <a:cs typeface="Calibri"/>
            </a:endParaRPr>
          </a:p>
        </p:txBody>
      </p:sp>
      <p:sp>
        <p:nvSpPr>
          <p:cNvPr id="22" name="object 22"/>
          <p:cNvSpPr txBox="1"/>
          <p:nvPr/>
        </p:nvSpPr>
        <p:spPr>
          <a:xfrm>
            <a:off x="1024815" y="7913878"/>
            <a:ext cx="2150745" cy="411651"/>
          </a:xfrm>
          <a:prstGeom prst="rect">
            <a:avLst/>
          </a:prstGeom>
        </p:spPr>
        <p:txBody>
          <a:bodyPr vert="horz" wrap="square" lIns="0" tIns="19050" rIns="0" bIns="0" rtlCol="0">
            <a:spAutoFit/>
          </a:bodyPr>
          <a:lstStyle/>
          <a:p>
            <a:pPr marL="19050" defTabSz="1371600">
              <a:spcBef>
                <a:spcPts val="150"/>
              </a:spcBef>
            </a:pPr>
            <a:r>
              <a:rPr sz="2550" kern="0" spc="270" dirty="0">
                <a:solidFill>
                  <a:sysClr val="windowText" lastClr="000000"/>
                </a:solidFill>
                <a:latin typeface="Calibri"/>
                <a:cs typeface="Calibri"/>
              </a:rPr>
              <a:t>NG</a:t>
            </a:r>
            <a:r>
              <a:rPr sz="2550" kern="0" spc="45" dirty="0">
                <a:solidFill>
                  <a:sysClr val="windowText" lastClr="000000"/>
                </a:solidFill>
                <a:latin typeface="Calibri"/>
                <a:cs typeface="Calibri"/>
              </a:rPr>
              <a:t> </a:t>
            </a:r>
            <a:r>
              <a:rPr sz="2550" kern="0" spc="-15" dirty="0">
                <a:solidFill>
                  <a:sysClr val="windowText" lastClr="000000"/>
                </a:solidFill>
                <a:latin typeface="Calibri"/>
                <a:cs typeface="Calibri"/>
              </a:rPr>
              <a:t>challenges,</a:t>
            </a:r>
            <a:endParaRPr sz="2550" kern="0">
              <a:solidFill>
                <a:sysClr val="windowText" lastClr="000000"/>
              </a:solidFill>
              <a:latin typeface="Calibri"/>
              <a:cs typeface="Calibri"/>
            </a:endParaRPr>
          </a:p>
        </p:txBody>
      </p:sp>
      <p:sp>
        <p:nvSpPr>
          <p:cNvPr id="23" name="object 23"/>
          <p:cNvSpPr txBox="1"/>
          <p:nvPr/>
        </p:nvSpPr>
        <p:spPr>
          <a:xfrm>
            <a:off x="1024815" y="8206353"/>
            <a:ext cx="202692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initiatives,</a:t>
            </a:r>
            <a:r>
              <a:rPr sz="2550" kern="0" spc="330" dirty="0">
                <a:solidFill>
                  <a:sysClr val="windowText" lastClr="000000"/>
                </a:solidFill>
                <a:latin typeface="Calibri"/>
                <a:cs typeface="Calibri"/>
              </a:rPr>
              <a:t> </a:t>
            </a:r>
            <a:r>
              <a:rPr sz="2550" kern="0" spc="-38" dirty="0">
                <a:solidFill>
                  <a:sysClr val="windowText" lastClr="000000"/>
                </a:solidFill>
                <a:latin typeface="Calibri"/>
                <a:cs typeface="Calibri"/>
              </a:rPr>
              <a:t>and</a:t>
            </a:r>
            <a:endParaRPr sz="2550" kern="0">
              <a:solidFill>
                <a:sysClr val="windowText" lastClr="000000"/>
              </a:solidFill>
              <a:latin typeface="Calibri"/>
              <a:cs typeface="Calibri"/>
            </a:endParaRPr>
          </a:p>
        </p:txBody>
      </p:sp>
      <p:sp>
        <p:nvSpPr>
          <p:cNvPr id="24" name="object 24"/>
          <p:cNvSpPr txBox="1"/>
          <p:nvPr/>
        </p:nvSpPr>
        <p:spPr>
          <a:xfrm>
            <a:off x="1024815" y="8496555"/>
            <a:ext cx="1272540"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provided</a:t>
            </a:r>
            <a:endParaRPr sz="2550" kern="0">
              <a:solidFill>
                <a:sysClr val="windowText" lastClr="000000"/>
              </a:solidFill>
              <a:latin typeface="Calibri"/>
              <a:cs typeface="Calibri"/>
            </a:endParaRPr>
          </a:p>
        </p:txBody>
      </p:sp>
      <p:sp>
        <p:nvSpPr>
          <p:cNvPr id="25" name="object 25"/>
          <p:cNvSpPr txBox="1"/>
          <p:nvPr/>
        </p:nvSpPr>
        <p:spPr>
          <a:xfrm>
            <a:off x="1024815" y="8789031"/>
            <a:ext cx="1225866"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services.</a:t>
            </a:r>
            <a:endParaRPr sz="2550" kern="0">
              <a:solidFill>
                <a:sysClr val="windowText" lastClr="000000"/>
              </a:solidFill>
              <a:latin typeface="Calibri"/>
              <a:cs typeface="Calibri"/>
            </a:endParaRPr>
          </a:p>
        </p:txBody>
      </p:sp>
      <p:sp>
        <p:nvSpPr>
          <p:cNvPr id="26" name="object 26"/>
          <p:cNvSpPr txBox="1"/>
          <p:nvPr/>
        </p:nvSpPr>
        <p:spPr>
          <a:xfrm>
            <a:off x="4489420" y="3070598"/>
            <a:ext cx="1449704" cy="481863"/>
          </a:xfrm>
          <a:prstGeom prst="rect">
            <a:avLst/>
          </a:prstGeom>
        </p:spPr>
        <p:txBody>
          <a:bodyPr vert="horz" wrap="square" lIns="0" tIns="20003" rIns="0" bIns="0" rtlCol="0">
            <a:spAutoFit/>
          </a:bodyPr>
          <a:lstStyle/>
          <a:p>
            <a:pPr marL="19050" defTabSz="1371600">
              <a:spcBef>
                <a:spcPts val="158"/>
              </a:spcBef>
            </a:pPr>
            <a:r>
              <a:rPr sz="3000" kern="0" spc="90" dirty="0">
                <a:solidFill>
                  <a:srgbClr val="016FDC"/>
                </a:solidFill>
                <a:latin typeface="Calibri"/>
                <a:cs typeface="Calibri"/>
              </a:rPr>
              <a:t>Strategy</a:t>
            </a:r>
            <a:endParaRPr sz="3000" kern="0">
              <a:solidFill>
                <a:sysClr val="windowText" lastClr="000000"/>
              </a:solidFill>
              <a:latin typeface="Calibri"/>
              <a:cs typeface="Calibri"/>
            </a:endParaRPr>
          </a:p>
        </p:txBody>
      </p:sp>
      <p:sp>
        <p:nvSpPr>
          <p:cNvPr id="27" name="object 27"/>
          <p:cNvSpPr txBox="1"/>
          <p:nvPr/>
        </p:nvSpPr>
        <p:spPr>
          <a:xfrm>
            <a:off x="4489420" y="4193362"/>
            <a:ext cx="214979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What</a:t>
            </a:r>
            <a:r>
              <a:rPr sz="3000" kern="0" spc="127" dirty="0">
                <a:solidFill>
                  <a:sysClr val="windowText" lastClr="000000"/>
                </a:solidFill>
                <a:latin typeface="Calibri"/>
                <a:cs typeface="Calibri"/>
              </a:rPr>
              <a:t> </a:t>
            </a:r>
            <a:r>
              <a:rPr sz="3000" kern="0" dirty="0">
                <a:solidFill>
                  <a:sysClr val="windowText" lastClr="000000"/>
                </a:solidFill>
                <a:latin typeface="Calibri"/>
                <a:cs typeface="Calibri"/>
              </a:rPr>
              <a:t>are</a:t>
            </a:r>
            <a:r>
              <a:rPr sz="3000" kern="0" spc="68" dirty="0">
                <a:solidFill>
                  <a:sysClr val="windowText" lastClr="000000"/>
                </a:solidFill>
                <a:latin typeface="Calibri"/>
                <a:cs typeface="Calibri"/>
              </a:rPr>
              <a:t> </a:t>
            </a:r>
            <a:r>
              <a:rPr sz="3000" kern="0" spc="-38" dirty="0">
                <a:solidFill>
                  <a:sysClr val="windowText" lastClr="000000"/>
                </a:solidFill>
                <a:latin typeface="Calibri"/>
                <a:cs typeface="Calibri"/>
              </a:rPr>
              <a:t>the</a:t>
            </a:r>
            <a:endParaRPr sz="3000" kern="0">
              <a:solidFill>
                <a:sysClr val="windowText" lastClr="000000"/>
              </a:solidFill>
              <a:latin typeface="Calibri"/>
              <a:cs typeface="Calibri"/>
            </a:endParaRPr>
          </a:p>
        </p:txBody>
      </p:sp>
      <p:sp>
        <p:nvSpPr>
          <p:cNvPr id="28" name="object 28"/>
          <p:cNvSpPr txBox="1"/>
          <p:nvPr/>
        </p:nvSpPr>
        <p:spPr>
          <a:xfrm>
            <a:off x="4489420" y="4536184"/>
            <a:ext cx="1704023" cy="481863"/>
          </a:xfrm>
          <a:prstGeom prst="rect">
            <a:avLst/>
          </a:prstGeom>
        </p:spPr>
        <p:txBody>
          <a:bodyPr vert="horz" wrap="square" lIns="0" tIns="20003" rIns="0" bIns="0" rtlCol="0">
            <a:spAutoFit/>
          </a:bodyPr>
          <a:lstStyle/>
          <a:p>
            <a:pPr marL="19050" defTabSz="1371600">
              <a:spcBef>
                <a:spcPts val="158"/>
              </a:spcBef>
            </a:pPr>
            <a:r>
              <a:rPr sz="3000" kern="0" spc="105" dirty="0">
                <a:solidFill>
                  <a:sysClr val="windowText" lastClr="000000"/>
                </a:solidFill>
                <a:latin typeface="Calibri"/>
                <a:cs typeface="Calibri"/>
              </a:rPr>
              <a:t>long-</a:t>
            </a:r>
            <a:r>
              <a:rPr sz="3000" kern="0" spc="53" dirty="0">
                <a:solidFill>
                  <a:sysClr val="windowText" lastClr="000000"/>
                </a:solidFill>
                <a:latin typeface="Calibri"/>
                <a:cs typeface="Calibri"/>
              </a:rPr>
              <a:t>term</a:t>
            </a:r>
            <a:endParaRPr sz="3000" kern="0">
              <a:solidFill>
                <a:sysClr val="windowText" lastClr="000000"/>
              </a:solidFill>
              <a:latin typeface="Calibri"/>
              <a:cs typeface="Calibri"/>
            </a:endParaRPr>
          </a:p>
        </p:txBody>
      </p:sp>
      <p:sp>
        <p:nvSpPr>
          <p:cNvPr id="29" name="object 29"/>
          <p:cNvSpPr txBox="1"/>
          <p:nvPr/>
        </p:nvSpPr>
        <p:spPr>
          <a:xfrm>
            <a:off x="4489039" y="4879006"/>
            <a:ext cx="1961198" cy="481863"/>
          </a:xfrm>
          <a:prstGeom prst="rect">
            <a:avLst/>
          </a:prstGeom>
        </p:spPr>
        <p:txBody>
          <a:bodyPr vert="horz" wrap="square" lIns="0" tIns="20003" rIns="0" bIns="0" rtlCol="0">
            <a:spAutoFit/>
          </a:bodyPr>
          <a:lstStyle/>
          <a:p>
            <a:pPr marL="19050" defTabSz="1371600">
              <a:spcBef>
                <a:spcPts val="158"/>
              </a:spcBef>
            </a:pPr>
            <a:r>
              <a:rPr sz="3000" kern="0" spc="-15" dirty="0">
                <a:solidFill>
                  <a:sysClr val="windowText" lastClr="000000"/>
                </a:solidFill>
                <a:latin typeface="Calibri"/>
                <a:cs typeface="Calibri"/>
              </a:rPr>
              <a:t>relationship</a:t>
            </a:r>
            <a:endParaRPr sz="3000" kern="0">
              <a:solidFill>
                <a:sysClr val="windowText" lastClr="000000"/>
              </a:solidFill>
              <a:latin typeface="Calibri"/>
              <a:cs typeface="Calibri"/>
            </a:endParaRPr>
          </a:p>
        </p:txBody>
      </p:sp>
      <p:sp>
        <p:nvSpPr>
          <p:cNvPr id="30" name="object 30"/>
          <p:cNvSpPr txBox="1"/>
          <p:nvPr/>
        </p:nvSpPr>
        <p:spPr>
          <a:xfrm>
            <a:off x="4489039" y="5221828"/>
            <a:ext cx="1058228" cy="481863"/>
          </a:xfrm>
          <a:prstGeom prst="rect">
            <a:avLst/>
          </a:prstGeom>
        </p:spPr>
        <p:txBody>
          <a:bodyPr vert="horz" wrap="square" lIns="0" tIns="20003" rIns="0" bIns="0" rtlCol="0">
            <a:spAutoFit/>
          </a:bodyPr>
          <a:lstStyle/>
          <a:p>
            <a:pPr marL="19050" defTabSz="1371600">
              <a:spcBef>
                <a:spcPts val="158"/>
              </a:spcBef>
            </a:pPr>
            <a:r>
              <a:rPr sz="3000" kern="0" spc="-15" dirty="0">
                <a:solidFill>
                  <a:sysClr val="windowText" lastClr="000000"/>
                </a:solidFill>
                <a:latin typeface="Calibri"/>
                <a:cs typeface="Calibri"/>
              </a:rPr>
              <a:t>goals?</a:t>
            </a:r>
            <a:endParaRPr sz="3000" kern="0">
              <a:solidFill>
                <a:sysClr val="windowText" lastClr="000000"/>
              </a:solidFill>
              <a:latin typeface="Calibri"/>
              <a:cs typeface="Calibri"/>
            </a:endParaRPr>
          </a:p>
        </p:txBody>
      </p:sp>
      <p:sp>
        <p:nvSpPr>
          <p:cNvPr id="31" name="object 31"/>
          <p:cNvSpPr txBox="1"/>
          <p:nvPr/>
        </p:nvSpPr>
        <p:spPr>
          <a:xfrm>
            <a:off x="4489420" y="5773020"/>
            <a:ext cx="1957388" cy="411651"/>
          </a:xfrm>
          <a:prstGeom prst="rect">
            <a:avLst/>
          </a:prstGeom>
        </p:spPr>
        <p:txBody>
          <a:bodyPr vert="horz" wrap="square" lIns="0" tIns="19050" rIns="0" bIns="0" rtlCol="0">
            <a:spAutoFit/>
          </a:bodyPr>
          <a:lstStyle/>
          <a:p>
            <a:pPr marL="19050" defTabSz="1371600">
              <a:spcBef>
                <a:spcPts val="150"/>
              </a:spcBef>
            </a:pPr>
            <a:r>
              <a:rPr sz="2550" kern="0" spc="75" dirty="0">
                <a:solidFill>
                  <a:sysClr val="windowText" lastClr="000000"/>
                </a:solidFill>
                <a:latin typeface="Calibri"/>
                <a:cs typeface="Calibri"/>
              </a:rPr>
              <a:t>Remember</a:t>
            </a:r>
            <a:r>
              <a:rPr sz="2550" kern="0" spc="-60" dirty="0">
                <a:solidFill>
                  <a:sysClr val="windowText" lastClr="000000"/>
                </a:solidFill>
                <a:latin typeface="Calibri"/>
                <a:cs typeface="Calibri"/>
              </a:rPr>
              <a:t> </a:t>
            </a:r>
            <a:r>
              <a:rPr sz="2550" kern="0" spc="53" dirty="0">
                <a:solidFill>
                  <a:sysClr val="windowText" lastClr="000000"/>
                </a:solidFill>
                <a:latin typeface="Calibri"/>
                <a:cs typeface="Calibri"/>
              </a:rPr>
              <a:t>to</a:t>
            </a:r>
            <a:endParaRPr sz="2550" kern="0">
              <a:solidFill>
                <a:sysClr val="windowText" lastClr="000000"/>
              </a:solidFill>
              <a:latin typeface="Calibri"/>
              <a:cs typeface="Calibri"/>
            </a:endParaRPr>
          </a:p>
        </p:txBody>
      </p:sp>
      <p:sp>
        <p:nvSpPr>
          <p:cNvPr id="32" name="object 32"/>
          <p:cNvSpPr txBox="1"/>
          <p:nvPr/>
        </p:nvSpPr>
        <p:spPr>
          <a:xfrm>
            <a:off x="4489419" y="6063224"/>
            <a:ext cx="1238250" cy="411651"/>
          </a:xfrm>
          <a:prstGeom prst="rect">
            <a:avLst/>
          </a:prstGeom>
        </p:spPr>
        <p:txBody>
          <a:bodyPr vert="horz" wrap="square" lIns="0" tIns="19050" rIns="0" bIns="0" rtlCol="0">
            <a:spAutoFit/>
          </a:bodyPr>
          <a:lstStyle/>
          <a:p>
            <a:pPr marL="19050" defTabSz="1371600">
              <a:spcBef>
                <a:spcPts val="150"/>
              </a:spcBef>
            </a:pPr>
            <a:r>
              <a:rPr sz="2550" kern="0" spc="83" dirty="0">
                <a:solidFill>
                  <a:sysClr val="windowText" lastClr="000000"/>
                </a:solidFill>
                <a:latin typeface="Calibri"/>
                <a:cs typeface="Calibri"/>
              </a:rPr>
              <a:t>focus</a:t>
            </a:r>
            <a:r>
              <a:rPr sz="2550" kern="0" spc="45" dirty="0">
                <a:solidFill>
                  <a:sysClr val="windowText" lastClr="000000"/>
                </a:solidFill>
                <a:latin typeface="Calibri"/>
                <a:cs typeface="Calibri"/>
              </a:rPr>
              <a:t> </a:t>
            </a:r>
            <a:r>
              <a:rPr sz="2550" kern="0" spc="-38" dirty="0">
                <a:solidFill>
                  <a:sysClr val="windowText" lastClr="000000"/>
                </a:solidFill>
                <a:latin typeface="Calibri"/>
                <a:cs typeface="Calibri"/>
              </a:rPr>
              <a:t>on</a:t>
            </a:r>
            <a:endParaRPr sz="2550" kern="0">
              <a:solidFill>
                <a:sysClr val="windowText" lastClr="000000"/>
              </a:solidFill>
              <a:latin typeface="Calibri"/>
              <a:cs typeface="Calibri"/>
            </a:endParaRPr>
          </a:p>
        </p:txBody>
      </p:sp>
      <p:sp>
        <p:nvSpPr>
          <p:cNvPr id="33" name="object 33"/>
          <p:cNvSpPr txBox="1"/>
          <p:nvPr/>
        </p:nvSpPr>
        <p:spPr>
          <a:xfrm>
            <a:off x="4489420" y="6355698"/>
            <a:ext cx="1671638"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relationship</a:t>
            </a:r>
            <a:endParaRPr sz="2550" kern="0">
              <a:solidFill>
                <a:sysClr val="windowText" lastClr="000000"/>
              </a:solidFill>
              <a:latin typeface="Calibri"/>
              <a:cs typeface="Calibri"/>
            </a:endParaRPr>
          </a:p>
        </p:txBody>
      </p:sp>
      <p:sp>
        <p:nvSpPr>
          <p:cNvPr id="34" name="object 34"/>
          <p:cNvSpPr txBox="1"/>
          <p:nvPr/>
        </p:nvSpPr>
        <p:spPr>
          <a:xfrm>
            <a:off x="4489419" y="6645902"/>
            <a:ext cx="204025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building</a:t>
            </a:r>
            <a:r>
              <a:rPr sz="2550" kern="0" spc="120" dirty="0">
                <a:solidFill>
                  <a:sysClr val="windowText" lastClr="000000"/>
                </a:solidFill>
                <a:latin typeface="Calibri"/>
                <a:cs typeface="Calibri"/>
              </a:rPr>
              <a:t> </a:t>
            </a:r>
            <a:r>
              <a:rPr sz="2550" kern="0" spc="75" dirty="0">
                <a:solidFill>
                  <a:sysClr val="windowText" lastClr="000000"/>
                </a:solidFill>
                <a:latin typeface="Calibri"/>
                <a:cs typeface="Calibri"/>
              </a:rPr>
              <a:t>first</a:t>
            </a:r>
            <a:r>
              <a:rPr sz="2550" kern="0" spc="240" dirty="0">
                <a:solidFill>
                  <a:sysClr val="windowText" lastClr="000000"/>
                </a:solidFill>
                <a:latin typeface="Calibri"/>
                <a:cs typeface="Calibri"/>
              </a:rPr>
              <a:t> </a:t>
            </a:r>
            <a:r>
              <a:rPr sz="2550" kern="0" spc="23" dirty="0">
                <a:solidFill>
                  <a:sysClr val="windowText" lastClr="000000"/>
                </a:solidFill>
                <a:latin typeface="Calibri"/>
                <a:cs typeface="Calibri"/>
              </a:rPr>
              <a:t>–</a:t>
            </a:r>
            <a:endParaRPr sz="2550" kern="0">
              <a:solidFill>
                <a:sysClr val="windowText" lastClr="000000"/>
              </a:solidFill>
              <a:latin typeface="Calibri"/>
              <a:cs typeface="Calibri"/>
            </a:endParaRPr>
          </a:p>
        </p:txBody>
      </p:sp>
      <p:sp>
        <p:nvSpPr>
          <p:cNvPr id="35" name="object 35"/>
          <p:cNvSpPr txBox="1"/>
          <p:nvPr/>
        </p:nvSpPr>
        <p:spPr>
          <a:xfrm>
            <a:off x="4489419" y="6938378"/>
            <a:ext cx="229933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layer</a:t>
            </a:r>
            <a:r>
              <a:rPr sz="2550" kern="0" spc="90" dirty="0">
                <a:solidFill>
                  <a:sysClr val="windowText" lastClr="000000"/>
                </a:solidFill>
                <a:latin typeface="Calibri"/>
                <a:cs typeface="Calibri"/>
              </a:rPr>
              <a:t> </a:t>
            </a:r>
            <a:r>
              <a:rPr sz="2550" kern="0" dirty="0">
                <a:solidFill>
                  <a:sysClr val="windowText" lastClr="000000"/>
                </a:solidFill>
                <a:latin typeface="Calibri"/>
                <a:cs typeface="Calibri"/>
              </a:rPr>
              <a:t>on</a:t>
            </a:r>
            <a:r>
              <a:rPr sz="2550" kern="0" spc="195" dirty="0">
                <a:solidFill>
                  <a:sysClr val="windowText" lastClr="000000"/>
                </a:solidFill>
                <a:latin typeface="Calibri"/>
                <a:cs typeface="Calibri"/>
              </a:rPr>
              <a:t> </a:t>
            </a:r>
            <a:r>
              <a:rPr sz="2550" kern="0" spc="68" dirty="0">
                <a:solidFill>
                  <a:sysClr val="windowText" lastClr="000000"/>
                </a:solidFill>
                <a:latin typeface="Calibri"/>
                <a:cs typeface="Calibri"/>
              </a:rPr>
              <a:t>specific</a:t>
            </a:r>
            <a:endParaRPr sz="2550" kern="0">
              <a:solidFill>
                <a:sysClr val="windowText" lastClr="000000"/>
              </a:solidFill>
              <a:latin typeface="Calibri"/>
              <a:cs typeface="Calibri"/>
            </a:endParaRPr>
          </a:p>
        </p:txBody>
      </p:sp>
      <p:sp>
        <p:nvSpPr>
          <p:cNvPr id="36" name="object 36"/>
          <p:cNvSpPr txBox="1"/>
          <p:nvPr/>
        </p:nvSpPr>
        <p:spPr>
          <a:xfrm>
            <a:off x="4489420" y="7228580"/>
            <a:ext cx="151542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asks</a:t>
            </a:r>
            <a:r>
              <a:rPr sz="2550" kern="0" spc="68" dirty="0">
                <a:solidFill>
                  <a:sysClr val="windowText" lastClr="000000"/>
                </a:solidFill>
                <a:latin typeface="Calibri"/>
                <a:cs typeface="Calibri"/>
              </a:rPr>
              <a:t> </a:t>
            </a:r>
            <a:r>
              <a:rPr sz="2550" kern="0" dirty="0">
                <a:solidFill>
                  <a:sysClr val="windowText" lastClr="000000"/>
                </a:solidFill>
                <a:latin typeface="Calibri"/>
                <a:cs typeface="Calibri"/>
              </a:rPr>
              <a:t>as</a:t>
            </a:r>
            <a:r>
              <a:rPr sz="2550" kern="0" spc="53" dirty="0">
                <a:solidFill>
                  <a:sysClr val="windowText" lastClr="000000"/>
                </a:solidFill>
                <a:latin typeface="Calibri"/>
                <a:cs typeface="Calibri"/>
              </a:rPr>
              <a:t> </a:t>
            </a:r>
            <a:r>
              <a:rPr sz="2550" kern="0" spc="-38" dirty="0">
                <a:solidFill>
                  <a:sysClr val="windowText" lastClr="000000"/>
                </a:solidFill>
                <a:latin typeface="Calibri"/>
                <a:cs typeface="Calibri"/>
              </a:rPr>
              <a:t>the</a:t>
            </a:r>
            <a:endParaRPr sz="2550" kern="0">
              <a:solidFill>
                <a:sysClr val="windowText" lastClr="000000"/>
              </a:solidFill>
              <a:latin typeface="Calibri"/>
              <a:cs typeface="Calibri"/>
            </a:endParaRPr>
          </a:p>
        </p:txBody>
      </p:sp>
      <p:sp>
        <p:nvSpPr>
          <p:cNvPr id="37" name="object 37"/>
          <p:cNvSpPr txBox="1"/>
          <p:nvPr/>
        </p:nvSpPr>
        <p:spPr>
          <a:xfrm>
            <a:off x="4489420" y="7521056"/>
            <a:ext cx="1801178"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relationships</a:t>
            </a:r>
            <a:endParaRPr sz="2550" kern="0">
              <a:solidFill>
                <a:sysClr val="windowText" lastClr="000000"/>
              </a:solidFill>
              <a:latin typeface="Calibri"/>
              <a:cs typeface="Calibri"/>
            </a:endParaRPr>
          </a:p>
        </p:txBody>
      </p:sp>
      <p:sp>
        <p:nvSpPr>
          <p:cNvPr id="38" name="object 38"/>
          <p:cNvSpPr txBox="1"/>
          <p:nvPr/>
        </p:nvSpPr>
        <p:spPr>
          <a:xfrm>
            <a:off x="4489420" y="7811259"/>
            <a:ext cx="1111568"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mature.</a:t>
            </a:r>
            <a:endParaRPr sz="2550" kern="0">
              <a:solidFill>
                <a:sysClr val="windowText" lastClr="000000"/>
              </a:solidFill>
              <a:latin typeface="Calibri"/>
              <a:cs typeface="Calibri"/>
            </a:endParaRPr>
          </a:p>
        </p:txBody>
      </p:sp>
      <p:sp>
        <p:nvSpPr>
          <p:cNvPr id="39" name="object 39"/>
          <p:cNvSpPr txBox="1"/>
          <p:nvPr/>
        </p:nvSpPr>
        <p:spPr>
          <a:xfrm>
            <a:off x="7954024" y="3070598"/>
            <a:ext cx="1462088" cy="481863"/>
          </a:xfrm>
          <a:prstGeom prst="rect">
            <a:avLst/>
          </a:prstGeom>
        </p:spPr>
        <p:txBody>
          <a:bodyPr vert="horz" wrap="square" lIns="0" tIns="20003" rIns="0" bIns="0" rtlCol="0">
            <a:spAutoFit/>
          </a:bodyPr>
          <a:lstStyle/>
          <a:p>
            <a:pPr marL="19050" defTabSz="1371600">
              <a:spcBef>
                <a:spcPts val="158"/>
              </a:spcBef>
            </a:pPr>
            <a:r>
              <a:rPr sz="3000" kern="0" spc="75" dirty="0">
                <a:solidFill>
                  <a:srgbClr val="016FDC"/>
                </a:solidFill>
                <a:latin typeface="Calibri"/>
                <a:cs typeface="Calibri"/>
              </a:rPr>
              <a:t>Location</a:t>
            </a:r>
            <a:endParaRPr sz="3000" kern="0">
              <a:solidFill>
                <a:sysClr val="windowText" lastClr="000000"/>
              </a:solidFill>
              <a:latin typeface="Calibri"/>
              <a:cs typeface="Calibri"/>
            </a:endParaRPr>
          </a:p>
        </p:txBody>
      </p:sp>
      <p:sp>
        <p:nvSpPr>
          <p:cNvPr id="40" name="object 40"/>
          <p:cNvSpPr txBox="1"/>
          <p:nvPr/>
        </p:nvSpPr>
        <p:spPr>
          <a:xfrm>
            <a:off x="7954024" y="4159003"/>
            <a:ext cx="1873568"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What</a:t>
            </a:r>
            <a:r>
              <a:rPr sz="3000" kern="0" spc="83" dirty="0">
                <a:solidFill>
                  <a:sysClr val="windowText" lastClr="000000"/>
                </a:solidFill>
                <a:latin typeface="Calibri"/>
                <a:cs typeface="Calibri"/>
              </a:rPr>
              <a:t> </a:t>
            </a:r>
            <a:r>
              <a:rPr sz="3000" kern="0" dirty="0">
                <a:solidFill>
                  <a:sysClr val="windowText" lastClr="000000"/>
                </a:solidFill>
                <a:latin typeface="Calibri"/>
                <a:cs typeface="Calibri"/>
              </a:rPr>
              <a:t>is</a:t>
            </a:r>
            <a:r>
              <a:rPr sz="3000" kern="0" spc="60" dirty="0">
                <a:solidFill>
                  <a:sysClr val="windowText" lastClr="000000"/>
                </a:solidFill>
                <a:latin typeface="Calibri"/>
                <a:cs typeface="Calibri"/>
              </a:rPr>
              <a:t> </a:t>
            </a:r>
            <a:r>
              <a:rPr sz="3000" kern="0" spc="-38" dirty="0">
                <a:solidFill>
                  <a:sysClr val="windowText" lastClr="000000"/>
                </a:solidFill>
                <a:latin typeface="Calibri"/>
                <a:cs typeface="Calibri"/>
              </a:rPr>
              <a:t>the</a:t>
            </a:r>
            <a:endParaRPr sz="3000" kern="0">
              <a:solidFill>
                <a:sysClr val="windowText" lastClr="000000"/>
              </a:solidFill>
              <a:latin typeface="Calibri"/>
              <a:cs typeface="Calibri"/>
            </a:endParaRPr>
          </a:p>
        </p:txBody>
      </p:sp>
      <p:sp>
        <p:nvSpPr>
          <p:cNvPr id="41" name="object 41"/>
          <p:cNvSpPr txBox="1"/>
          <p:nvPr/>
        </p:nvSpPr>
        <p:spPr>
          <a:xfrm>
            <a:off x="7954024" y="4456013"/>
            <a:ext cx="1978343" cy="481863"/>
          </a:xfrm>
          <a:prstGeom prst="rect">
            <a:avLst/>
          </a:prstGeom>
        </p:spPr>
        <p:txBody>
          <a:bodyPr vert="horz" wrap="square" lIns="0" tIns="20003" rIns="0" bIns="0" rtlCol="0">
            <a:spAutoFit/>
          </a:bodyPr>
          <a:lstStyle/>
          <a:p>
            <a:pPr marL="19050" defTabSz="1371600">
              <a:spcBef>
                <a:spcPts val="158"/>
              </a:spcBef>
            </a:pPr>
            <a:r>
              <a:rPr sz="3000" kern="0" spc="60" dirty="0">
                <a:solidFill>
                  <a:sysClr val="windowText" lastClr="000000"/>
                </a:solidFill>
                <a:latin typeface="Calibri"/>
                <a:cs typeface="Calibri"/>
              </a:rPr>
              <a:t>significance</a:t>
            </a:r>
            <a:endParaRPr sz="3000" kern="0">
              <a:solidFill>
                <a:sysClr val="windowText" lastClr="000000"/>
              </a:solidFill>
              <a:latin typeface="Calibri"/>
              <a:cs typeface="Calibri"/>
            </a:endParaRPr>
          </a:p>
        </p:txBody>
      </p:sp>
      <p:sp>
        <p:nvSpPr>
          <p:cNvPr id="42" name="object 42"/>
          <p:cNvSpPr txBox="1"/>
          <p:nvPr/>
        </p:nvSpPr>
        <p:spPr>
          <a:xfrm>
            <a:off x="7954024" y="4753023"/>
            <a:ext cx="1984058" cy="481863"/>
          </a:xfrm>
          <a:prstGeom prst="rect">
            <a:avLst/>
          </a:prstGeom>
        </p:spPr>
        <p:txBody>
          <a:bodyPr vert="horz" wrap="square" lIns="0" tIns="20003" rIns="0" bIns="0" rtlCol="0">
            <a:spAutoFit/>
          </a:bodyPr>
          <a:lstStyle/>
          <a:p>
            <a:pPr marL="19050" defTabSz="1371600">
              <a:spcBef>
                <a:spcPts val="158"/>
              </a:spcBef>
            </a:pPr>
            <a:r>
              <a:rPr sz="3000" kern="0" spc="135" dirty="0">
                <a:solidFill>
                  <a:sysClr val="windowText" lastClr="000000"/>
                </a:solidFill>
                <a:latin typeface="Calibri"/>
                <a:cs typeface="Calibri"/>
              </a:rPr>
              <a:t>of</a:t>
            </a:r>
            <a:r>
              <a:rPr sz="3000" kern="0" spc="23" dirty="0">
                <a:solidFill>
                  <a:sysClr val="windowText" lastClr="000000"/>
                </a:solidFill>
                <a:latin typeface="Calibri"/>
                <a:cs typeface="Calibri"/>
              </a:rPr>
              <a:t> </a:t>
            </a:r>
            <a:r>
              <a:rPr sz="3000" kern="0" spc="-15" dirty="0">
                <a:solidFill>
                  <a:sysClr val="windowText" lastClr="000000"/>
                </a:solidFill>
                <a:latin typeface="Calibri"/>
                <a:cs typeface="Calibri"/>
              </a:rPr>
              <a:t>location?</a:t>
            </a:r>
            <a:endParaRPr sz="3000" kern="0">
              <a:solidFill>
                <a:sysClr val="windowText" lastClr="000000"/>
              </a:solidFill>
              <a:latin typeface="Calibri"/>
              <a:cs typeface="Calibri"/>
            </a:endParaRPr>
          </a:p>
        </p:txBody>
      </p:sp>
      <p:sp>
        <p:nvSpPr>
          <p:cNvPr id="43" name="object 43"/>
          <p:cNvSpPr txBox="1"/>
          <p:nvPr/>
        </p:nvSpPr>
        <p:spPr>
          <a:xfrm>
            <a:off x="7954023" y="5292959"/>
            <a:ext cx="2364105" cy="412613"/>
          </a:xfrm>
          <a:prstGeom prst="rect">
            <a:avLst/>
          </a:prstGeom>
        </p:spPr>
        <p:txBody>
          <a:bodyPr vert="horz" wrap="square" lIns="0" tIns="20003" rIns="0" bIns="0" rtlCol="0">
            <a:spAutoFit/>
          </a:bodyPr>
          <a:lstStyle/>
          <a:p>
            <a:pPr marL="19050" defTabSz="1371600">
              <a:spcBef>
                <a:spcPts val="158"/>
              </a:spcBef>
            </a:pPr>
            <a:r>
              <a:rPr sz="2550" kern="0" dirty="0">
                <a:solidFill>
                  <a:sysClr val="windowText" lastClr="000000"/>
                </a:solidFill>
                <a:latin typeface="Calibri"/>
                <a:cs typeface="Calibri"/>
              </a:rPr>
              <a:t>Know</a:t>
            </a:r>
            <a:r>
              <a:rPr sz="2550" kern="0" spc="248" dirty="0">
                <a:solidFill>
                  <a:sysClr val="windowText" lastClr="000000"/>
                </a:solidFill>
                <a:latin typeface="Calibri"/>
                <a:cs typeface="Calibri"/>
              </a:rPr>
              <a:t> </a:t>
            </a:r>
            <a:r>
              <a:rPr sz="2550" kern="0" dirty="0">
                <a:solidFill>
                  <a:sysClr val="windowText" lastClr="000000"/>
                </a:solidFill>
                <a:latin typeface="Calibri"/>
                <a:cs typeface="Calibri"/>
              </a:rPr>
              <a:t>your</a:t>
            </a:r>
            <a:r>
              <a:rPr sz="2550" kern="0" spc="195" dirty="0">
                <a:solidFill>
                  <a:sysClr val="windowText" lastClr="000000"/>
                </a:solidFill>
                <a:latin typeface="Calibri"/>
                <a:cs typeface="Calibri"/>
              </a:rPr>
              <a:t> </a:t>
            </a:r>
            <a:r>
              <a:rPr sz="2550" kern="0" spc="-15" dirty="0">
                <a:solidFill>
                  <a:sysClr val="windowText" lastClr="000000"/>
                </a:solidFill>
                <a:latin typeface="Calibri"/>
                <a:cs typeface="Calibri"/>
              </a:rPr>
              <a:t>state.</a:t>
            </a:r>
            <a:endParaRPr sz="2550" kern="0">
              <a:solidFill>
                <a:sysClr val="windowText" lastClr="000000"/>
              </a:solidFill>
              <a:latin typeface="Calibri"/>
              <a:cs typeface="Calibri"/>
            </a:endParaRPr>
          </a:p>
        </p:txBody>
      </p:sp>
      <p:sp>
        <p:nvSpPr>
          <p:cNvPr id="44" name="object 44"/>
          <p:cNvSpPr txBox="1"/>
          <p:nvPr/>
        </p:nvSpPr>
        <p:spPr>
          <a:xfrm>
            <a:off x="7954023" y="5583161"/>
            <a:ext cx="236410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Where</a:t>
            </a:r>
            <a:r>
              <a:rPr sz="2550" kern="0" spc="113" dirty="0">
                <a:solidFill>
                  <a:sysClr val="windowText" lastClr="000000"/>
                </a:solidFill>
                <a:latin typeface="Calibri"/>
                <a:cs typeface="Calibri"/>
              </a:rPr>
              <a:t> </a:t>
            </a:r>
            <a:r>
              <a:rPr sz="2550" kern="0" dirty="0">
                <a:solidFill>
                  <a:sysClr val="windowText" lastClr="000000"/>
                </a:solidFill>
                <a:latin typeface="Calibri"/>
                <a:cs typeface="Calibri"/>
              </a:rPr>
              <a:t>and</a:t>
            </a:r>
            <a:r>
              <a:rPr sz="2550" kern="0" spc="180" dirty="0">
                <a:solidFill>
                  <a:sysClr val="windowText" lastClr="000000"/>
                </a:solidFill>
                <a:latin typeface="Calibri"/>
                <a:cs typeface="Calibri"/>
              </a:rPr>
              <a:t> </a:t>
            </a:r>
            <a:r>
              <a:rPr sz="2550" kern="0" spc="-30" dirty="0">
                <a:solidFill>
                  <a:sysClr val="windowText" lastClr="000000"/>
                </a:solidFill>
                <a:latin typeface="Calibri"/>
                <a:cs typeface="Calibri"/>
              </a:rPr>
              <a:t>when</a:t>
            </a:r>
            <a:endParaRPr sz="2550" kern="0">
              <a:solidFill>
                <a:sysClr val="windowText" lastClr="000000"/>
              </a:solidFill>
              <a:latin typeface="Calibri"/>
              <a:cs typeface="Calibri"/>
            </a:endParaRPr>
          </a:p>
        </p:txBody>
      </p:sp>
      <p:sp>
        <p:nvSpPr>
          <p:cNvPr id="45" name="object 45"/>
          <p:cNvSpPr txBox="1"/>
          <p:nvPr/>
        </p:nvSpPr>
        <p:spPr>
          <a:xfrm>
            <a:off x="7954024" y="5875637"/>
            <a:ext cx="178212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you</a:t>
            </a:r>
            <a:r>
              <a:rPr sz="2550" kern="0" spc="255" dirty="0">
                <a:solidFill>
                  <a:sysClr val="windowText" lastClr="000000"/>
                </a:solidFill>
                <a:latin typeface="Calibri"/>
                <a:cs typeface="Calibri"/>
              </a:rPr>
              <a:t> </a:t>
            </a:r>
            <a:r>
              <a:rPr sz="2550" kern="0" dirty="0">
                <a:solidFill>
                  <a:sysClr val="windowText" lastClr="000000"/>
                </a:solidFill>
                <a:latin typeface="Calibri"/>
                <a:cs typeface="Calibri"/>
              </a:rPr>
              <a:t>host</a:t>
            </a:r>
            <a:r>
              <a:rPr sz="2550" kern="0" spc="165" dirty="0">
                <a:solidFill>
                  <a:sysClr val="windowText" lastClr="000000"/>
                </a:solidFill>
                <a:latin typeface="Calibri"/>
                <a:cs typeface="Calibri"/>
              </a:rPr>
              <a:t> </a:t>
            </a:r>
            <a:r>
              <a:rPr sz="2550" kern="0" spc="-38" dirty="0">
                <a:solidFill>
                  <a:sysClr val="windowText" lastClr="000000"/>
                </a:solidFill>
                <a:latin typeface="Calibri"/>
                <a:cs typeface="Calibri"/>
              </a:rPr>
              <a:t>the</a:t>
            </a:r>
            <a:endParaRPr sz="2550" kern="0">
              <a:solidFill>
                <a:sysClr val="windowText" lastClr="000000"/>
              </a:solidFill>
              <a:latin typeface="Calibri"/>
              <a:cs typeface="Calibri"/>
            </a:endParaRPr>
          </a:p>
        </p:txBody>
      </p:sp>
      <p:sp>
        <p:nvSpPr>
          <p:cNvPr id="46" name="object 46"/>
          <p:cNvSpPr txBox="1"/>
          <p:nvPr/>
        </p:nvSpPr>
        <p:spPr>
          <a:xfrm>
            <a:off x="7954023" y="6165840"/>
            <a:ext cx="156972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session</a:t>
            </a:r>
            <a:r>
              <a:rPr sz="2550" kern="0" spc="293" dirty="0">
                <a:solidFill>
                  <a:sysClr val="windowText" lastClr="000000"/>
                </a:solidFill>
                <a:latin typeface="Calibri"/>
                <a:cs typeface="Calibri"/>
              </a:rPr>
              <a:t> </a:t>
            </a:r>
            <a:r>
              <a:rPr sz="2550" kern="0" spc="-30" dirty="0">
                <a:solidFill>
                  <a:sysClr val="windowText" lastClr="000000"/>
                </a:solidFill>
                <a:latin typeface="Calibri"/>
                <a:cs typeface="Calibri"/>
              </a:rPr>
              <a:t>will</a:t>
            </a:r>
            <a:endParaRPr sz="2550" kern="0">
              <a:solidFill>
                <a:sysClr val="windowText" lastClr="000000"/>
              </a:solidFill>
              <a:latin typeface="Calibri"/>
              <a:cs typeface="Calibri"/>
            </a:endParaRPr>
          </a:p>
        </p:txBody>
      </p:sp>
      <p:sp>
        <p:nvSpPr>
          <p:cNvPr id="47" name="object 47"/>
          <p:cNvSpPr txBox="1"/>
          <p:nvPr/>
        </p:nvSpPr>
        <p:spPr>
          <a:xfrm>
            <a:off x="7954023" y="6458315"/>
            <a:ext cx="1489710"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determine</a:t>
            </a:r>
            <a:endParaRPr sz="2550" kern="0">
              <a:solidFill>
                <a:sysClr val="windowText" lastClr="000000"/>
              </a:solidFill>
              <a:latin typeface="Calibri"/>
              <a:cs typeface="Calibri"/>
            </a:endParaRPr>
          </a:p>
        </p:txBody>
      </p:sp>
      <p:sp>
        <p:nvSpPr>
          <p:cNvPr id="48" name="object 48"/>
          <p:cNvSpPr txBox="1"/>
          <p:nvPr/>
        </p:nvSpPr>
        <p:spPr>
          <a:xfrm>
            <a:off x="7954024" y="6748518"/>
            <a:ext cx="1684973"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attendance.</a:t>
            </a:r>
            <a:endParaRPr sz="2550" kern="0">
              <a:solidFill>
                <a:sysClr val="windowText" lastClr="000000"/>
              </a:solidFill>
              <a:latin typeface="Calibri"/>
              <a:cs typeface="Calibri"/>
            </a:endParaRPr>
          </a:p>
        </p:txBody>
      </p:sp>
      <p:sp>
        <p:nvSpPr>
          <p:cNvPr id="49" name="object 49"/>
          <p:cNvSpPr txBox="1"/>
          <p:nvPr/>
        </p:nvSpPr>
        <p:spPr>
          <a:xfrm>
            <a:off x="7954024" y="7040994"/>
            <a:ext cx="2220278" cy="411651"/>
          </a:xfrm>
          <a:prstGeom prst="rect">
            <a:avLst/>
          </a:prstGeom>
        </p:spPr>
        <p:txBody>
          <a:bodyPr vert="horz" wrap="square" lIns="0" tIns="19050" rIns="0" bIns="0" rtlCol="0">
            <a:spAutoFit/>
          </a:bodyPr>
          <a:lstStyle/>
          <a:p>
            <a:pPr marL="19050" defTabSz="1371600">
              <a:spcBef>
                <a:spcPts val="150"/>
              </a:spcBef>
            </a:pPr>
            <a:r>
              <a:rPr sz="2550" kern="0" spc="90" dirty="0">
                <a:solidFill>
                  <a:sysClr val="windowText" lastClr="000000"/>
                </a:solidFill>
                <a:latin typeface="Calibri"/>
                <a:cs typeface="Calibri"/>
              </a:rPr>
              <a:t>Consider</a:t>
            </a:r>
            <a:r>
              <a:rPr sz="2550" kern="0" spc="-83" dirty="0">
                <a:solidFill>
                  <a:sysClr val="windowText" lastClr="000000"/>
                </a:solidFill>
                <a:latin typeface="Calibri"/>
                <a:cs typeface="Calibri"/>
              </a:rPr>
              <a:t> </a:t>
            </a:r>
            <a:r>
              <a:rPr sz="2550" kern="0" spc="-15" dirty="0">
                <a:solidFill>
                  <a:sysClr val="windowText" lastClr="000000"/>
                </a:solidFill>
                <a:latin typeface="Calibri"/>
                <a:cs typeface="Calibri"/>
              </a:rPr>
              <a:t>things</a:t>
            </a:r>
            <a:endParaRPr sz="2550" kern="0">
              <a:solidFill>
                <a:sysClr val="windowText" lastClr="000000"/>
              </a:solidFill>
              <a:latin typeface="Calibri"/>
              <a:cs typeface="Calibri"/>
            </a:endParaRPr>
          </a:p>
        </p:txBody>
      </p:sp>
      <p:sp>
        <p:nvSpPr>
          <p:cNvPr id="50" name="object 50"/>
          <p:cNvSpPr txBox="1"/>
          <p:nvPr/>
        </p:nvSpPr>
        <p:spPr>
          <a:xfrm>
            <a:off x="7954024" y="7331197"/>
            <a:ext cx="228504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like</a:t>
            </a:r>
            <a:r>
              <a:rPr sz="2550" kern="0" spc="270" dirty="0">
                <a:solidFill>
                  <a:sysClr val="windowText" lastClr="000000"/>
                </a:solidFill>
                <a:latin typeface="Calibri"/>
                <a:cs typeface="Calibri"/>
              </a:rPr>
              <a:t> </a:t>
            </a:r>
            <a:r>
              <a:rPr sz="2550" kern="0" dirty="0">
                <a:solidFill>
                  <a:sysClr val="windowText" lastClr="000000"/>
                </a:solidFill>
                <a:latin typeface="Calibri"/>
                <a:cs typeface="Calibri"/>
              </a:rPr>
              <a:t>whether</a:t>
            </a:r>
            <a:r>
              <a:rPr sz="2550" kern="0" spc="90" dirty="0">
                <a:solidFill>
                  <a:sysClr val="windowText" lastClr="000000"/>
                </a:solidFill>
                <a:latin typeface="Calibri"/>
                <a:cs typeface="Calibri"/>
              </a:rPr>
              <a:t> </a:t>
            </a:r>
            <a:r>
              <a:rPr sz="2550" kern="0" spc="-38" dirty="0">
                <a:solidFill>
                  <a:sysClr val="windowText" lastClr="000000"/>
                </a:solidFill>
                <a:latin typeface="Calibri"/>
                <a:cs typeface="Calibri"/>
              </a:rPr>
              <a:t>the</a:t>
            </a:r>
            <a:endParaRPr sz="2550" kern="0">
              <a:solidFill>
                <a:sysClr val="windowText" lastClr="000000"/>
              </a:solidFill>
              <a:latin typeface="Calibri"/>
              <a:cs typeface="Calibri"/>
            </a:endParaRPr>
          </a:p>
        </p:txBody>
      </p:sp>
      <p:sp>
        <p:nvSpPr>
          <p:cNvPr id="51" name="object 51"/>
          <p:cNvSpPr txBox="1"/>
          <p:nvPr/>
        </p:nvSpPr>
        <p:spPr>
          <a:xfrm>
            <a:off x="7954023" y="7623672"/>
            <a:ext cx="209931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legislature</a:t>
            </a:r>
            <a:r>
              <a:rPr sz="2550" kern="0" spc="323" dirty="0">
                <a:solidFill>
                  <a:sysClr val="windowText" lastClr="000000"/>
                </a:solidFill>
                <a:latin typeface="Calibri"/>
                <a:cs typeface="Calibri"/>
              </a:rPr>
              <a:t> </a:t>
            </a:r>
            <a:r>
              <a:rPr sz="2550" kern="0" dirty="0">
                <a:solidFill>
                  <a:sysClr val="windowText" lastClr="000000"/>
                </a:solidFill>
                <a:latin typeface="Calibri"/>
                <a:cs typeface="Calibri"/>
              </a:rPr>
              <a:t>is</a:t>
            </a:r>
            <a:r>
              <a:rPr sz="2550" kern="0" spc="323" dirty="0">
                <a:solidFill>
                  <a:sysClr val="windowText" lastClr="000000"/>
                </a:solidFill>
                <a:latin typeface="Calibri"/>
                <a:cs typeface="Calibri"/>
              </a:rPr>
              <a:t> </a:t>
            </a:r>
            <a:r>
              <a:rPr sz="2550" kern="0" spc="-38" dirty="0">
                <a:solidFill>
                  <a:sysClr val="windowText" lastClr="000000"/>
                </a:solidFill>
                <a:latin typeface="Calibri"/>
                <a:cs typeface="Calibri"/>
              </a:rPr>
              <a:t>in</a:t>
            </a:r>
            <a:endParaRPr sz="2550" kern="0">
              <a:solidFill>
                <a:sysClr val="windowText" lastClr="000000"/>
              </a:solidFill>
              <a:latin typeface="Calibri"/>
              <a:cs typeface="Calibri"/>
            </a:endParaRPr>
          </a:p>
        </p:txBody>
      </p:sp>
      <p:sp>
        <p:nvSpPr>
          <p:cNvPr id="52" name="object 52"/>
          <p:cNvSpPr txBox="1"/>
          <p:nvPr/>
        </p:nvSpPr>
        <p:spPr>
          <a:xfrm>
            <a:off x="7954023" y="7913876"/>
            <a:ext cx="237172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session</a:t>
            </a:r>
            <a:r>
              <a:rPr sz="2550" kern="0" spc="188" dirty="0">
                <a:solidFill>
                  <a:sysClr val="windowText" lastClr="000000"/>
                </a:solidFill>
                <a:latin typeface="Calibri"/>
                <a:cs typeface="Calibri"/>
              </a:rPr>
              <a:t> </a:t>
            </a:r>
            <a:r>
              <a:rPr sz="2550" kern="0" dirty="0">
                <a:solidFill>
                  <a:sysClr val="windowText" lastClr="000000"/>
                </a:solidFill>
                <a:latin typeface="Calibri"/>
                <a:cs typeface="Calibri"/>
              </a:rPr>
              <a:t>and</a:t>
            </a:r>
            <a:r>
              <a:rPr sz="2550" kern="0" spc="188" dirty="0">
                <a:solidFill>
                  <a:sysClr val="windowText" lastClr="000000"/>
                </a:solidFill>
                <a:latin typeface="Calibri"/>
                <a:cs typeface="Calibri"/>
              </a:rPr>
              <a:t> </a:t>
            </a:r>
            <a:r>
              <a:rPr sz="2550" kern="0" spc="-30" dirty="0">
                <a:solidFill>
                  <a:sysClr val="windowText" lastClr="000000"/>
                </a:solidFill>
                <a:latin typeface="Calibri"/>
                <a:cs typeface="Calibri"/>
              </a:rPr>
              <a:t>what</a:t>
            </a:r>
            <a:endParaRPr sz="2550" kern="0">
              <a:solidFill>
                <a:sysClr val="windowText" lastClr="000000"/>
              </a:solidFill>
              <a:latin typeface="Calibri"/>
              <a:cs typeface="Calibri"/>
            </a:endParaRPr>
          </a:p>
        </p:txBody>
      </p:sp>
      <p:sp>
        <p:nvSpPr>
          <p:cNvPr id="53" name="object 53"/>
          <p:cNvSpPr txBox="1"/>
          <p:nvPr/>
        </p:nvSpPr>
        <p:spPr>
          <a:xfrm>
            <a:off x="7954023" y="8206350"/>
            <a:ext cx="1985010" cy="411651"/>
          </a:xfrm>
          <a:prstGeom prst="rect">
            <a:avLst/>
          </a:prstGeom>
        </p:spPr>
        <p:txBody>
          <a:bodyPr vert="horz" wrap="square" lIns="0" tIns="19050" rIns="0" bIns="0" rtlCol="0">
            <a:spAutoFit/>
          </a:bodyPr>
          <a:lstStyle/>
          <a:p>
            <a:pPr marL="19050" defTabSz="1371600">
              <a:spcBef>
                <a:spcPts val="150"/>
              </a:spcBef>
            </a:pPr>
            <a:r>
              <a:rPr sz="2550" kern="0" spc="68" dirty="0">
                <a:solidFill>
                  <a:sysClr val="windowText" lastClr="000000"/>
                </a:solidFill>
                <a:latin typeface="Calibri"/>
                <a:cs typeface="Calibri"/>
              </a:rPr>
              <a:t>district</a:t>
            </a:r>
            <a:r>
              <a:rPr sz="2550" kern="0" spc="23" dirty="0">
                <a:solidFill>
                  <a:sysClr val="windowText" lastClr="000000"/>
                </a:solidFill>
                <a:latin typeface="Calibri"/>
                <a:cs typeface="Calibri"/>
              </a:rPr>
              <a:t> </a:t>
            </a:r>
            <a:r>
              <a:rPr sz="2550" kern="0" spc="-15" dirty="0">
                <a:solidFill>
                  <a:sysClr val="windowText" lastClr="000000"/>
                </a:solidFill>
                <a:latin typeface="Calibri"/>
                <a:cs typeface="Calibri"/>
              </a:rPr>
              <a:t>you’re</a:t>
            </a:r>
            <a:endParaRPr sz="2550" kern="0">
              <a:solidFill>
                <a:sysClr val="windowText" lastClr="000000"/>
              </a:solidFill>
              <a:latin typeface="Calibri"/>
              <a:cs typeface="Calibri"/>
            </a:endParaRPr>
          </a:p>
        </p:txBody>
      </p:sp>
      <p:sp>
        <p:nvSpPr>
          <p:cNvPr id="54" name="object 54"/>
          <p:cNvSpPr txBox="1"/>
          <p:nvPr/>
        </p:nvSpPr>
        <p:spPr>
          <a:xfrm>
            <a:off x="7954024" y="8496554"/>
            <a:ext cx="1544954"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thinking</a:t>
            </a:r>
            <a:r>
              <a:rPr sz="2550" kern="0" spc="458" dirty="0">
                <a:solidFill>
                  <a:sysClr val="windowText" lastClr="000000"/>
                </a:solidFill>
                <a:latin typeface="Calibri"/>
                <a:cs typeface="Calibri"/>
              </a:rPr>
              <a:t> </a:t>
            </a:r>
            <a:r>
              <a:rPr sz="2550" kern="0" spc="75" dirty="0">
                <a:solidFill>
                  <a:sysClr val="windowText" lastClr="000000"/>
                </a:solidFill>
                <a:latin typeface="Calibri"/>
                <a:cs typeface="Calibri"/>
              </a:rPr>
              <a:t>of</a:t>
            </a:r>
            <a:endParaRPr sz="2550" kern="0">
              <a:solidFill>
                <a:sysClr val="windowText" lastClr="000000"/>
              </a:solidFill>
              <a:latin typeface="Calibri"/>
              <a:cs typeface="Calibri"/>
            </a:endParaRPr>
          </a:p>
        </p:txBody>
      </p:sp>
      <p:sp>
        <p:nvSpPr>
          <p:cNvPr id="55" name="object 55"/>
          <p:cNvSpPr txBox="1"/>
          <p:nvPr/>
        </p:nvSpPr>
        <p:spPr>
          <a:xfrm>
            <a:off x="7954024" y="8789030"/>
            <a:ext cx="1465898" cy="411651"/>
          </a:xfrm>
          <a:prstGeom prst="rect">
            <a:avLst/>
          </a:prstGeom>
        </p:spPr>
        <p:txBody>
          <a:bodyPr vert="horz" wrap="square" lIns="0" tIns="19050" rIns="0" bIns="0" rtlCol="0">
            <a:spAutoFit/>
          </a:bodyPr>
          <a:lstStyle/>
          <a:p>
            <a:pPr marL="19050" defTabSz="1371600">
              <a:spcBef>
                <a:spcPts val="150"/>
              </a:spcBef>
            </a:pPr>
            <a:r>
              <a:rPr sz="2550" kern="0" spc="68" dirty="0">
                <a:solidFill>
                  <a:sysClr val="windowText" lastClr="000000"/>
                </a:solidFill>
                <a:latin typeface="Calibri"/>
                <a:cs typeface="Calibri"/>
              </a:rPr>
              <a:t>hosting</a:t>
            </a:r>
            <a:r>
              <a:rPr sz="2550" kern="0" spc="-23" dirty="0">
                <a:solidFill>
                  <a:sysClr val="windowText" lastClr="000000"/>
                </a:solidFill>
                <a:latin typeface="Calibri"/>
                <a:cs typeface="Calibri"/>
              </a:rPr>
              <a:t> </a:t>
            </a:r>
            <a:r>
              <a:rPr sz="2550" kern="0" spc="-38" dirty="0">
                <a:solidFill>
                  <a:sysClr val="windowText" lastClr="000000"/>
                </a:solidFill>
                <a:latin typeface="Calibri"/>
                <a:cs typeface="Calibri"/>
              </a:rPr>
              <a:t>in.</a:t>
            </a:r>
            <a:endParaRPr sz="2550" kern="0">
              <a:solidFill>
                <a:sysClr val="windowText" lastClr="000000"/>
              </a:solidFill>
              <a:latin typeface="Calibri"/>
              <a:cs typeface="Calibri"/>
            </a:endParaRPr>
          </a:p>
        </p:txBody>
      </p:sp>
      <p:sp>
        <p:nvSpPr>
          <p:cNvPr id="56" name="object 56"/>
          <p:cNvSpPr txBox="1"/>
          <p:nvPr/>
        </p:nvSpPr>
        <p:spPr>
          <a:xfrm>
            <a:off x="11418634" y="3077458"/>
            <a:ext cx="1212533" cy="445315"/>
          </a:xfrm>
          <a:prstGeom prst="rect">
            <a:avLst/>
          </a:prstGeom>
        </p:spPr>
        <p:txBody>
          <a:bodyPr vert="horz" wrap="square" lIns="0" tIns="18098" rIns="0" bIns="0" rtlCol="0">
            <a:spAutoFit/>
          </a:bodyPr>
          <a:lstStyle/>
          <a:p>
            <a:pPr marL="19050" defTabSz="1371600">
              <a:spcBef>
                <a:spcPts val="143"/>
              </a:spcBef>
            </a:pPr>
            <a:r>
              <a:rPr sz="2775" kern="0" spc="-15" dirty="0">
                <a:solidFill>
                  <a:srgbClr val="016FDC"/>
                </a:solidFill>
                <a:latin typeface="Calibri"/>
                <a:cs typeface="Calibri"/>
              </a:rPr>
              <a:t>Invitees</a:t>
            </a:r>
            <a:endParaRPr sz="2775" kern="0">
              <a:solidFill>
                <a:sysClr val="windowText" lastClr="000000"/>
              </a:solidFill>
              <a:latin typeface="Calibri"/>
              <a:cs typeface="Calibri"/>
            </a:endParaRPr>
          </a:p>
        </p:txBody>
      </p:sp>
      <p:sp>
        <p:nvSpPr>
          <p:cNvPr id="57" name="object 57"/>
          <p:cNvSpPr txBox="1"/>
          <p:nvPr/>
        </p:nvSpPr>
        <p:spPr>
          <a:xfrm>
            <a:off x="11418629" y="4193393"/>
            <a:ext cx="251555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Who</a:t>
            </a:r>
            <a:r>
              <a:rPr sz="3000" kern="0" spc="210" dirty="0">
                <a:solidFill>
                  <a:sysClr val="windowText" lastClr="000000"/>
                </a:solidFill>
                <a:latin typeface="Calibri"/>
                <a:cs typeface="Calibri"/>
              </a:rPr>
              <a:t> </a:t>
            </a:r>
            <a:r>
              <a:rPr sz="3000" kern="0" dirty="0">
                <a:solidFill>
                  <a:sysClr val="windowText" lastClr="000000"/>
                </a:solidFill>
                <a:latin typeface="Calibri"/>
                <a:cs typeface="Calibri"/>
              </a:rPr>
              <a:t>should</a:t>
            </a:r>
            <a:r>
              <a:rPr sz="3000" kern="0" spc="171" dirty="0">
                <a:solidFill>
                  <a:sysClr val="windowText" lastClr="000000"/>
                </a:solidFill>
                <a:latin typeface="Calibri"/>
                <a:cs typeface="Calibri"/>
              </a:rPr>
              <a:t> </a:t>
            </a:r>
            <a:r>
              <a:rPr sz="3000" kern="0" spc="-38" dirty="0">
                <a:solidFill>
                  <a:sysClr val="windowText" lastClr="000000"/>
                </a:solidFill>
                <a:latin typeface="Calibri"/>
                <a:cs typeface="Calibri"/>
              </a:rPr>
              <a:t>we</a:t>
            </a:r>
            <a:endParaRPr sz="3000" kern="0">
              <a:solidFill>
                <a:sysClr val="windowText" lastClr="000000"/>
              </a:solidFill>
              <a:latin typeface="Calibri"/>
              <a:cs typeface="Calibri"/>
            </a:endParaRPr>
          </a:p>
        </p:txBody>
      </p:sp>
      <p:sp>
        <p:nvSpPr>
          <p:cNvPr id="58" name="object 58"/>
          <p:cNvSpPr txBox="1"/>
          <p:nvPr/>
        </p:nvSpPr>
        <p:spPr>
          <a:xfrm>
            <a:off x="11418629" y="4536215"/>
            <a:ext cx="234791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invite,</a:t>
            </a:r>
            <a:r>
              <a:rPr sz="3000" kern="0" spc="180" dirty="0">
                <a:solidFill>
                  <a:sysClr val="windowText" lastClr="000000"/>
                </a:solidFill>
                <a:latin typeface="Calibri"/>
                <a:cs typeface="Calibri"/>
              </a:rPr>
              <a:t> </a:t>
            </a:r>
            <a:r>
              <a:rPr sz="3000" kern="0" dirty="0">
                <a:solidFill>
                  <a:sysClr val="windowText" lastClr="000000"/>
                </a:solidFill>
                <a:latin typeface="Calibri"/>
                <a:cs typeface="Calibri"/>
              </a:rPr>
              <a:t>and</a:t>
            </a:r>
            <a:r>
              <a:rPr sz="3000" kern="0" spc="158" dirty="0">
                <a:solidFill>
                  <a:sysClr val="windowText" lastClr="000000"/>
                </a:solidFill>
                <a:latin typeface="Calibri"/>
                <a:cs typeface="Calibri"/>
              </a:rPr>
              <a:t> </a:t>
            </a:r>
            <a:r>
              <a:rPr sz="3000" kern="0" spc="-30" dirty="0">
                <a:solidFill>
                  <a:sysClr val="windowText" lastClr="000000"/>
                </a:solidFill>
                <a:latin typeface="Calibri"/>
                <a:cs typeface="Calibri"/>
              </a:rPr>
              <a:t>will</a:t>
            </a:r>
            <a:endParaRPr sz="3000" kern="0">
              <a:solidFill>
                <a:sysClr val="windowText" lastClr="000000"/>
              </a:solidFill>
              <a:latin typeface="Calibri"/>
              <a:cs typeface="Calibri"/>
            </a:endParaRPr>
          </a:p>
        </p:txBody>
      </p:sp>
      <p:sp>
        <p:nvSpPr>
          <p:cNvPr id="59" name="object 59"/>
          <p:cNvSpPr txBox="1"/>
          <p:nvPr/>
        </p:nvSpPr>
        <p:spPr>
          <a:xfrm>
            <a:off x="11418629" y="4879037"/>
            <a:ext cx="1949768" cy="481863"/>
          </a:xfrm>
          <a:prstGeom prst="rect">
            <a:avLst/>
          </a:prstGeom>
        </p:spPr>
        <p:txBody>
          <a:bodyPr vert="horz" wrap="square" lIns="0" tIns="20003" rIns="0" bIns="0" rtlCol="0">
            <a:spAutoFit/>
          </a:bodyPr>
          <a:lstStyle/>
          <a:p>
            <a:pPr marL="19050" defTabSz="1371600">
              <a:spcBef>
                <a:spcPts val="158"/>
              </a:spcBef>
            </a:pPr>
            <a:r>
              <a:rPr sz="3000" kern="0" spc="83" dirty="0">
                <a:solidFill>
                  <a:sysClr val="windowText" lastClr="000000"/>
                </a:solidFill>
                <a:latin typeface="Calibri"/>
                <a:cs typeface="Calibri"/>
              </a:rPr>
              <a:t>they</a:t>
            </a:r>
            <a:r>
              <a:rPr sz="3000" kern="0" spc="-38" dirty="0">
                <a:solidFill>
                  <a:sysClr val="windowText" lastClr="000000"/>
                </a:solidFill>
                <a:latin typeface="Calibri"/>
                <a:cs typeface="Calibri"/>
              </a:rPr>
              <a:t> </a:t>
            </a:r>
            <a:r>
              <a:rPr sz="3000" kern="0" spc="45" dirty="0">
                <a:solidFill>
                  <a:sysClr val="windowText" lastClr="000000"/>
                </a:solidFill>
                <a:latin typeface="Calibri"/>
                <a:cs typeface="Calibri"/>
              </a:rPr>
              <a:t>come?</a:t>
            </a:r>
            <a:endParaRPr sz="3000" kern="0">
              <a:solidFill>
                <a:sysClr val="windowText" lastClr="000000"/>
              </a:solidFill>
              <a:latin typeface="Calibri"/>
              <a:cs typeface="Calibri"/>
            </a:endParaRPr>
          </a:p>
        </p:txBody>
      </p:sp>
      <p:sp>
        <p:nvSpPr>
          <p:cNvPr id="60" name="object 60"/>
          <p:cNvSpPr txBox="1"/>
          <p:nvPr/>
        </p:nvSpPr>
        <p:spPr>
          <a:xfrm>
            <a:off x="11418629" y="5430119"/>
            <a:ext cx="1942148" cy="411651"/>
          </a:xfrm>
          <a:prstGeom prst="rect">
            <a:avLst/>
          </a:prstGeom>
        </p:spPr>
        <p:txBody>
          <a:bodyPr vert="horz" wrap="square" lIns="0" tIns="19050" rIns="0" bIns="0" rtlCol="0">
            <a:spAutoFit/>
          </a:bodyPr>
          <a:lstStyle/>
          <a:p>
            <a:pPr marL="19050" defTabSz="1371600">
              <a:spcBef>
                <a:spcPts val="150"/>
              </a:spcBef>
            </a:pPr>
            <a:r>
              <a:rPr sz="2550" kern="0" spc="203" dirty="0">
                <a:solidFill>
                  <a:sysClr val="windowText" lastClr="000000"/>
                </a:solidFill>
                <a:latin typeface="Calibri"/>
                <a:cs typeface="Calibri"/>
              </a:rPr>
              <a:t>A</a:t>
            </a:r>
            <a:r>
              <a:rPr sz="2550" kern="0" spc="248" dirty="0">
                <a:solidFill>
                  <a:sysClr val="windowText" lastClr="000000"/>
                </a:solidFill>
                <a:latin typeface="Calibri"/>
                <a:cs typeface="Calibri"/>
              </a:rPr>
              <a:t> </a:t>
            </a:r>
            <a:r>
              <a:rPr sz="2550" kern="0" dirty="0">
                <a:solidFill>
                  <a:sysClr val="windowText" lastClr="000000"/>
                </a:solidFill>
                <a:latin typeface="Calibri"/>
                <a:cs typeface="Calibri"/>
              </a:rPr>
              <a:t>partner</a:t>
            </a:r>
            <a:r>
              <a:rPr sz="2550" kern="0" spc="165" dirty="0">
                <a:solidFill>
                  <a:sysClr val="windowText" lastClr="000000"/>
                </a:solidFill>
                <a:latin typeface="Calibri"/>
                <a:cs typeface="Calibri"/>
              </a:rPr>
              <a:t> </a:t>
            </a:r>
            <a:r>
              <a:rPr sz="2550" kern="0" spc="-38" dirty="0">
                <a:solidFill>
                  <a:sysClr val="windowText" lastClr="000000"/>
                </a:solidFill>
                <a:latin typeface="Calibri"/>
                <a:cs typeface="Calibri"/>
              </a:rPr>
              <a:t>can</a:t>
            </a:r>
            <a:endParaRPr sz="2550" kern="0">
              <a:solidFill>
                <a:sysClr val="windowText" lastClr="000000"/>
              </a:solidFill>
              <a:latin typeface="Calibri"/>
              <a:cs typeface="Calibri"/>
            </a:endParaRPr>
          </a:p>
        </p:txBody>
      </p:sp>
      <p:sp>
        <p:nvSpPr>
          <p:cNvPr id="61" name="object 61"/>
          <p:cNvSpPr txBox="1"/>
          <p:nvPr/>
        </p:nvSpPr>
        <p:spPr>
          <a:xfrm>
            <a:off x="11418629" y="5720321"/>
            <a:ext cx="255555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help</a:t>
            </a:r>
            <a:r>
              <a:rPr sz="2550" kern="0" spc="150" dirty="0">
                <a:solidFill>
                  <a:sysClr val="windowText" lastClr="000000"/>
                </a:solidFill>
                <a:latin typeface="Calibri"/>
                <a:cs typeface="Calibri"/>
              </a:rPr>
              <a:t> </a:t>
            </a:r>
            <a:r>
              <a:rPr sz="2550" kern="0" dirty="0">
                <a:solidFill>
                  <a:sysClr val="windowText" lastClr="000000"/>
                </a:solidFill>
                <a:latin typeface="Calibri"/>
                <a:cs typeface="Calibri"/>
              </a:rPr>
              <a:t>with</a:t>
            </a:r>
            <a:r>
              <a:rPr sz="2550" kern="0" spc="150" dirty="0">
                <a:solidFill>
                  <a:sysClr val="windowText" lastClr="000000"/>
                </a:solidFill>
                <a:latin typeface="Calibri"/>
                <a:cs typeface="Calibri"/>
              </a:rPr>
              <a:t> </a:t>
            </a:r>
            <a:r>
              <a:rPr sz="2550" kern="0" spc="-15" dirty="0">
                <a:solidFill>
                  <a:sysClr val="windowText" lastClr="000000"/>
                </a:solidFill>
                <a:latin typeface="Calibri"/>
                <a:cs typeface="Calibri"/>
              </a:rPr>
              <a:t>officials.</a:t>
            </a:r>
            <a:endParaRPr sz="2550" kern="0">
              <a:solidFill>
                <a:sysClr val="windowText" lastClr="000000"/>
              </a:solidFill>
              <a:latin typeface="Calibri"/>
              <a:cs typeface="Calibri"/>
            </a:endParaRPr>
          </a:p>
        </p:txBody>
      </p:sp>
      <p:sp>
        <p:nvSpPr>
          <p:cNvPr id="62" name="object 62"/>
          <p:cNvSpPr txBox="1"/>
          <p:nvPr/>
        </p:nvSpPr>
        <p:spPr>
          <a:xfrm>
            <a:off x="11418629" y="6012797"/>
            <a:ext cx="248602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Know</a:t>
            </a:r>
            <a:r>
              <a:rPr sz="2550" kern="0" spc="233" dirty="0">
                <a:solidFill>
                  <a:sysClr val="windowText" lastClr="000000"/>
                </a:solidFill>
                <a:latin typeface="Calibri"/>
                <a:cs typeface="Calibri"/>
              </a:rPr>
              <a:t> </a:t>
            </a:r>
            <a:r>
              <a:rPr sz="2550" kern="0" dirty="0">
                <a:solidFill>
                  <a:sysClr val="windowText" lastClr="000000"/>
                </a:solidFill>
                <a:latin typeface="Calibri"/>
                <a:cs typeface="Calibri"/>
              </a:rPr>
              <a:t>which</a:t>
            </a:r>
            <a:r>
              <a:rPr sz="2550" kern="0" spc="263" dirty="0">
                <a:solidFill>
                  <a:sysClr val="windowText" lastClr="000000"/>
                </a:solidFill>
                <a:latin typeface="Calibri"/>
                <a:cs typeface="Calibri"/>
              </a:rPr>
              <a:t> </a:t>
            </a:r>
            <a:r>
              <a:rPr sz="2550" kern="0" spc="-30" dirty="0">
                <a:solidFill>
                  <a:sysClr val="windowText" lastClr="000000"/>
                </a:solidFill>
                <a:latin typeface="Calibri"/>
                <a:cs typeface="Calibri"/>
              </a:rPr>
              <a:t>state</a:t>
            </a:r>
            <a:endParaRPr sz="2550" kern="0">
              <a:solidFill>
                <a:sysClr val="windowText" lastClr="000000"/>
              </a:solidFill>
              <a:latin typeface="Calibri"/>
              <a:cs typeface="Calibri"/>
            </a:endParaRPr>
          </a:p>
        </p:txBody>
      </p:sp>
      <p:sp>
        <p:nvSpPr>
          <p:cNvPr id="63" name="object 63"/>
          <p:cNvSpPr txBox="1"/>
          <p:nvPr/>
        </p:nvSpPr>
        <p:spPr>
          <a:xfrm>
            <a:off x="11418629" y="6303000"/>
            <a:ext cx="2572703" cy="411651"/>
          </a:xfrm>
          <a:prstGeom prst="rect">
            <a:avLst/>
          </a:prstGeom>
        </p:spPr>
        <p:txBody>
          <a:bodyPr vert="horz" wrap="square" lIns="0" tIns="19050" rIns="0" bIns="0" rtlCol="0">
            <a:spAutoFit/>
          </a:bodyPr>
          <a:lstStyle/>
          <a:p>
            <a:pPr marL="19050" defTabSz="1371600">
              <a:spcBef>
                <a:spcPts val="150"/>
              </a:spcBef>
            </a:pPr>
            <a:r>
              <a:rPr sz="2550" kern="0" spc="90" dirty="0">
                <a:solidFill>
                  <a:sysClr val="windowText" lastClr="000000"/>
                </a:solidFill>
                <a:latin typeface="Calibri"/>
                <a:cs typeface="Calibri"/>
              </a:rPr>
              <a:t>or</a:t>
            </a:r>
            <a:r>
              <a:rPr sz="2550" kern="0" spc="105" dirty="0">
                <a:solidFill>
                  <a:sysClr val="windowText" lastClr="000000"/>
                </a:solidFill>
                <a:latin typeface="Calibri"/>
                <a:cs typeface="Calibri"/>
              </a:rPr>
              <a:t> </a:t>
            </a:r>
            <a:r>
              <a:rPr sz="2550" kern="0" dirty="0">
                <a:solidFill>
                  <a:sysClr val="windowText" lastClr="000000"/>
                </a:solidFill>
                <a:latin typeface="Calibri"/>
                <a:cs typeface="Calibri"/>
              </a:rPr>
              <a:t>local</a:t>
            </a:r>
            <a:r>
              <a:rPr sz="2550" kern="0" spc="180" dirty="0">
                <a:solidFill>
                  <a:sysClr val="windowText" lastClr="000000"/>
                </a:solidFill>
                <a:latin typeface="Calibri"/>
                <a:cs typeface="Calibri"/>
              </a:rPr>
              <a:t> </a:t>
            </a:r>
            <a:r>
              <a:rPr sz="2550" kern="0" spc="-15" dirty="0">
                <a:solidFill>
                  <a:sysClr val="windowText" lastClr="000000"/>
                </a:solidFill>
                <a:latin typeface="Calibri"/>
                <a:cs typeface="Calibri"/>
              </a:rPr>
              <a:t>legislators</a:t>
            </a:r>
            <a:endParaRPr sz="2550" kern="0">
              <a:solidFill>
                <a:sysClr val="windowText" lastClr="000000"/>
              </a:solidFill>
              <a:latin typeface="Calibri"/>
              <a:cs typeface="Calibri"/>
            </a:endParaRPr>
          </a:p>
        </p:txBody>
      </p:sp>
      <p:sp>
        <p:nvSpPr>
          <p:cNvPr id="64" name="object 64"/>
          <p:cNvSpPr txBox="1"/>
          <p:nvPr/>
        </p:nvSpPr>
        <p:spPr>
          <a:xfrm>
            <a:off x="11418629" y="6595475"/>
            <a:ext cx="2142173"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are</a:t>
            </a:r>
            <a:r>
              <a:rPr sz="2550" kern="0" spc="270" dirty="0">
                <a:solidFill>
                  <a:sysClr val="windowText" lastClr="000000"/>
                </a:solidFill>
                <a:latin typeface="Calibri"/>
                <a:cs typeface="Calibri"/>
              </a:rPr>
              <a:t> </a:t>
            </a:r>
            <a:r>
              <a:rPr sz="2550" kern="0" dirty="0">
                <a:solidFill>
                  <a:sysClr val="windowText" lastClr="000000"/>
                </a:solidFill>
                <a:latin typeface="Calibri"/>
                <a:cs typeface="Calibri"/>
              </a:rPr>
              <a:t>veterans</a:t>
            </a:r>
            <a:r>
              <a:rPr sz="2550" kern="0" spc="248" dirty="0">
                <a:solidFill>
                  <a:sysClr val="windowText" lastClr="000000"/>
                </a:solidFill>
                <a:latin typeface="Calibri"/>
                <a:cs typeface="Calibri"/>
              </a:rPr>
              <a:t> </a:t>
            </a:r>
            <a:r>
              <a:rPr sz="2550" kern="0" spc="53" dirty="0">
                <a:solidFill>
                  <a:sysClr val="windowText" lastClr="000000"/>
                </a:solidFill>
                <a:latin typeface="Calibri"/>
                <a:cs typeface="Calibri"/>
              </a:rPr>
              <a:t>or</a:t>
            </a:r>
            <a:endParaRPr sz="2550" kern="0">
              <a:solidFill>
                <a:sysClr val="windowText" lastClr="000000"/>
              </a:solidFill>
              <a:latin typeface="Calibri"/>
              <a:cs typeface="Calibri"/>
            </a:endParaRPr>
          </a:p>
        </p:txBody>
      </p:sp>
      <p:sp>
        <p:nvSpPr>
          <p:cNvPr id="65" name="object 65"/>
          <p:cNvSpPr txBox="1"/>
          <p:nvPr/>
        </p:nvSpPr>
        <p:spPr>
          <a:xfrm>
            <a:off x="11418629" y="6885678"/>
            <a:ext cx="2549843"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champion</a:t>
            </a:r>
            <a:r>
              <a:rPr sz="2550" kern="0" spc="405" dirty="0">
                <a:solidFill>
                  <a:sysClr val="windowText" lastClr="000000"/>
                </a:solidFill>
                <a:latin typeface="Calibri"/>
                <a:cs typeface="Calibri"/>
              </a:rPr>
              <a:t> </a:t>
            </a:r>
            <a:r>
              <a:rPr sz="2550" kern="0" spc="-15" dirty="0">
                <a:solidFill>
                  <a:sysClr val="windowText" lastClr="000000"/>
                </a:solidFill>
                <a:latin typeface="Calibri"/>
                <a:cs typeface="Calibri"/>
              </a:rPr>
              <a:t>veteran</a:t>
            </a:r>
            <a:endParaRPr sz="2550" kern="0">
              <a:solidFill>
                <a:sysClr val="windowText" lastClr="000000"/>
              </a:solidFill>
              <a:latin typeface="Calibri"/>
              <a:cs typeface="Calibri"/>
            </a:endParaRPr>
          </a:p>
        </p:txBody>
      </p:sp>
      <p:sp>
        <p:nvSpPr>
          <p:cNvPr id="66" name="object 66"/>
          <p:cNvSpPr txBox="1"/>
          <p:nvPr/>
        </p:nvSpPr>
        <p:spPr>
          <a:xfrm>
            <a:off x="11418629" y="7178154"/>
            <a:ext cx="169545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issues.</a:t>
            </a:r>
            <a:r>
              <a:rPr sz="2550" kern="0" spc="23" dirty="0">
                <a:solidFill>
                  <a:sysClr val="windowText" lastClr="000000"/>
                </a:solidFill>
                <a:latin typeface="Calibri"/>
                <a:cs typeface="Calibri"/>
              </a:rPr>
              <a:t> </a:t>
            </a:r>
            <a:r>
              <a:rPr sz="2550" kern="0" spc="53" dirty="0">
                <a:solidFill>
                  <a:sysClr val="windowText" lastClr="000000"/>
                </a:solidFill>
                <a:latin typeface="Calibri"/>
                <a:cs typeface="Calibri"/>
              </a:rPr>
              <a:t>Keep</a:t>
            </a:r>
            <a:endParaRPr sz="2550" kern="0">
              <a:solidFill>
                <a:sysClr val="windowText" lastClr="000000"/>
              </a:solidFill>
              <a:latin typeface="Calibri"/>
              <a:cs typeface="Calibri"/>
            </a:endParaRPr>
          </a:p>
        </p:txBody>
      </p:sp>
      <p:sp>
        <p:nvSpPr>
          <p:cNvPr id="67" name="object 67"/>
          <p:cNvSpPr txBox="1"/>
          <p:nvPr/>
        </p:nvSpPr>
        <p:spPr>
          <a:xfrm>
            <a:off x="11418629" y="7468358"/>
            <a:ext cx="242697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session</a:t>
            </a:r>
            <a:r>
              <a:rPr sz="2550" kern="0" spc="323" dirty="0">
                <a:solidFill>
                  <a:sysClr val="windowText" lastClr="000000"/>
                </a:solidFill>
                <a:latin typeface="Calibri"/>
                <a:cs typeface="Calibri"/>
              </a:rPr>
              <a:t> </a:t>
            </a:r>
            <a:r>
              <a:rPr sz="2550" kern="0" dirty="0">
                <a:solidFill>
                  <a:sysClr val="windowText" lastClr="000000"/>
                </a:solidFill>
                <a:latin typeface="Calibri"/>
                <a:cs typeface="Calibri"/>
              </a:rPr>
              <a:t>short</a:t>
            </a:r>
            <a:r>
              <a:rPr sz="2550" kern="0" spc="285" dirty="0">
                <a:solidFill>
                  <a:sysClr val="windowText" lastClr="000000"/>
                </a:solidFill>
                <a:latin typeface="Calibri"/>
                <a:cs typeface="Calibri"/>
              </a:rPr>
              <a:t> </a:t>
            </a:r>
            <a:r>
              <a:rPr sz="2550" kern="0" spc="-38" dirty="0">
                <a:solidFill>
                  <a:sysClr val="windowText" lastClr="000000"/>
                </a:solidFill>
                <a:latin typeface="Calibri"/>
                <a:cs typeface="Calibri"/>
              </a:rPr>
              <a:t>and</a:t>
            </a:r>
            <a:endParaRPr sz="2550" kern="0">
              <a:solidFill>
                <a:sysClr val="windowText" lastClr="000000"/>
              </a:solidFill>
              <a:latin typeface="Calibri"/>
              <a:cs typeface="Calibri"/>
            </a:endParaRPr>
          </a:p>
        </p:txBody>
      </p:sp>
      <p:sp>
        <p:nvSpPr>
          <p:cNvPr id="68" name="object 68"/>
          <p:cNvSpPr txBox="1"/>
          <p:nvPr/>
        </p:nvSpPr>
        <p:spPr>
          <a:xfrm>
            <a:off x="11418629" y="7760832"/>
            <a:ext cx="753426" cy="411651"/>
          </a:xfrm>
          <a:prstGeom prst="rect">
            <a:avLst/>
          </a:prstGeom>
        </p:spPr>
        <p:txBody>
          <a:bodyPr vert="horz" wrap="square" lIns="0" tIns="19050" rIns="0" bIns="0" rtlCol="0">
            <a:spAutoFit/>
          </a:bodyPr>
          <a:lstStyle/>
          <a:p>
            <a:pPr marL="19050" defTabSz="1371600">
              <a:spcBef>
                <a:spcPts val="150"/>
              </a:spcBef>
            </a:pPr>
            <a:r>
              <a:rPr sz="2550" kern="0" spc="83" dirty="0">
                <a:solidFill>
                  <a:sysClr val="windowText" lastClr="000000"/>
                </a:solidFill>
                <a:latin typeface="Calibri"/>
                <a:cs typeface="Calibri"/>
              </a:rPr>
              <a:t>offer</a:t>
            </a:r>
            <a:endParaRPr sz="2550" kern="0">
              <a:solidFill>
                <a:sysClr val="windowText" lastClr="000000"/>
              </a:solidFill>
              <a:latin typeface="Calibri"/>
              <a:cs typeface="Calibri"/>
            </a:endParaRPr>
          </a:p>
        </p:txBody>
      </p:sp>
      <p:sp>
        <p:nvSpPr>
          <p:cNvPr id="69" name="object 69"/>
          <p:cNvSpPr txBox="1"/>
          <p:nvPr/>
        </p:nvSpPr>
        <p:spPr>
          <a:xfrm>
            <a:off x="11418629" y="8051036"/>
            <a:ext cx="2178368"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refreshments</a:t>
            </a:r>
            <a:r>
              <a:rPr sz="2550" kern="0" spc="488" dirty="0">
                <a:solidFill>
                  <a:sysClr val="windowText" lastClr="000000"/>
                </a:solidFill>
                <a:latin typeface="Calibri"/>
                <a:cs typeface="Calibri"/>
              </a:rPr>
              <a:t> </a:t>
            </a:r>
            <a:r>
              <a:rPr sz="2550" kern="0" spc="45" dirty="0">
                <a:solidFill>
                  <a:sysClr val="windowText" lastClr="000000"/>
                </a:solidFill>
                <a:latin typeface="Calibri"/>
                <a:cs typeface="Calibri"/>
              </a:rPr>
              <a:t>if</a:t>
            </a:r>
            <a:endParaRPr sz="2550" kern="0">
              <a:solidFill>
                <a:sysClr val="windowText" lastClr="000000"/>
              </a:solidFill>
              <a:latin typeface="Calibri"/>
              <a:cs typeface="Calibri"/>
            </a:endParaRPr>
          </a:p>
        </p:txBody>
      </p:sp>
      <p:sp>
        <p:nvSpPr>
          <p:cNvPr id="70" name="object 70"/>
          <p:cNvSpPr txBox="1"/>
          <p:nvPr/>
        </p:nvSpPr>
        <p:spPr>
          <a:xfrm>
            <a:off x="11418629" y="8343512"/>
            <a:ext cx="118491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you</a:t>
            </a:r>
            <a:r>
              <a:rPr sz="2550" kern="0" spc="188" dirty="0">
                <a:solidFill>
                  <a:sysClr val="windowText" lastClr="000000"/>
                </a:solidFill>
                <a:latin typeface="Calibri"/>
                <a:cs typeface="Calibri"/>
              </a:rPr>
              <a:t> </a:t>
            </a:r>
            <a:r>
              <a:rPr sz="2550" kern="0" spc="-30" dirty="0">
                <a:solidFill>
                  <a:sysClr val="windowText" lastClr="000000"/>
                </a:solidFill>
                <a:latin typeface="Calibri"/>
                <a:cs typeface="Calibri"/>
              </a:rPr>
              <a:t>can.</a:t>
            </a:r>
            <a:endParaRPr sz="2550" kern="0">
              <a:solidFill>
                <a:sysClr val="windowText" lastClr="000000"/>
              </a:solidFill>
              <a:latin typeface="Calibri"/>
              <a:cs typeface="Calibri"/>
            </a:endParaRPr>
          </a:p>
        </p:txBody>
      </p:sp>
      <p:sp>
        <p:nvSpPr>
          <p:cNvPr id="71" name="object 71"/>
          <p:cNvSpPr txBox="1"/>
          <p:nvPr/>
        </p:nvSpPr>
        <p:spPr>
          <a:xfrm>
            <a:off x="14883236" y="3070598"/>
            <a:ext cx="1773555" cy="892873"/>
          </a:xfrm>
          <a:prstGeom prst="rect">
            <a:avLst/>
          </a:prstGeom>
        </p:spPr>
        <p:txBody>
          <a:bodyPr vert="horz" wrap="square" lIns="0" tIns="71438" rIns="0" bIns="0" rtlCol="0">
            <a:spAutoFit/>
          </a:bodyPr>
          <a:lstStyle/>
          <a:p>
            <a:pPr marL="19050" marR="7620" defTabSz="1371600">
              <a:lnSpc>
                <a:spcPts val="3240"/>
              </a:lnSpc>
              <a:spcBef>
                <a:spcPts val="563"/>
              </a:spcBef>
            </a:pPr>
            <a:r>
              <a:rPr sz="3000" kern="0" spc="60" dirty="0">
                <a:solidFill>
                  <a:srgbClr val="016FDC"/>
                </a:solidFill>
                <a:latin typeface="Calibri"/>
                <a:cs typeface="Calibri"/>
              </a:rPr>
              <a:t>Discussion </a:t>
            </a:r>
            <a:r>
              <a:rPr sz="3000" kern="0" spc="75" dirty="0">
                <a:solidFill>
                  <a:srgbClr val="016FDC"/>
                </a:solidFill>
                <a:latin typeface="Calibri"/>
                <a:cs typeface="Calibri"/>
              </a:rPr>
              <a:t>topics</a:t>
            </a:r>
            <a:endParaRPr sz="3000" kern="0">
              <a:solidFill>
                <a:sysClr val="windowText" lastClr="000000"/>
              </a:solidFill>
              <a:latin typeface="Calibri"/>
              <a:cs typeface="Calibri"/>
            </a:endParaRPr>
          </a:p>
        </p:txBody>
      </p:sp>
      <p:sp>
        <p:nvSpPr>
          <p:cNvPr id="72" name="object 72"/>
          <p:cNvSpPr txBox="1"/>
          <p:nvPr/>
        </p:nvSpPr>
        <p:spPr>
          <a:xfrm>
            <a:off x="14883236" y="4193362"/>
            <a:ext cx="2073593"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What</a:t>
            </a:r>
            <a:r>
              <a:rPr sz="3000" kern="0" spc="135" dirty="0">
                <a:solidFill>
                  <a:sysClr val="windowText" lastClr="000000"/>
                </a:solidFill>
                <a:latin typeface="Calibri"/>
                <a:cs typeface="Calibri"/>
              </a:rPr>
              <a:t> </a:t>
            </a:r>
            <a:r>
              <a:rPr sz="3000" kern="0" spc="-15" dirty="0">
                <a:solidFill>
                  <a:sysClr val="windowText" lastClr="000000"/>
                </a:solidFill>
                <a:latin typeface="Calibri"/>
                <a:cs typeface="Calibri"/>
              </a:rPr>
              <a:t>should</a:t>
            </a:r>
            <a:endParaRPr sz="3000" kern="0">
              <a:solidFill>
                <a:sysClr val="windowText" lastClr="000000"/>
              </a:solidFill>
              <a:latin typeface="Calibri"/>
              <a:cs typeface="Calibri"/>
            </a:endParaRPr>
          </a:p>
        </p:txBody>
      </p:sp>
      <p:sp>
        <p:nvSpPr>
          <p:cNvPr id="73" name="object 73"/>
          <p:cNvSpPr txBox="1"/>
          <p:nvPr/>
        </p:nvSpPr>
        <p:spPr>
          <a:xfrm>
            <a:off x="14883236" y="4536184"/>
            <a:ext cx="1922145" cy="481863"/>
          </a:xfrm>
          <a:prstGeom prst="rect">
            <a:avLst/>
          </a:prstGeom>
        </p:spPr>
        <p:txBody>
          <a:bodyPr vert="horz" wrap="square" lIns="0" tIns="20003" rIns="0" bIns="0" rtlCol="0">
            <a:spAutoFit/>
          </a:bodyPr>
          <a:lstStyle/>
          <a:p>
            <a:pPr marL="19050" defTabSz="1371600">
              <a:spcBef>
                <a:spcPts val="158"/>
              </a:spcBef>
            </a:pPr>
            <a:r>
              <a:rPr sz="3000" kern="0" dirty="0">
                <a:solidFill>
                  <a:sysClr val="windowText" lastClr="000000"/>
                </a:solidFill>
                <a:latin typeface="Calibri"/>
                <a:cs typeface="Calibri"/>
              </a:rPr>
              <a:t>we</a:t>
            </a:r>
            <a:r>
              <a:rPr sz="3000" kern="0" spc="30" dirty="0">
                <a:solidFill>
                  <a:sysClr val="windowText" lastClr="000000"/>
                </a:solidFill>
                <a:latin typeface="Calibri"/>
                <a:cs typeface="Calibri"/>
              </a:rPr>
              <a:t> </a:t>
            </a:r>
            <a:r>
              <a:rPr sz="3000" kern="0" spc="-15" dirty="0">
                <a:solidFill>
                  <a:sysClr val="windowText" lastClr="000000"/>
                </a:solidFill>
                <a:latin typeface="Calibri"/>
                <a:cs typeface="Calibri"/>
              </a:rPr>
              <a:t>discuss?</a:t>
            </a:r>
            <a:endParaRPr sz="3000" kern="0">
              <a:solidFill>
                <a:sysClr val="windowText" lastClr="000000"/>
              </a:solidFill>
              <a:latin typeface="Calibri"/>
              <a:cs typeface="Calibri"/>
            </a:endParaRPr>
          </a:p>
        </p:txBody>
      </p:sp>
      <p:sp>
        <p:nvSpPr>
          <p:cNvPr id="74" name="object 74"/>
          <p:cNvSpPr txBox="1"/>
          <p:nvPr/>
        </p:nvSpPr>
        <p:spPr>
          <a:xfrm>
            <a:off x="14883236" y="5087219"/>
            <a:ext cx="2329815" cy="412613"/>
          </a:xfrm>
          <a:prstGeom prst="rect">
            <a:avLst/>
          </a:prstGeom>
        </p:spPr>
        <p:txBody>
          <a:bodyPr vert="horz" wrap="square" lIns="0" tIns="20003" rIns="0" bIns="0" rtlCol="0">
            <a:spAutoFit/>
          </a:bodyPr>
          <a:lstStyle/>
          <a:p>
            <a:pPr marL="19050" defTabSz="1371600">
              <a:spcBef>
                <a:spcPts val="158"/>
              </a:spcBef>
            </a:pPr>
            <a:r>
              <a:rPr sz="2550" kern="0" spc="98" dirty="0">
                <a:solidFill>
                  <a:sysClr val="windowText" lastClr="000000"/>
                </a:solidFill>
                <a:latin typeface="Calibri"/>
                <a:cs typeface="Calibri"/>
              </a:rPr>
              <a:t>Focus</a:t>
            </a:r>
            <a:r>
              <a:rPr sz="2550" kern="0" spc="75" dirty="0">
                <a:solidFill>
                  <a:sysClr val="windowText" lastClr="000000"/>
                </a:solidFill>
                <a:latin typeface="Calibri"/>
                <a:cs typeface="Calibri"/>
              </a:rPr>
              <a:t> </a:t>
            </a:r>
            <a:r>
              <a:rPr sz="2550" kern="0" dirty="0">
                <a:solidFill>
                  <a:sysClr val="windowText" lastClr="000000"/>
                </a:solidFill>
                <a:latin typeface="Calibri"/>
                <a:cs typeface="Calibri"/>
              </a:rPr>
              <a:t>on</a:t>
            </a:r>
            <a:r>
              <a:rPr sz="2550" kern="0" spc="105" dirty="0">
                <a:solidFill>
                  <a:sysClr val="windowText" lastClr="000000"/>
                </a:solidFill>
                <a:latin typeface="Calibri"/>
                <a:cs typeface="Calibri"/>
              </a:rPr>
              <a:t> </a:t>
            </a:r>
            <a:r>
              <a:rPr sz="2550" kern="0" dirty="0">
                <a:solidFill>
                  <a:sysClr val="windowText" lastClr="000000"/>
                </a:solidFill>
                <a:latin typeface="Calibri"/>
                <a:cs typeface="Calibri"/>
              </a:rPr>
              <a:t>what</a:t>
            </a:r>
            <a:r>
              <a:rPr sz="2550" kern="0" spc="75" dirty="0">
                <a:solidFill>
                  <a:sysClr val="windowText" lastClr="000000"/>
                </a:solidFill>
                <a:latin typeface="Calibri"/>
                <a:cs typeface="Calibri"/>
              </a:rPr>
              <a:t> </a:t>
            </a:r>
            <a:r>
              <a:rPr sz="2550" kern="0" spc="-38" dirty="0">
                <a:solidFill>
                  <a:sysClr val="windowText" lastClr="000000"/>
                </a:solidFill>
                <a:latin typeface="Calibri"/>
                <a:cs typeface="Calibri"/>
              </a:rPr>
              <a:t>is</a:t>
            </a:r>
            <a:endParaRPr sz="2550" kern="0">
              <a:solidFill>
                <a:sysClr val="windowText" lastClr="000000"/>
              </a:solidFill>
              <a:latin typeface="Calibri"/>
              <a:cs typeface="Calibri"/>
            </a:endParaRPr>
          </a:p>
        </p:txBody>
      </p:sp>
      <p:sp>
        <p:nvSpPr>
          <p:cNvPr id="75" name="object 75"/>
          <p:cNvSpPr txBox="1"/>
          <p:nvPr/>
        </p:nvSpPr>
        <p:spPr>
          <a:xfrm>
            <a:off x="14883236" y="5377421"/>
            <a:ext cx="2352675" cy="412613"/>
          </a:xfrm>
          <a:prstGeom prst="rect">
            <a:avLst/>
          </a:prstGeom>
        </p:spPr>
        <p:txBody>
          <a:bodyPr vert="horz" wrap="square" lIns="0" tIns="20003" rIns="0" bIns="0" rtlCol="0">
            <a:spAutoFit/>
          </a:bodyPr>
          <a:lstStyle/>
          <a:p>
            <a:pPr marL="19050" defTabSz="1371600">
              <a:spcBef>
                <a:spcPts val="158"/>
              </a:spcBef>
            </a:pPr>
            <a:r>
              <a:rPr sz="2550" kern="0" dirty="0">
                <a:solidFill>
                  <a:sysClr val="windowText" lastClr="000000"/>
                </a:solidFill>
                <a:latin typeface="Calibri"/>
                <a:cs typeface="Calibri"/>
              </a:rPr>
              <a:t>important</a:t>
            </a:r>
            <a:r>
              <a:rPr sz="2550" kern="0" spc="195" dirty="0">
                <a:solidFill>
                  <a:sysClr val="windowText" lastClr="000000"/>
                </a:solidFill>
                <a:latin typeface="Calibri"/>
                <a:cs typeface="Calibri"/>
              </a:rPr>
              <a:t> </a:t>
            </a:r>
            <a:r>
              <a:rPr sz="2550" kern="0" spc="83" dirty="0">
                <a:solidFill>
                  <a:sysClr val="windowText" lastClr="000000"/>
                </a:solidFill>
                <a:latin typeface="Calibri"/>
                <a:cs typeface="Calibri"/>
              </a:rPr>
              <a:t>to</a:t>
            </a:r>
            <a:r>
              <a:rPr sz="2550" kern="0" spc="255" dirty="0">
                <a:solidFill>
                  <a:sysClr val="windowText" lastClr="000000"/>
                </a:solidFill>
                <a:latin typeface="Calibri"/>
                <a:cs typeface="Calibri"/>
              </a:rPr>
              <a:t> </a:t>
            </a:r>
            <a:r>
              <a:rPr sz="2550" kern="0" spc="-38" dirty="0">
                <a:solidFill>
                  <a:sysClr val="windowText" lastClr="000000"/>
                </a:solidFill>
                <a:latin typeface="Calibri"/>
                <a:cs typeface="Calibri"/>
              </a:rPr>
              <a:t>the</a:t>
            </a:r>
            <a:endParaRPr sz="2550" kern="0">
              <a:solidFill>
                <a:sysClr val="windowText" lastClr="000000"/>
              </a:solidFill>
              <a:latin typeface="Calibri"/>
              <a:cs typeface="Calibri"/>
            </a:endParaRPr>
          </a:p>
        </p:txBody>
      </p:sp>
      <p:sp>
        <p:nvSpPr>
          <p:cNvPr id="76" name="object 76"/>
          <p:cNvSpPr txBox="1"/>
          <p:nvPr/>
        </p:nvSpPr>
        <p:spPr>
          <a:xfrm>
            <a:off x="14883236" y="5669897"/>
            <a:ext cx="1507808" cy="411651"/>
          </a:xfrm>
          <a:prstGeom prst="rect">
            <a:avLst/>
          </a:prstGeom>
        </p:spPr>
        <p:txBody>
          <a:bodyPr vert="horz" wrap="square" lIns="0" tIns="19050" rIns="0" bIns="0" rtlCol="0">
            <a:spAutoFit/>
          </a:bodyPr>
          <a:lstStyle/>
          <a:p>
            <a:pPr marL="19050" defTabSz="1371600">
              <a:spcBef>
                <a:spcPts val="150"/>
              </a:spcBef>
            </a:pPr>
            <a:r>
              <a:rPr sz="2550" kern="0" spc="127" dirty="0">
                <a:solidFill>
                  <a:sysClr val="windowText" lastClr="000000"/>
                </a:solidFill>
                <a:latin typeface="Calibri"/>
                <a:cs typeface="Calibri"/>
              </a:rPr>
              <a:t>NG.</a:t>
            </a:r>
            <a:r>
              <a:rPr sz="2550" kern="0" spc="75" dirty="0">
                <a:solidFill>
                  <a:sysClr val="windowText" lastClr="000000"/>
                </a:solidFill>
                <a:latin typeface="Calibri"/>
                <a:cs typeface="Calibri"/>
              </a:rPr>
              <a:t> </a:t>
            </a:r>
            <a:r>
              <a:rPr sz="2550" kern="0" dirty="0">
                <a:solidFill>
                  <a:sysClr val="windowText" lastClr="000000"/>
                </a:solidFill>
                <a:latin typeface="Calibri"/>
                <a:cs typeface="Calibri"/>
              </a:rPr>
              <a:t>In</a:t>
            </a:r>
            <a:r>
              <a:rPr sz="2550" kern="0" spc="75" dirty="0">
                <a:solidFill>
                  <a:sysClr val="windowText" lastClr="000000"/>
                </a:solidFill>
                <a:latin typeface="Calibri"/>
                <a:cs typeface="Calibri"/>
              </a:rPr>
              <a:t> </a:t>
            </a:r>
            <a:r>
              <a:rPr sz="2550" kern="0" spc="98" dirty="0">
                <a:solidFill>
                  <a:sysClr val="windowText" lastClr="000000"/>
                </a:solidFill>
                <a:latin typeface="Calibri"/>
                <a:cs typeface="Calibri"/>
              </a:rPr>
              <a:t>AR,</a:t>
            </a:r>
            <a:endParaRPr sz="2550" kern="0">
              <a:solidFill>
                <a:sysClr val="windowText" lastClr="000000"/>
              </a:solidFill>
              <a:latin typeface="Calibri"/>
              <a:cs typeface="Calibri"/>
            </a:endParaRPr>
          </a:p>
        </p:txBody>
      </p:sp>
      <p:sp>
        <p:nvSpPr>
          <p:cNvPr id="77" name="object 77"/>
          <p:cNvSpPr txBox="1"/>
          <p:nvPr/>
        </p:nvSpPr>
        <p:spPr>
          <a:xfrm>
            <a:off x="14883236" y="5960100"/>
            <a:ext cx="2084070" cy="411651"/>
          </a:xfrm>
          <a:prstGeom prst="rect">
            <a:avLst/>
          </a:prstGeom>
        </p:spPr>
        <p:txBody>
          <a:bodyPr vert="horz" wrap="square" lIns="0" tIns="19050" rIns="0" bIns="0" rtlCol="0">
            <a:spAutoFit/>
          </a:bodyPr>
          <a:lstStyle/>
          <a:p>
            <a:pPr marL="19050" defTabSz="1371600">
              <a:spcBef>
                <a:spcPts val="150"/>
              </a:spcBef>
            </a:pPr>
            <a:r>
              <a:rPr sz="2550" kern="0" spc="75" dirty="0">
                <a:solidFill>
                  <a:sysClr val="windowText" lastClr="000000"/>
                </a:solidFill>
                <a:latin typeface="Calibri"/>
                <a:cs typeface="Calibri"/>
              </a:rPr>
              <a:t>Ashley</a:t>
            </a:r>
            <a:r>
              <a:rPr sz="2550" kern="0" spc="45" dirty="0">
                <a:solidFill>
                  <a:sysClr val="windowText" lastClr="000000"/>
                </a:solidFill>
                <a:latin typeface="Calibri"/>
                <a:cs typeface="Calibri"/>
              </a:rPr>
              <a:t> </a:t>
            </a:r>
            <a:r>
              <a:rPr sz="2550" kern="0" dirty="0">
                <a:solidFill>
                  <a:sysClr val="windowText" lastClr="000000"/>
                </a:solidFill>
                <a:latin typeface="Calibri"/>
                <a:cs typeface="Calibri"/>
              </a:rPr>
              <a:t>wrote</a:t>
            </a:r>
            <a:r>
              <a:rPr sz="2550" kern="0" spc="127" dirty="0">
                <a:solidFill>
                  <a:sysClr val="windowText" lastClr="000000"/>
                </a:solidFill>
                <a:latin typeface="Calibri"/>
                <a:cs typeface="Calibri"/>
              </a:rPr>
              <a:t> </a:t>
            </a:r>
            <a:r>
              <a:rPr sz="2550" kern="0" spc="-75" dirty="0">
                <a:solidFill>
                  <a:sysClr val="windowText" lastClr="000000"/>
                </a:solidFill>
                <a:latin typeface="Calibri"/>
                <a:cs typeface="Calibri"/>
              </a:rPr>
              <a:t>a</a:t>
            </a:r>
            <a:endParaRPr sz="2550" kern="0">
              <a:solidFill>
                <a:sysClr val="windowText" lastClr="000000"/>
              </a:solidFill>
              <a:latin typeface="Calibri"/>
              <a:cs typeface="Calibri"/>
            </a:endParaRPr>
          </a:p>
        </p:txBody>
      </p:sp>
      <p:sp>
        <p:nvSpPr>
          <p:cNvPr id="78" name="object 78"/>
          <p:cNvSpPr txBox="1"/>
          <p:nvPr/>
        </p:nvSpPr>
        <p:spPr>
          <a:xfrm>
            <a:off x="14883236" y="6252575"/>
            <a:ext cx="218598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draft</a:t>
            </a:r>
            <a:r>
              <a:rPr sz="2550" kern="0" spc="203" dirty="0">
                <a:solidFill>
                  <a:sysClr val="windowText" lastClr="000000"/>
                </a:solidFill>
                <a:latin typeface="Calibri"/>
                <a:cs typeface="Calibri"/>
              </a:rPr>
              <a:t> </a:t>
            </a:r>
            <a:r>
              <a:rPr sz="2550" kern="0" spc="75" dirty="0">
                <a:solidFill>
                  <a:sysClr val="windowText" lastClr="000000"/>
                </a:solidFill>
                <a:latin typeface="Calibri"/>
                <a:cs typeface="Calibri"/>
              </a:rPr>
              <a:t>script</a:t>
            </a:r>
            <a:r>
              <a:rPr sz="2550" kern="0" spc="188" dirty="0">
                <a:solidFill>
                  <a:sysClr val="windowText" lastClr="000000"/>
                </a:solidFill>
                <a:latin typeface="Calibri"/>
                <a:cs typeface="Calibri"/>
              </a:rPr>
              <a:t> </a:t>
            </a:r>
            <a:r>
              <a:rPr sz="2550" kern="0" spc="-38" dirty="0">
                <a:solidFill>
                  <a:sysClr val="windowText" lastClr="000000"/>
                </a:solidFill>
                <a:latin typeface="Calibri"/>
                <a:cs typeface="Calibri"/>
              </a:rPr>
              <a:t>and</a:t>
            </a:r>
            <a:endParaRPr sz="2550" kern="0">
              <a:solidFill>
                <a:sysClr val="windowText" lastClr="000000"/>
              </a:solidFill>
              <a:latin typeface="Calibri"/>
              <a:cs typeface="Calibri"/>
            </a:endParaRPr>
          </a:p>
        </p:txBody>
      </p:sp>
      <p:sp>
        <p:nvSpPr>
          <p:cNvPr id="79" name="object 79"/>
          <p:cNvSpPr txBox="1"/>
          <p:nvPr/>
        </p:nvSpPr>
        <p:spPr>
          <a:xfrm>
            <a:off x="14883236" y="6542778"/>
            <a:ext cx="227076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we</a:t>
            </a:r>
            <a:r>
              <a:rPr sz="2550" kern="0" spc="180" dirty="0">
                <a:solidFill>
                  <a:sysClr val="windowText" lastClr="000000"/>
                </a:solidFill>
                <a:latin typeface="Calibri"/>
                <a:cs typeface="Calibri"/>
              </a:rPr>
              <a:t> </a:t>
            </a:r>
            <a:r>
              <a:rPr sz="2550" kern="0" dirty="0">
                <a:solidFill>
                  <a:sysClr val="windowText" lastClr="000000"/>
                </a:solidFill>
                <a:latin typeface="Calibri"/>
                <a:cs typeface="Calibri"/>
              </a:rPr>
              <a:t>helped</a:t>
            </a:r>
            <a:r>
              <a:rPr sz="2550" kern="0" spc="135" dirty="0">
                <a:solidFill>
                  <a:sysClr val="windowText" lastClr="000000"/>
                </a:solidFill>
                <a:latin typeface="Calibri"/>
                <a:cs typeface="Calibri"/>
              </a:rPr>
              <a:t> </a:t>
            </a:r>
            <a:r>
              <a:rPr sz="2550" kern="0" spc="-30" dirty="0">
                <a:solidFill>
                  <a:sysClr val="windowText" lastClr="000000"/>
                </a:solidFill>
                <a:latin typeface="Calibri"/>
                <a:cs typeface="Calibri"/>
              </a:rPr>
              <a:t>clean</a:t>
            </a:r>
            <a:endParaRPr sz="2550" kern="0">
              <a:solidFill>
                <a:sysClr val="windowText" lastClr="000000"/>
              </a:solidFill>
              <a:latin typeface="Calibri"/>
              <a:cs typeface="Calibri"/>
            </a:endParaRPr>
          </a:p>
        </p:txBody>
      </p:sp>
      <p:sp>
        <p:nvSpPr>
          <p:cNvPr id="80" name="object 80"/>
          <p:cNvSpPr txBox="1"/>
          <p:nvPr/>
        </p:nvSpPr>
        <p:spPr>
          <a:xfrm>
            <a:off x="14883236" y="6835254"/>
            <a:ext cx="201930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it</a:t>
            </a:r>
            <a:r>
              <a:rPr sz="2550" kern="0" spc="105" dirty="0">
                <a:solidFill>
                  <a:sysClr val="windowText" lastClr="000000"/>
                </a:solidFill>
                <a:latin typeface="Calibri"/>
                <a:cs typeface="Calibri"/>
              </a:rPr>
              <a:t> </a:t>
            </a:r>
            <a:r>
              <a:rPr sz="2550" kern="0" dirty="0">
                <a:solidFill>
                  <a:sysClr val="windowText" lastClr="000000"/>
                </a:solidFill>
                <a:latin typeface="Calibri"/>
                <a:cs typeface="Calibri"/>
              </a:rPr>
              <a:t>up,</a:t>
            </a:r>
            <a:r>
              <a:rPr sz="2550" kern="0" spc="98" dirty="0">
                <a:solidFill>
                  <a:sysClr val="windowText" lastClr="000000"/>
                </a:solidFill>
                <a:latin typeface="Calibri"/>
                <a:cs typeface="Calibri"/>
              </a:rPr>
              <a:t> </a:t>
            </a:r>
            <a:r>
              <a:rPr sz="2550" kern="0" spc="-15" dirty="0">
                <a:solidFill>
                  <a:sysClr val="windowText" lastClr="000000"/>
                </a:solidFill>
                <a:latin typeface="Calibri"/>
                <a:cs typeface="Calibri"/>
              </a:rPr>
              <a:t>ensuring</a:t>
            </a:r>
            <a:endParaRPr sz="2550" kern="0">
              <a:solidFill>
                <a:sysClr val="windowText" lastClr="000000"/>
              </a:solidFill>
              <a:latin typeface="Calibri"/>
              <a:cs typeface="Calibri"/>
            </a:endParaRPr>
          </a:p>
        </p:txBody>
      </p:sp>
      <p:sp>
        <p:nvSpPr>
          <p:cNvPr id="81" name="object 81"/>
          <p:cNvSpPr txBox="1"/>
          <p:nvPr/>
        </p:nvSpPr>
        <p:spPr>
          <a:xfrm>
            <a:off x="14883236" y="7125458"/>
            <a:ext cx="2383155"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that</a:t>
            </a:r>
            <a:r>
              <a:rPr sz="2550" kern="0" spc="127" dirty="0">
                <a:solidFill>
                  <a:sysClr val="windowText" lastClr="000000"/>
                </a:solidFill>
                <a:latin typeface="Calibri"/>
                <a:cs typeface="Calibri"/>
              </a:rPr>
              <a:t> </a:t>
            </a:r>
            <a:r>
              <a:rPr sz="2550" kern="0" spc="83" dirty="0">
                <a:solidFill>
                  <a:sysClr val="windowText" lastClr="000000"/>
                </a:solidFill>
                <a:latin typeface="Calibri"/>
                <a:cs typeface="Calibri"/>
              </a:rPr>
              <a:t>content</a:t>
            </a:r>
            <a:r>
              <a:rPr sz="2550" kern="0" spc="113" dirty="0">
                <a:solidFill>
                  <a:sysClr val="windowText" lastClr="000000"/>
                </a:solidFill>
                <a:latin typeface="Calibri"/>
                <a:cs typeface="Calibri"/>
              </a:rPr>
              <a:t> </a:t>
            </a:r>
            <a:r>
              <a:rPr sz="2550" kern="0" spc="-38" dirty="0">
                <a:solidFill>
                  <a:sysClr val="windowText" lastClr="000000"/>
                </a:solidFill>
                <a:latin typeface="Calibri"/>
                <a:cs typeface="Calibri"/>
              </a:rPr>
              <a:t>was</a:t>
            </a:r>
            <a:endParaRPr sz="2550" kern="0">
              <a:solidFill>
                <a:sysClr val="windowText" lastClr="000000"/>
              </a:solidFill>
              <a:latin typeface="Calibri"/>
              <a:cs typeface="Calibri"/>
            </a:endParaRPr>
          </a:p>
        </p:txBody>
      </p:sp>
      <p:sp>
        <p:nvSpPr>
          <p:cNvPr id="82" name="object 82"/>
          <p:cNvSpPr txBox="1"/>
          <p:nvPr/>
        </p:nvSpPr>
        <p:spPr>
          <a:xfrm>
            <a:off x="14883236" y="7417932"/>
            <a:ext cx="2159318"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appropriate</a:t>
            </a:r>
            <a:r>
              <a:rPr sz="2550" kern="0" spc="413" dirty="0">
                <a:solidFill>
                  <a:sysClr val="windowText" lastClr="000000"/>
                </a:solidFill>
                <a:latin typeface="Calibri"/>
                <a:cs typeface="Calibri"/>
              </a:rPr>
              <a:t> </a:t>
            </a:r>
            <a:r>
              <a:rPr sz="2550" kern="0" spc="60" dirty="0">
                <a:solidFill>
                  <a:sysClr val="windowText" lastClr="000000"/>
                </a:solidFill>
                <a:latin typeface="Calibri"/>
                <a:cs typeface="Calibri"/>
              </a:rPr>
              <a:t>for</a:t>
            </a:r>
            <a:endParaRPr sz="2550" kern="0">
              <a:solidFill>
                <a:sysClr val="windowText" lastClr="000000"/>
              </a:solidFill>
              <a:latin typeface="Calibri"/>
              <a:cs typeface="Calibri"/>
            </a:endParaRPr>
          </a:p>
        </p:txBody>
      </p:sp>
      <p:sp>
        <p:nvSpPr>
          <p:cNvPr id="83" name="object 83"/>
          <p:cNvSpPr txBox="1"/>
          <p:nvPr/>
        </p:nvSpPr>
        <p:spPr>
          <a:xfrm>
            <a:off x="14883236" y="7708136"/>
            <a:ext cx="1741170" cy="411651"/>
          </a:xfrm>
          <a:prstGeom prst="rect">
            <a:avLst/>
          </a:prstGeom>
        </p:spPr>
        <p:txBody>
          <a:bodyPr vert="horz" wrap="square" lIns="0" tIns="19050" rIns="0" bIns="0" rtlCol="0">
            <a:spAutoFit/>
          </a:bodyPr>
          <a:lstStyle/>
          <a:p>
            <a:pPr marL="19050" defTabSz="1371600">
              <a:spcBef>
                <a:spcPts val="150"/>
              </a:spcBef>
            </a:pPr>
            <a:r>
              <a:rPr sz="2550" kern="0" dirty="0">
                <a:solidFill>
                  <a:sysClr val="windowText" lastClr="000000"/>
                </a:solidFill>
                <a:latin typeface="Calibri"/>
                <a:cs typeface="Calibri"/>
              </a:rPr>
              <a:t>each</a:t>
            </a:r>
            <a:r>
              <a:rPr sz="2550" kern="0" spc="270" dirty="0">
                <a:solidFill>
                  <a:sysClr val="windowText" lastClr="000000"/>
                </a:solidFill>
                <a:latin typeface="Calibri"/>
                <a:cs typeface="Calibri"/>
              </a:rPr>
              <a:t> </a:t>
            </a:r>
            <a:r>
              <a:rPr sz="2550" kern="0" spc="53" dirty="0">
                <a:solidFill>
                  <a:sysClr val="windowText" lastClr="000000"/>
                </a:solidFill>
                <a:latin typeface="Calibri"/>
                <a:cs typeface="Calibri"/>
              </a:rPr>
              <a:t>official</a:t>
            </a:r>
            <a:endParaRPr sz="2550" kern="0">
              <a:solidFill>
                <a:sysClr val="windowText" lastClr="000000"/>
              </a:solidFill>
              <a:latin typeface="Calibri"/>
              <a:cs typeface="Calibri"/>
            </a:endParaRPr>
          </a:p>
        </p:txBody>
      </p:sp>
      <p:sp>
        <p:nvSpPr>
          <p:cNvPr id="84" name="object 84"/>
          <p:cNvSpPr txBox="1"/>
          <p:nvPr/>
        </p:nvSpPr>
        <p:spPr>
          <a:xfrm>
            <a:off x="14883236" y="8000612"/>
            <a:ext cx="1872615" cy="411651"/>
          </a:xfrm>
          <a:prstGeom prst="rect">
            <a:avLst/>
          </a:prstGeom>
        </p:spPr>
        <p:txBody>
          <a:bodyPr vert="horz" wrap="square" lIns="0" tIns="19050" rIns="0" bIns="0" rtlCol="0">
            <a:spAutoFit/>
          </a:bodyPr>
          <a:lstStyle/>
          <a:p>
            <a:pPr marL="19050" defTabSz="1371600">
              <a:spcBef>
                <a:spcPts val="150"/>
              </a:spcBef>
            </a:pPr>
            <a:r>
              <a:rPr sz="2550" kern="0" spc="-15" dirty="0">
                <a:solidFill>
                  <a:sysClr val="windowText" lastClr="000000"/>
                </a:solidFill>
                <a:latin typeface="Calibri"/>
                <a:cs typeface="Calibri"/>
              </a:rPr>
              <a:t>participating.</a:t>
            </a:r>
            <a:endParaRPr sz="2550" kern="0">
              <a:solidFill>
                <a:sysClr val="windowText" lastClr="000000"/>
              </a:solidFill>
              <a:latin typeface="Calibri"/>
              <a:cs typeface="Calibri"/>
            </a:endParaRPr>
          </a:p>
        </p:txBody>
      </p:sp>
      <p:sp>
        <p:nvSpPr>
          <p:cNvPr id="85" name="object 85"/>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623" dirty="0"/>
              <a:t>Legislative</a:t>
            </a:r>
            <a:r>
              <a:rPr spc="-472" dirty="0"/>
              <a:t> </a:t>
            </a:r>
            <a:r>
              <a:rPr spc="-660" dirty="0"/>
              <a:t>Workshop</a:t>
            </a:r>
          </a:p>
        </p:txBody>
      </p:sp>
      <p:pic>
        <p:nvPicPr>
          <p:cNvPr id="86" name="object 86"/>
          <p:cNvPicPr/>
          <p:nvPr/>
        </p:nvPicPr>
        <p:blipFill>
          <a:blip r:embed="rId4" cstate="print"/>
          <a:stretch>
            <a:fillRect/>
          </a:stretch>
        </p:blipFill>
        <p:spPr>
          <a:xfrm>
            <a:off x="14065757" y="13717"/>
            <a:ext cx="4222239" cy="2167127"/>
          </a:xfrm>
          <a:prstGeom prst="rect">
            <a:avLst/>
          </a:prstGeom>
        </p:spPr>
      </p:pic>
      <p:sp>
        <p:nvSpPr>
          <p:cNvPr id="87" name="object 87"/>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65723" defTabSz="1371600">
              <a:spcBef>
                <a:spcPts val="188"/>
              </a:spcBef>
            </a:pPr>
            <a:fld id="{81D60167-4931-47E6-BA6A-407CBD079E47}" type="slidenum">
              <a:rPr kern="0" spc="-75" dirty="0"/>
              <a:pPr marL="65723" defTabSz="1371600">
                <a:spcBef>
                  <a:spcPts val="188"/>
                </a:spcBef>
              </a:pPr>
              <a:t>44</a:t>
            </a:fld>
            <a:endParaRPr kern="0" spc="-75" dirty="0"/>
          </a:p>
        </p:txBody>
      </p:sp>
      <p:sp>
        <p:nvSpPr>
          <p:cNvPr id="88" name="object 88"/>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FFFFFF"/>
                </a:solidFill>
                <a:latin typeface="Calibri"/>
                <a:cs typeface="Calibri"/>
              </a:rPr>
              <a:t>Walmart</a:t>
            </a:r>
            <a:r>
              <a:rPr sz="1350" kern="0" spc="113" dirty="0">
                <a:solidFill>
                  <a:srgbClr val="FFFFFF"/>
                </a:solidFill>
                <a:latin typeface="Calibri"/>
                <a:cs typeface="Calibri"/>
              </a:rPr>
              <a:t> </a:t>
            </a:r>
            <a:r>
              <a:rPr sz="1350" kern="0" spc="-30" dirty="0">
                <a:solidFill>
                  <a:srgbClr val="FFFFFF"/>
                </a:solidFill>
                <a:latin typeface="Calibri"/>
                <a:cs typeface="Calibri"/>
              </a:rPr>
              <a:t>Inc.</a:t>
            </a:r>
            <a:endParaRPr sz="1350" kern="0">
              <a:solidFill>
                <a:sysClr val="windowText" lastClr="000000"/>
              </a:solidFill>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16FDC"/>
          </a:solidFill>
        </p:spPr>
        <p:txBody>
          <a:bodyPr wrap="square" lIns="0" tIns="0" rIns="0" bIns="0" rtlCol="0"/>
          <a:lstStyle/>
          <a:p>
            <a:pPr defTabSz="1371600"/>
            <a:endParaRPr sz="2700" kern="0">
              <a:solidFill>
                <a:sysClr val="windowText" lastClr="000000"/>
              </a:solidFill>
            </a:endParaRPr>
          </a:p>
        </p:txBody>
      </p:sp>
      <p:sp>
        <p:nvSpPr>
          <p:cNvPr id="3" name="object 3"/>
          <p:cNvSpPr/>
          <p:nvPr/>
        </p:nvSpPr>
        <p:spPr>
          <a:xfrm>
            <a:off x="16526723" y="5782499"/>
            <a:ext cx="713423" cy="1756410"/>
          </a:xfrm>
          <a:custGeom>
            <a:avLst/>
            <a:gdLst/>
            <a:ahLst/>
            <a:cxnLst/>
            <a:rect l="l" t="t" r="r" b="b"/>
            <a:pathLst>
              <a:path w="475615" h="1170939">
                <a:moveTo>
                  <a:pt x="237392" y="1170343"/>
                </a:moveTo>
                <a:lnTo>
                  <a:pt x="179825" y="1162877"/>
                </a:lnTo>
                <a:lnTo>
                  <a:pt x="131774" y="1142343"/>
                </a:lnTo>
                <a:lnTo>
                  <a:pt x="97313" y="1111541"/>
                </a:lnTo>
                <a:lnTo>
                  <a:pt x="80513" y="1073269"/>
                </a:lnTo>
                <a:lnTo>
                  <a:pt x="0" y="163780"/>
                </a:lnTo>
                <a:lnTo>
                  <a:pt x="6216" y="126390"/>
                </a:lnTo>
                <a:lnTo>
                  <a:pt x="23952" y="91980"/>
                </a:lnTo>
                <a:lnTo>
                  <a:pt x="51835" y="61561"/>
                </a:lnTo>
                <a:lnTo>
                  <a:pt x="88492" y="36143"/>
                </a:lnTo>
                <a:lnTo>
                  <a:pt x="132552" y="16737"/>
                </a:lnTo>
                <a:lnTo>
                  <a:pt x="182643" y="4352"/>
                </a:lnTo>
                <a:lnTo>
                  <a:pt x="237392" y="0"/>
                </a:lnTo>
                <a:lnTo>
                  <a:pt x="292155" y="4352"/>
                </a:lnTo>
                <a:lnTo>
                  <a:pt x="342283" y="16737"/>
                </a:lnTo>
                <a:lnTo>
                  <a:pt x="386394" y="36143"/>
                </a:lnTo>
                <a:lnTo>
                  <a:pt x="423107" y="61561"/>
                </a:lnTo>
                <a:lnTo>
                  <a:pt x="451040" y="91980"/>
                </a:lnTo>
                <a:lnTo>
                  <a:pt x="468813" y="126390"/>
                </a:lnTo>
                <a:lnTo>
                  <a:pt x="475044" y="163780"/>
                </a:lnTo>
                <a:lnTo>
                  <a:pt x="394660" y="1073269"/>
                </a:lnTo>
                <a:lnTo>
                  <a:pt x="377690" y="1111541"/>
                </a:lnTo>
                <a:lnTo>
                  <a:pt x="343107" y="1142343"/>
                </a:lnTo>
                <a:lnTo>
                  <a:pt x="294984" y="1162877"/>
                </a:lnTo>
                <a:lnTo>
                  <a:pt x="237392" y="1170343"/>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4" name="object 4"/>
          <p:cNvSpPr/>
          <p:nvPr/>
        </p:nvSpPr>
        <p:spPr>
          <a:xfrm>
            <a:off x="14562870" y="6877685"/>
            <a:ext cx="1626870" cy="1224915"/>
          </a:xfrm>
          <a:custGeom>
            <a:avLst/>
            <a:gdLst/>
            <a:ahLst/>
            <a:cxnLst/>
            <a:rect l="l" t="t" r="r" b="b"/>
            <a:pathLst>
              <a:path w="1084579" h="816610">
                <a:moveTo>
                  <a:pt x="934444" y="816246"/>
                </a:moveTo>
                <a:lnTo>
                  <a:pt x="892923" y="811905"/>
                </a:lnTo>
                <a:lnTo>
                  <a:pt x="66003" y="426462"/>
                </a:lnTo>
                <a:lnTo>
                  <a:pt x="16023" y="369882"/>
                </a:lnTo>
                <a:lnTo>
                  <a:pt x="3673" y="330553"/>
                </a:lnTo>
                <a:lnTo>
                  <a:pt x="0" y="286114"/>
                </a:lnTo>
                <a:lnTo>
                  <a:pt x="5192" y="238251"/>
                </a:lnTo>
                <a:lnTo>
                  <a:pt x="19437" y="188652"/>
                </a:lnTo>
                <a:lnTo>
                  <a:pt x="42925" y="139003"/>
                </a:lnTo>
                <a:lnTo>
                  <a:pt x="73954" y="93699"/>
                </a:lnTo>
                <a:lnTo>
                  <a:pt x="109651" y="56466"/>
                </a:lnTo>
                <a:lnTo>
                  <a:pt x="148443" y="27984"/>
                </a:lnTo>
                <a:lnTo>
                  <a:pt x="188760" y="8935"/>
                </a:lnTo>
                <a:lnTo>
                  <a:pt x="229029" y="0"/>
                </a:lnTo>
                <a:lnTo>
                  <a:pt x="267678" y="1859"/>
                </a:lnTo>
                <a:lnTo>
                  <a:pt x="303137" y="15194"/>
                </a:lnTo>
                <a:lnTo>
                  <a:pt x="1050061" y="539499"/>
                </a:lnTo>
                <a:lnTo>
                  <a:pt x="1074723" y="573264"/>
                </a:lnTo>
                <a:lnTo>
                  <a:pt x="1084095" y="618551"/>
                </a:lnTo>
                <a:lnTo>
                  <a:pt x="1077811" y="670481"/>
                </a:lnTo>
                <a:lnTo>
                  <a:pt x="1055507" y="724174"/>
                </a:lnTo>
                <a:lnTo>
                  <a:pt x="1020257" y="770276"/>
                </a:lnTo>
                <a:lnTo>
                  <a:pt x="978396" y="801669"/>
                </a:lnTo>
                <a:lnTo>
                  <a:pt x="934444" y="816246"/>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5" name="object 5"/>
          <p:cNvSpPr/>
          <p:nvPr/>
        </p:nvSpPr>
        <p:spPr>
          <a:xfrm>
            <a:off x="17577149" y="7223683"/>
            <a:ext cx="711518" cy="879158"/>
          </a:xfrm>
          <a:custGeom>
            <a:avLst/>
            <a:gdLst/>
            <a:ahLst/>
            <a:cxnLst/>
            <a:rect l="l" t="t" r="r" b="b"/>
            <a:pathLst>
              <a:path w="474345" h="586104">
                <a:moveTo>
                  <a:pt x="149571" y="585599"/>
                </a:moveTo>
                <a:lnTo>
                  <a:pt x="105650" y="571051"/>
                </a:lnTo>
                <a:lnTo>
                  <a:pt x="63794" y="539665"/>
                </a:lnTo>
                <a:lnTo>
                  <a:pt x="28491" y="493509"/>
                </a:lnTo>
                <a:lnTo>
                  <a:pt x="6223" y="439870"/>
                </a:lnTo>
                <a:lnTo>
                  <a:pt x="0" y="387934"/>
                </a:lnTo>
                <a:lnTo>
                  <a:pt x="9383" y="342617"/>
                </a:lnTo>
                <a:lnTo>
                  <a:pt x="33936" y="308834"/>
                </a:lnTo>
                <a:lnTo>
                  <a:pt x="473900" y="0"/>
                </a:lnTo>
                <a:lnTo>
                  <a:pt x="473900" y="449429"/>
                </a:lnTo>
                <a:lnTo>
                  <a:pt x="191074" y="581239"/>
                </a:lnTo>
                <a:lnTo>
                  <a:pt x="149571" y="585599"/>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6" name="object 6"/>
          <p:cNvSpPr/>
          <p:nvPr/>
        </p:nvSpPr>
        <p:spPr>
          <a:xfrm>
            <a:off x="16567854" y="9242137"/>
            <a:ext cx="630555" cy="1044893"/>
          </a:xfrm>
          <a:custGeom>
            <a:avLst/>
            <a:gdLst/>
            <a:ahLst/>
            <a:cxnLst/>
            <a:rect l="l" t="t" r="r" b="b"/>
            <a:pathLst>
              <a:path w="420370" h="696595">
                <a:moveTo>
                  <a:pt x="419991" y="696575"/>
                </a:moveTo>
                <a:lnTo>
                  <a:pt x="0" y="696575"/>
                </a:lnTo>
                <a:lnTo>
                  <a:pt x="53094" y="96814"/>
                </a:lnTo>
                <a:lnTo>
                  <a:pt x="69854" y="58801"/>
                </a:lnTo>
                <a:lnTo>
                  <a:pt x="104226" y="28064"/>
                </a:lnTo>
                <a:lnTo>
                  <a:pt x="152187" y="7498"/>
                </a:lnTo>
                <a:lnTo>
                  <a:pt x="209714" y="0"/>
                </a:lnTo>
                <a:lnTo>
                  <a:pt x="267305" y="7425"/>
                </a:lnTo>
                <a:lnTo>
                  <a:pt x="315429" y="27869"/>
                </a:lnTo>
                <a:lnTo>
                  <a:pt x="350011" y="58582"/>
                </a:lnTo>
                <a:lnTo>
                  <a:pt x="366981" y="96814"/>
                </a:lnTo>
                <a:lnTo>
                  <a:pt x="419991" y="696575"/>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7" name="object 7"/>
          <p:cNvSpPr/>
          <p:nvPr/>
        </p:nvSpPr>
        <p:spPr>
          <a:xfrm>
            <a:off x="17577005" y="8677763"/>
            <a:ext cx="711518" cy="879158"/>
          </a:xfrm>
          <a:custGeom>
            <a:avLst/>
            <a:gdLst/>
            <a:ahLst/>
            <a:cxnLst/>
            <a:rect l="l" t="t" r="r" b="b"/>
            <a:pathLst>
              <a:path w="474345" h="586104">
                <a:moveTo>
                  <a:pt x="473996" y="585831"/>
                </a:moveTo>
                <a:lnTo>
                  <a:pt x="34033" y="277227"/>
                </a:lnTo>
                <a:lnTo>
                  <a:pt x="9444" y="243237"/>
                </a:lnTo>
                <a:lnTo>
                  <a:pt x="0" y="197835"/>
                </a:lnTo>
                <a:lnTo>
                  <a:pt x="6211" y="145863"/>
                </a:lnTo>
                <a:lnTo>
                  <a:pt x="28588" y="92163"/>
                </a:lnTo>
                <a:lnTo>
                  <a:pt x="63928" y="45933"/>
                </a:lnTo>
                <a:lnTo>
                  <a:pt x="105747" y="14523"/>
                </a:lnTo>
                <a:lnTo>
                  <a:pt x="149632" y="0"/>
                </a:lnTo>
                <a:lnTo>
                  <a:pt x="191171" y="4432"/>
                </a:lnTo>
                <a:lnTo>
                  <a:pt x="473996" y="136108"/>
                </a:lnTo>
                <a:lnTo>
                  <a:pt x="473996" y="585831"/>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8" name="object 8"/>
          <p:cNvSpPr/>
          <p:nvPr/>
        </p:nvSpPr>
        <p:spPr>
          <a:xfrm>
            <a:off x="14562426" y="8677790"/>
            <a:ext cx="1626870" cy="1224915"/>
          </a:xfrm>
          <a:custGeom>
            <a:avLst/>
            <a:gdLst/>
            <a:ahLst/>
            <a:cxnLst/>
            <a:rect l="l" t="t" r="r" b="b"/>
            <a:pathLst>
              <a:path w="1084579" h="816609">
                <a:moveTo>
                  <a:pt x="229532" y="816285"/>
                </a:moveTo>
                <a:lnTo>
                  <a:pt x="189331" y="807370"/>
                </a:lnTo>
                <a:lnTo>
                  <a:pt x="149042" y="788348"/>
                </a:lnTo>
                <a:lnTo>
                  <a:pt x="110223" y="759887"/>
                </a:lnTo>
                <a:lnTo>
                  <a:pt x="74431" y="722654"/>
                </a:lnTo>
                <a:lnTo>
                  <a:pt x="43225" y="677316"/>
                </a:lnTo>
                <a:lnTo>
                  <a:pt x="19560" y="627611"/>
                </a:lnTo>
                <a:lnTo>
                  <a:pt x="5219" y="577956"/>
                </a:lnTo>
                <a:lnTo>
                  <a:pt x="0" y="530038"/>
                </a:lnTo>
                <a:lnTo>
                  <a:pt x="3700" y="485543"/>
                </a:lnTo>
                <a:lnTo>
                  <a:pt x="16119" y="446159"/>
                </a:lnTo>
                <a:lnTo>
                  <a:pt x="37053" y="413571"/>
                </a:lnTo>
                <a:lnTo>
                  <a:pt x="893222" y="4414"/>
                </a:lnTo>
                <a:lnTo>
                  <a:pt x="934723" y="0"/>
                </a:lnTo>
                <a:lnTo>
                  <a:pt x="978631" y="14553"/>
                </a:lnTo>
                <a:lnTo>
                  <a:pt x="1020447" y="45970"/>
                </a:lnTo>
                <a:lnTo>
                  <a:pt x="1055676" y="92144"/>
                </a:lnTo>
                <a:lnTo>
                  <a:pt x="1077980" y="145790"/>
                </a:lnTo>
                <a:lnTo>
                  <a:pt x="1084264" y="197768"/>
                </a:lnTo>
                <a:lnTo>
                  <a:pt x="1074893" y="243201"/>
                </a:lnTo>
                <a:lnTo>
                  <a:pt x="1050231" y="277209"/>
                </a:lnTo>
                <a:lnTo>
                  <a:pt x="303436" y="801125"/>
                </a:lnTo>
                <a:lnTo>
                  <a:pt x="268086" y="814426"/>
                </a:lnTo>
                <a:lnTo>
                  <a:pt x="229532" y="816285"/>
                </a:lnTo>
                <a:close/>
              </a:path>
            </a:pathLst>
          </a:custGeom>
          <a:solidFill>
            <a:srgbClr val="041E41">
              <a:alpha val="12940"/>
            </a:srgbClr>
          </a:solidFill>
        </p:spPr>
        <p:txBody>
          <a:bodyPr wrap="square" lIns="0" tIns="0" rIns="0" bIns="0" rtlCol="0"/>
          <a:lstStyle/>
          <a:p>
            <a:pPr defTabSz="1371600"/>
            <a:endParaRPr sz="2700" kern="0">
              <a:solidFill>
                <a:sysClr val="windowText" lastClr="000000"/>
              </a:solidFill>
            </a:endParaRPr>
          </a:p>
        </p:txBody>
      </p:sp>
      <p:sp>
        <p:nvSpPr>
          <p:cNvPr id="9" name="object 9"/>
          <p:cNvSpPr txBox="1">
            <a:spLocks noGrp="1"/>
          </p:cNvSpPr>
          <p:nvPr>
            <p:ph type="title"/>
          </p:nvPr>
        </p:nvSpPr>
        <p:spPr>
          <a:xfrm>
            <a:off x="12562046" y="4247054"/>
            <a:ext cx="3221355" cy="941604"/>
          </a:xfrm>
          <a:prstGeom prst="rect">
            <a:avLst/>
          </a:prstGeom>
        </p:spPr>
        <p:txBody>
          <a:bodyPr vert="horz" wrap="square" lIns="0" tIns="18098" rIns="0" bIns="0" rtlCol="0">
            <a:spAutoFit/>
          </a:bodyPr>
          <a:lstStyle/>
          <a:p>
            <a:pPr marL="19050">
              <a:spcBef>
                <a:spcPts val="143"/>
              </a:spcBef>
            </a:pPr>
            <a:r>
              <a:rPr sz="6000" spc="-743" dirty="0">
                <a:solidFill>
                  <a:srgbClr val="FFFFFF"/>
                </a:solidFill>
              </a:rPr>
              <a:t>Appendix</a:t>
            </a:r>
            <a:endParaRPr sz="6000"/>
          </a:p>
        </p:txBody>
      </p:sp>
      <p:sp>
        <p:nvSpPr>
          <p:cNvPr id="10" name="object 10"/>
          <p:cNvSpPr txBox="1"/>
          <p:nvPr/>
        </p:nvSpPr>
        <p:spPr>
          <a:xfrm>
            <a:off x="17142905" y="9802069"/>
            <a:ext cx="135255" cy="226985"/>
          </a:xfrm>
          <a:prstGeom prst="rect">
            <a:avLst/>
          </a:prstGeom>
        </p:spPr>
        <p:txBody>
          <a:bodyPr vert="horz" wrap="square" lIns="0" tIns="19050" rIns="0" bIns="0" rtlCol="0">
            <a:spAutoFit/>
          </a:bodyPr>
          <a:lstStyle/>
          <a:p>
            <a:pPr marL="19050" defTabSz="1371600">
              <a:spcBef>
                <a:spcPts val="150"/>
              </a:spcBef>
            </a:pPr>
            <a:r>
              <a:rPr sz="1350" kern="0" dirty="0">
                <a:solidFill>
                  <a:srgbClr val="FFFFFF"/>
                </a:solidFill>
                <a:latin typeface="Calibri"/>
                <a:cs typeface="Calibri"/>
              </a:rPr>
              <a:t>8</a:t>
            </a:r>
            <a:endParaRPr sz="1350" kern="0">
              <a:solidFill>
                <a:sysClr val="windowText" lastClr="000000"/>
              </a:solidFill>
              <a:latin typeface="Calibri"/>
              <a:cs typeface="Calibri"/>
            </a:endParaRPr>
          </a:p>
        </p:txBody>
      </p:sp>
      <p:pic>
        <p:nvPicPr>
          <p:cNvPr id="11" name="object 11"/>
          <p:cNvPicPr/>
          <p:nvPr/>
        </p:nvPicPr>
        <p:blipFill>
          <a:blip r:embed="rId2" cstate="print"/>
          <a:stretch>
            <a:fillRect/>
          </a:stretch>
        </p:blipFill>
        <p:spPr>
          <a:xfrm>
            <a:off x="0" y="0"/>
            <a:ext cx="12033522" cy="1028699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530" y="9790515"/>
            <a:ext cx="263843" cy="289560"/>
            <a:chOff x="686353" y="6527010"/>
            <a:chExt cx="175895" cy="193040"/>
          </a:xfrm>
        </p:grpSpPr>
        <p:pic>
          <p:nvPicPr>
            <p:cNvPr id="3" name="object 3"/>
            <p:cNvPicPr/>
            <p:nvPr/>
          </p:nvPicPr>
          <p:blipFill>
            <a:blip r:embed="rId2" cstate="print"/>
            <a:stretch>
              <a:fillRect/>
            </a:stretch>
          </p:blipFill>
          <p:spPr>
            <a:xfrm>
              <a:off x="686353" y="6527010"/>
              <a:ext cx="175528" cy="86598"/>
            </a:xfrm>
            <a:prstGeom prst="rect">
              <a:avLst/>
            </a:prstGeom>
          </p:spPr>
        </p:pic>
        <p:pic>
          <p:nvPicPr>
            <p:cNvPr id="4" name="object 4"/>
            <p:cNvPicPr/>
            <p:nvPr/>
          </p:nvPicPr>
          <p:blipFill>
            <a:blip r:embed="rId3" cstate="print"/>
            <a:stretch>
              <a:fillRect/>
            </a:stretch>
          </p:blipFill>
          <p:spPr>
            <a:xfrm>
              <a:off x="686353" y="6633239"/>
              <a:ext cx="175528" cy="86598"/>
            </a:xfrm>
            <a:prstGeom prst="rect">
              <a:avLst/>
            </a:prstGeom>
          </p:spPr>
        </p:pic>
      </p:grpSp>
      <p:grpSp>
        <p:nvGrpSpPr>
          <p:cNvPr id="5" name="object 5"/>
          <p:cNvGrpSpPr/>
          <p:nvPr/>
        </p:nvGrpSpPr>
        <p:grpSpPr>
          <a:xfrm>
            <a:off x="9034271" y="1531621"/>
            <a:ext cx="7043738" cy="8120063"/>
            <a:chOff x="6022847" y="1021080"/>
            <a:chExt cx="4695825" cy="5413375"/>
          </a:xfrm>
        </p:grpSpPr>
        <p:pic>
          <p:nvPicPr>
            <p:cNvPr id="6" name="object 6"/>
            <p:cNvPicPr/>
            <p:nvPr/>
          </p:nvPicPr>
          <p:blipFill>
            <a:blip r:embed="rId4" cstate="print"/>
            <a:stretch>
              <a:fillRect/>
            </a:stretch>
          </p:blipFill>
          <p:spPr>
            <a:xfrm>
              <a:off x="6022847" y="1021080"/>
              <a:ext cx="4695443" cy="5413247"/>
            </a:xfrm>
            <a:prstGeom prst="rect">
              <a:avLst/>
            </a:prstGeom>
          </p:spPr>
        </p:pic>
        <p:pic>
          <p:nvPicPr>
            <p:cNvPr id="7" name="object 7"/>
            <p:cNvPicPr/>
            <p:nvPr/>
          </p:nvPicPr>
          <p:blipFill>
            <a:blip r:embed="rId5" cstate="print"/>
            <a:stretch>
              <a:fillRect/>
            </a:stretch>
          </p:blipFill>
          <p:spPr>
            <a:xfrm>
              <a:off x="6214871" y="1213104"/>
              <a:ext cx="4311395" cy="5029199"/>
            </a:xfrm>
            <a:prstGeom prst="rect">
              <a:avLst/>
            </a:prstGeom>
          </p:spPr>
        </p:pic>
      </p:grpSp>
      <p:sp>
        <p:nvSpPr>
          <p:cNvPr id="8" name="object 8"/>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743" dirty="0"/>
              <a:t>Arkansas</a:t>
            </a:r>
            <a:r>
              <a:rPr spc="-472" dirty="0"/>
              <a:t> </a:t>
            </a:r>
            <a:r>
              <a:rPr spc="-623" dirty="0"/>
              <a:t>Legislative</a:t>
            </a:r>
            <a:r>
              <a:rPr spc="-450" dirty="0"/>
              <a:t> </a:t>
            </a:r>
            <a:r>
              <a:rPr spc="-645" dirty="0"/>
              <a:t>Workshop</a:t>
            </a:r>
            <a:r>
              <a:rPr spc="-443" dirty="0"/>
              <a:t> </a:t>
            </a:r>
            <a:r>
              <a:rPr spc="210" dirty="0"/>
              <a:t>–</a:t>
            </a:r>
            <a:r>
              <a:rPr spc="-420" dirty="0"/>
              <a:t> </a:t>
            </a:r>
            <a:r>
              <a:rPr spc="-720" dirty="0"/>
              <a:t>Sample</a:t>
            </a:r>
            <a:r>
              <a:rPr spc="-472" dirty="0"/>
              <a:t> </a:t>
            </a:r>
            <a:r>
              <a:rPr spc="-623" dirty="0"/>
              <a:t>Questions</a:t>
            </a:r>
          </a:p>
        </p:txBody>
      </p:sp>
      <p:grpSp>
        <p:nvGrpSpPr>
          <p:cNvPr id="9" name="object 9"/>
          <p:cNvGrpSpPr/>
          <p:nvPr/>
        </p:nvGrpSpPr>
        <p:grpSpPr>
          <a:xfrm>
            <a:off x="1433323" y="1531621"/>
            <a:ext cx="6931343" cy="8120063"/>
            <a:chOff x="955548" y="1021080"/>
            <a:chExt cx="4620895" cy="5413375"/>
          </a:xfrm>
        </p:grpSpPr>
        <p:pic>
          <p:nvPicPr>
            <p:cNvPr id="10" name="object 10"/>
            <p:cNvPicPr/>
            <p:nvPr/>
          </p:nvPicPr>
          <p:blipFill>
            <a:blip r:embed="rId6" cstate="print"/>
            <a:stretch>
              <a:fillRect/>
            </a:stretch>
          </p:blipFill>
          <p:spPr>
            <a:xfrm>
              <a:off x="955548" y="1021080"/>
              <a:ext cx="4620767" cy="5413247"/>
            </a:xfrm>
            <a:prstGeom prst="rect">
              <a:avLst/>
            </a:prstGeom>
          </p:spPr>
        </p:pic>
        <p:pic>
          <p:nvPicPr>
            <p:cNvPr id="11" name="object 11"/>
            <p:cNvPicPr/>
            <p:nvPr/>
          </p:nvPicPr>
          <p:blipFill>
            <a:blip r:embed="rId7" cstate="print"/>
            <a:stretch>
              <a:fillRect/>
            </a:stretch>
          </p:blipFill>
          <p:spPr>
            <a:xfrm>
              <a:off x="1147572" y="1213104"/>
              <a:ext cx="4236719" cy="5029199"/>
            </a:xfrm>
            <a:prstGeom prst="rect">
              <a:avLst/>
            </a:prstGeom>
          </p:spPr>
        </p:pic>
      </p:grpSp>
      <p:sp>
        <p:nvSpPr>
          <p:cNvPr id="12" name="object 12"/>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3810" defTabSz="1371600">
              <a:spcBef>
                <a:spcPts val="188"/>
              </a:spcBef>
            </a:pPr>
            <a:fld id="{81D60167-4931-47E6-BA6A-407CBD079E47}" type="slidenum">
              <a:rPr kern="0" spc="-38" dirty="0"/>
              <a:pPr marL="3810" defTabSz="1371600">
                <a:spcBef>
                  <a:spcPts val="188"/>
                </a:spcBef>
              </a:pPr>
              <a:t>46</a:t>
            </a:fld>
            <a:endParaRPr kern="0" spc="-38" dirty="0"/>
          </a:p>
        </p:txBody>
      </p:sp>
      <p:sp>
        <p:nvSpPr>
          <p:cNvPr id="13" name="object 13"/>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636363"/>
                </a:solidFill>
                <a:latin typeface="Calibri"/>
                <a:cs typeface="Calibri"/>
              </a:rPr>
              <a:t>Walmart</a:t>
            </a:r>
            <a:r>
              <a:rPr sz="1350" kern="0" spc="113" dirty="0">
                <a:solidFill>
                  <a:srgbClr val="636363"/>
                </a:solidFill>
                <a:latin typeface="Calibri"/>
                <a:cs typeface="Calibri"/>
              </a:rPr>
              <a:t> </a:t>
            </a:r>
            <a:r>
              <a:rPr sz="1350" kern="0" spc="-30" dirty="0">
                <a:solidFill>
                  <a:srgbClr val="636363"/>
                </a:solidFill>
                <a:latin typeface="Calibri"/>
                <a:cs typeface="Calibri"/>
              </a:rPr>
              <a:t>Inc.</a:t>
            </a:r>
            <a:endParaRPr sz="1350" kern="0">
              <a:solidFill>
                <a:sysClr val="windowText" lastClr="000000"/>
              </a:solidFill>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530" y="9790515"/>
            <a:ext cx="263843" cy="289560"/>
            <a:chOff x="686353" y="6527010"/>
            <a:chExt cx="175895" cy="193040"/>
          </a:xfrm>
        </p:grpSpPr>
        <p:pic>
          <p:nvPicPr>
            <p:cNvPr id="3" name="object 3"/>
            <p:cNvPicPr/>
            <p:nvPr/>
          </p:nvPicPr>
          <p:blipFill>
            <a:blip r:embed="rId2" cstate="print"/>
            <a:stretch>
              <a:fillRect/>
            </a:stretch>
          </p:blipFill>
          <p:spPr>
            <a:xfrm>
              <a:off x="686353" y="6527010"/>
              <a:ext cx="175528" cy="86598"/>
            </a:xfrm>
            <a:prstGeom prst="rect">
              <a:avLst/>
            </a:prstGeom>
          </p:spPr>
        </p:pic>
        <p:pic>
          <p:nvPicPr>
            <p:cNvPr id="4" name="object 4"/>
            <p:cNvPicPr/>
            <p:nvPr/>
          </p:nvPicPr>
          <p:blipFill>
            <a:blip r:embed="rId3" cstate="print"/>
            <a:stretch>
              <a:fillRect/>
            </a:stretch>
          </p:blipFill>
          <p:spPr>
            <a:xfrm>
              <a:off x="686353" y="6633239"/>
              <a:ext cx="175528" cy="86598"/>
            </a:xfrm>
            <a:prstGeom prst="rect">
              <a:avLst/>
            </a:prstGeom>
          </p:spPr>
        </p:pic>
      </p:grpSp>
      <p:sp>
        <p:nvSpPr>
          <p:cNvPr id="5" name="object 5"/>
          <p:cNvSpPr txBox="1">
            <a:spLocks noGrp="1"/>
          </p:cNvSpPr>
          <p:nvPr>
            <p:ph type="body" idx="1"/>
          </p:nvPr>
        </p:nvSpPr>
        <p:spPr>
          <a:xfrm>
            <a:off x="1508756" y="3168382"/>
            <a:ext cx="24145875" cy="5323252"/>
          </a:xfrm>
          <a:prstGeom prst="rect">
            <a:avLst/>
          </a:prstGeom>
        </p:spPr>
        <p:txBody>
          <a:bodyPr vert="horz" wrap="square" lIns="0" tIns="19050" rIns="0" bIns="0" rtlCol="0">
            <a:spAutoFit/>
          </a:bodyPr>
          <a:lstStyle/>
          <a:p>
            <a:pPr marL="19050">
              <a:spcBef>
                <a:spcPts val="150"/>
              </a:spcBef>
            </a:pPr>
            <a:r>
              <a:rPr sz="3150" u="none" spc="-435" dirty="0">
                <a:solidFill>
                  <a:srgbClr val="000000"/>
                </a:solidFill>
                <a:latin typeface="Arial Black"/>
                <a:cs typeface="Arial Black"/>
              </a:rPr>
              <a:t>Federal</a:t>
            </a:r>
            <a:endParaRPr sz="3150">
              <a:latin typeface="Arial Black"/>
              <a:cs typeface="Arial Black"/>
            </a:endParaRPr>
          </a:p>
          <a:p>
            <a:pPr marL="532448" marR="103823" indent="-514350">
              <a:spcBef>
                <a:spcPts val="30"/>
              </a:spcBef>
              <a:buFont typeface="Symbol"/>
              <a:buChar char=""/>
              <a:tabLst>
                <a:tab pos="532448" algn="l"/>
              </a:tabLst>
            </a:pPr>
            <a:r>
              <a:rPr sz="2850" u="none" spc="15" dirty="0">
                <a:solidFill>
                  <a:srgbClr val="000000"/>
                </a:solidFill>
              </a:rPr>
              <a:t>In</a:t>
            </a:r>
            <a:r>
              <a:rPr sz="2850" u="none" spc="180" dirty="0">
                <a:solidFill>
                  <a:srgbClr val="000000"/>
                </a:solidFill>
              </a:rPr>
              <a:t> </a:t>
            </a:r>
            <a:r>
              <a:rPr sz="2850" u="none" spc="15" dirty="0">
                <a:solidFill>
                  <a:srgbClr val="000000"/>
                </a:solidFill>
              </a:rPr>
              <a:t>order</a:t>
            </a:r>
            <a:r>
              <a:rPr sz="2850" u="none" spc="120" dirty="0">
                <a:solidFill>
                  <a:srgbClr val="000000"/>
                </a:solidFill>
              </a:rPr>
              <a:t> </a:t>
            </a:r>
            <a:r>
              <a:rPr sz="2850" u="none" spc="98" dirty="0">
                <a:solidFill>
                  <a:srgbClr val="000000"/>
                </a:solidFill>
              </a:rPr>
              <a:t>to</a:t>
            </a:r>
            <a:r>
              <a:rPr sz="2850" u="none" spc="195" dirty="0">
                <a:solidFill>
                  <a:srgbClr val="000000"/>
                </a:solidFill>
              </a:rPr>
              <a:t> </a:t>
            </a:r>
            <a:r>
              <a:rPr sz="2850" u="none" spc="15" dirty="0">
                <a:solidFill>
                  <a:srgbClr val="000000"/>
                </a:solidFill>
              </a:rPr>
              <a:t>enhance</a:t>
            </a:r>
            <a:r>
              <a:rPr sz="2850" u="none" spc="278" dirty="0">
                <a:solidFill>
                  <a:srgbClr val="000000"/>
                </a:solidFill>
              </a:rPr>
              <a:t> </a:t>
            </a:r>
            <a:r>
              <a:rPr sz="2850" u="none" spc="15" dirty="0">
                <a:solidFill>
                  <a:srgbClr val="000000"/>
                </a:solidFill>
              </a:rPr>
              <a:t>beneficiary</a:t>
            </a:r>
            <a:r>
              <a:rPr sz="2850" u="none" spc="217" dirty="0">
                <a:solidFill>
                  <a:srgbClr val="000000"/>
                </a:solidFill>
              </a:rPr>
              <a:t> </a:t>
            </a:r>
            <a:r>
              <a:rPr sz="2850" u="none" spc="75" dirty="0">
                <a:solidFill>
                  <a:srgbClr val="000000"/>
                </a:solidFill>
              </a:rPr>
              <a:t>access</a:t>
            </a:r>
            <a:r>
              <a:rPr sz="2850" u="none" spc="225" dirty="0">
                <a:solidFill>
                  <a:srgbClr val="000000"/>
                </a:solidFill>
              </a:rPr>
              <a:t> </a:t>
            </a:r>
            <a:r>
              <a:rPr sz="2850" u="none" spc="98" dirty="0">
                <a:solidFill>
                  <a:srgbClr val="000000"/>
                </a:solidFill>
              </a:rPr>
              <a:t>to</a:t>
            </a:r>
            <a:r>
              <a:rPr sz="2850" u="none" spc="90" dirty="0">
                <a:solidFill>
                  <a:srgbClr val="000000"/>
                </a:solidFill>
              </a:rPr>
              <a:t> </a:t>
            </a:r>
            <a:r>
              <a:rPr sz="2850" u="none" spc="233" dirty="0">
                <a:solidFill>
                  <a:srgbClr val="000000"/>
                </a:solidFill>
              </a:rPr>
              <a:t>TRICARE</a:t>
            </a:r>
            <a:r>
              <a:rPr sz="2850" u="none" spc="210" dirty="0">
                <a:solidFill>
                  <a:srgbClr val="000000"/>
                </a:solidFill>
              </a:rPr>
              <a:t> </a:t>
            </a:r>
            <a:r>
              <a:rPr sz="2850" u="none" spc="15" dirty="0">
                <a:solidFill>
                  <a:srgbClr val="000000"/>
                </a:solidFill>
              </a:rPr>
              <a:t>pharmacy</a:t>
            </a:r>
            <a:r>
              <a:rPr sz="2850" u="none" spc="217" dirty="0">
                <a:solidFill>
                  <a:srgbClr val="000000"/>
                </a:solidFill>
              </a:rPr>
              <a:t> </a:t>
            </a:r>
            <a:r>
              <a:rPr sz="2850" u="none" spc="15" dirty="0">
                <a:solidFill>
                  <a:srgbClr val="000000"/>
                </a:solidFill>
              </a:rPr>
              <a:t>services,</a:t>
            </a:r>
            <a:r>
              <a:rPr sz="2850" u="none" spc="293" dirty="0">
                <a:solidFill>
                  <a:srgbClr val="000000"/>
                </a:solidFill>
              </a:rPr>
              <a:t> </a:t>
            </a:r>
            <a:r>
              <a:rPr sz="2850" u="none" spc="15" dirty="0">
                <a:solidFill>
                  <a:srgbClr val="000000"/>
                </a:solidFill>
              </a:rPr>
              <a:t>we</a:t>
            </a:r>
            <a:r>
              <a:rPr sz="2850" u="none" spc="210" dirty="0">
                <a:solidFill>
                  <a:srgbClr val="000000"/>
                </a:solidFill>
              </a:rPr>
              <a:t> </a:t>
            </a:r>
            <a:r>
              <a:rPr sz="2850" u="none" spc="15" dirty="0">
                <a:solidFill>
                  <a:srgbClr val="000000"/>
                </a:solidFill>
              </a:rPr>
              <a:t>are</a:t>
            </a:r>
            <a:r>
              <a:rPr sz="2850" u="none" spc="233" dirty="0">
                <a:solidFill>
                  <a:srgbClr val="000000"/>
                </a:solidFill>
              </a:rPr>
              <a:t> </a:t>
            </a:r>
            <a:r>
              <a:rPr sz="2850" u="none" spc="15" dirty="0">
                <a:solidFill>
                  <a:srgbClr val="000000"/>
                </a:solidFill>
              </a:rPr>
              <a:t>advocating</a:t>
            </a:r>
            <a:r>
              <a:rPr sz="2850" u="none" spc="248" dirty="0">
                <a:solidFill>
                  <a:srgbClr val="000000"/>
                </a:solidFill>
              </a:rPr>
              <a:t> </a:t>
            </a:r>
            <a:r>
              <a:rPr sz="2850" u="none" spc="68" dirty="0">
                <a:solidFill>
                  <a:srgbClr val="000000"/>
                </a:solidFill>
              </a:rPr>
              <a:t>for </a:t>
            </a:r>
            <a:r>
              <a:rPr sz="2850" u="none" dirty="0">
                <a:solidFill>
                  <a:srgbClr val="000000"/>
                </a:solidFill>
              </a:rPr>
              <a:t>improvements</a:t>
            </a:r>
            <a:r>
              <a:rPr sz="2850" u="none" spc="240" dirty="0">
                <a:solidFill>
                  <a:srgbClr val="000000"/>
                </a:solidFill>
              </a:rPr>
              <a:t> </a:t>
            </a:r>
            <a:r>
              <a:rPr sz="2850" u="none" spc="98" dirty="0">
                <a:solidFill>
                  <a:srgbClr val="000000"/>
                </a:solidFill>
              </a:rPr>
              <a:t>to</a:t>
            </a:r>
            <a:r>
              <a:rPr sz="2850" u="none" spc="120" dirty="0">
                <a:solidFill>
                  <a:srgbClr val="000000"/>
                </a:solidFill>
              </a:rPr>
              <a:t> </a:t>
            </a:r>
            <a:r>
              <a:rPr sz="2850" u="none" dirty="0">
                <a:solidFill>
                  <a:srgbClr val="000000"/>
                </a:solidFill>
              </a:rPr>
              <a:t>the</a:t>
            </a:r>
            <a:r>
              <a:rPr sz="2850" u="none" spc="113" dirty="0">
                <a:solidFill>
                  <a:srgbClr val="000000"/>
                </a:solidFill>
              </a:rPr>
              <a:t> </a:t>
            </a:r>
            <a:r>
              <a:rPr sz="2850" u="none" spc="233" dirty="0">
                <a:solidFill>
                  <a:srgbClr val="000000"/>
                </a:solidFill>
              </a:rPr>
              <a:t>TRICARE</a:t>
            </a:r>
            <a:r>
              <a:rPr sz="2850" u="none" spc="203" dirty="0">
                <a:solidFill>
                  <a:srgbClr val="000000"/>
                </a:solidFill>
              </a:rPr>
              <a:t> </a:t>
            </a:r>
            <a:r>
              <a:rPr sz="2850" u="none" dirty="0">
                <a:solidFill>
                  <a:srgbClr val="000000"/>
                </a:solidFill>
              </a:rPr>
              <a:t>pharmacy</a:t>
            </a:r>
            <a:r>
              <a:rPr sz="2850" u="none" spc="203" dirty="0">
                <a:solidFill>
                  <a:srgbClr val="000000"/>
                </a:solidFill>
              </a:rPr>
              <a:t> </a:t>
            </a:r>
            <a:r>
              <a:rPr sz="2850" u="none" dirty="0">
                <a:solidFill>
                  <a:srgbClr val="000000"/>
                </a:solidFill>
              </a:rPr>
              <a:t>network.</a:t>
            </a:r>
            <a:r>
              <a:rPr sz="2850" u="none" spc="278" dirty="0">
                <a:solidFill>
                  <a:srgbClr val="000000"/>
                </a:solidFill>
              </a:rPr>
              <a:t> </a:t>
            </a:r>
            <a:r>
              <a:rPr sz="2850" u="none" spc="127" dirty="0">
                <a:solidFill>
                  <a:srgbClr val="000000"/>
                </a:solidFill>
              </a:rPr>
              <a:t>As</a:t>
            </a:r>
            <a:r>
              <a:rPr sz="2850" u="none" spc="195" dirty="0">
                <a:solidFill>
                  <a:srgbClr val="000000"/>
                </a:solidFill>
              </a:rPr>
              <a:t> </a:t>
            </a:r>
            <a:r>
              <a:rPr sz="2850" u="none" dirty="0">
                <a:solidFill>
                  <a:srgbClr val="000000"/>
                </a:solidFill>
              </a:rPr>
              <a:t>part</a:t>
            </a:r>
            <a:r>
              <a:rPr sz="2850" u="none" spc="255" dirty="0">
                <a:solidFill>
                  <a:srgbClr val="000000"/>
                </a:solidFill>
              </a:rPr>
              <a:t> </a:t>
            </a:r>
            <a:r>
              <a:rPr sz="2850" u="none" spc="127" dirty="0">
                <a:solidFill>
                  <a:srgbClr val="000000"/>
                </a:solidFill>
              </a:rPr>
              <a:t>of </a:t>
            </a:r>
            <a:r>
              <a:rPr sz="2850" u="none" dirty="0">
                <a:solidFill>
                  <a:srgbClr val="000000"/>
                </a:solidFill>
              </a:rPr>
              <a:t>the</a:t>
            </a:r>
            <a:r>
              <a:rPr sz="2850" u="none" spc="225" dirty="0">
                <a:solidFill>
                  <a:srgbClr val="000000"/>
                </a:solidFill>
              </a:rPr>
              <a:t> </a:t>
            </a:r>
            <a:r>
              <a:rPr sz="2850" u="none" spc="240" dirty="0">
                <a:solidFill>
                  <a:srgbClr val="000000"/>
                </a:solidFill>
              </a:rPr>
              <a:t>FY</a:t>
            </a:r>
            <a:r>
              <a:rPr sz="2850" u="none" spc="53" dirty="0">
                <a:solidFill>
                  <a:srgbClr val="000000"/>
                </a:solidFill>
              </a:rPr>
              <a:t> </a:t>
            </a:r>
            <a:r>
              <a:rPr sz="2850" u="none" spc="143" dirty="0">
                <a:solidFill>
                  <a:srgbClr val="000000"/>
                </a:solidFill>
              </a:rPr>
              <a:t>24</a:t>
            </a:r>
            <a:r>
              <a:rPr sz="2850" u="none" spc="171" dirty="0">
                <a:solidFill>
                  <a:srgbClr val="000000"/>
                </a:solidFill>
              </a:rPr>
              <a:t> </a:t>
            </a:r>
            <a:r>
              <a:rPr sz="2850" u="none" spc="255" dirty="0">
                <a:solidFill>
                  <a:srgbClr val="000000"/>
                </a:solidFill>
              </a:rPr>
              <a:t>NDAA</a:t>
            </a:r>
            <a:r>
              <a:rPr sz="2850" u="none" spc="248" dirty="0">
                <a:solidFill>
                  <a:srgbClr val="000000"/>
                </a:solidFill>
              </a:rPr>
              <a:t> </a:t>
            </a:r>
            <a:r>
              <a:rPr sz="2850" u="none" dirty="0">
                <a:solidFill>
                  <a:srgbClr val="000000"/>
                </a:solidFill>
              </a:rPr>
              <a:t>bill</a:t>
            </a:r>
            <a:r>
              <a:rPr sz="2850" u="none" spc="180" dirty="0">
                <a:solidFill>
                  <a:srgbClr val="000000"/>
                </a:solidFill>
              </a:rPr>
              <a:t> </a:t>
            </a:r>
            <a:r>
              <a:rPr sz="2850" u="none" dirty="0">
                <a:solidFill>
                  <a:srgbClr val="000000"/>
                </a:solidFill>
              </a:rPr>
              <a:t>report,</a:t>
            </a:r>
            <a:r>
              <a:rPr sz="2850" u="none" spc="270" dirty="0">
                <a:solidFill>
                  <a:srgbClr val="000000"/>
                </a:solidFill>
              </a:rPr>
              <a:t> </a:t>
            </a:r>
            <a:r>
              <a:rPr sz="2850" u="none" spc="98" dirty="0">
                <a:solidFill>
                  <a:srgbClr val="000000"/>
                </a:solidFill>
              </a:rPr>
              <a:t>Congress </a:t>
            </a:r>
            <a:r>
              <a:rPr sz="2850" u="none" spc="15" dirty="0">
                <a:solidFill>
                  <a:srgbClr val="000000"/>
                </a:solidFill>
              </a:rPr>
              <a:t>has</a:t>
            </a:r>
            <a:r>
              <a:rPr sz="2850" u="none" spc="225" dirty="0">
                <a:solidFill>
                  <a:srgbClr val="000000"/>
                </a:solidFill>
              </a:rPr>
              <a:t> </a:t>
            </a:r>
            <a:r>
              <a:rPr sz="2850" u="none" spc="15" dirty="0">
                <a:solidFill>
                  <a:srgbClr val="000000"/>
                </a:solidFill>
              </a:rPr>
              <a:t>instructed</a:t>
            </a:r>
            <a:r>
              <a:rPr sz="2850" u="none" spc="210" dirty="0">
                <a:solidFill>
                  <a:srgbClr val="000000"/>
                </a:solidFill>
              </a:rPr>
              <a:t> </a:t>
            </a:r>
            <a:r>
              <a:rPr sz="2850" u="none" spc="15" dirty="0">
                <a:solidFill>
                  <a:srgbClr val="000000"/>
                </a:solidFill>
              </a:rPr>
              <a:t>the</a:t>
            </a:r>
            <a:r>
              <a:rPr sz="2850" u="none" spc="225" dirty="0">
                <a:solidFill>
                  <a:srgbClr val="000000"/>
                </a:solidFill>
              </a:rPr>
              <a:t> </a:t>
            </a:r>
            <a:r>
              <a:rPr sz="2850" u="none" spc="98" dirty="0">
                <a:solidFill>
                  <a:srgbClr val="000000"/>
                </a:solidFill>
              </a:rPr>
              <a:t>Comptroller</a:t>
            </a:r>
            <a:r>
              <a:rPr sz="2850" u="none" spc="165" dirty="0">
                <a:solidFill>
                  <a:srgbClr val="000000"/>
                </a:solidFill>
              </a:rPr>
              <a:t> </a:t>
            </a:r>
            <a:r>
              <a:rPr sz="2850" u="none" spc="68" dirty="0">
                <a:solidFill>
                  <a:srgbClr val="000000"/>
                </a:solidFill>
              </a:rPr>
              <a:t>General</a:t>
            </a:r>
            <a:r>
              <a:rPr sz="2850" u="none" spc="203" dirty="0">
                <a:solidFill>
                  <a:srgbClr val="000000"/>
                </a:solidFill>
              </a:rPr>
              <a:t> </a:t>
            </a:r>
            <a:r>
              <a:rPr sz="2850" u="none" spc="98" dirty="0">
                <a:solidFill>
                  <a:srgbClr val="000000"/>
                </a:solidFill>
              </a:rPr>
              <a:t>to</a:t>
            </a:r>
            <a:r>
              <a:rPr sz="2850" u="none" spc="195" dirty="0">
                <a:solidFill>
                  <a:srgbClr val="000000"/>
                </a:solidFill>
              </a:rPr>
              <a:t> </a:t>
            </a:r>
            <a:r>
              <a:rPr sz="2850" u="none" spc="15" dirty="0">
                <a:solidFill>
                  <a:srgbClr val="000000"/>
                </a:solidFill>
              </a:rPr>
              <a:t>review</a:t>
            </a:r>
            <a:r>
              <a:rPr sz="2850" u="none" spc="180" dirty="0">
                <a:solidFill>
                  <a:srgbClr val="000000"/>
                </a:solidFill>
              </a:rPr>
              <a:t> </a:t>
            </a:r>
            <a:r>
              <a:rPr sz="2850" u="none" spc="15" dirty="0">
                <a:solidFill>
                  <a:srgbClr val="000000"/>
                </a:solidFill>
              </a:rPr>
              <a:t>the</a:t>
            </a:r>
            <a:r>
              <a:rPr sz="2850" u="none" spc="113" dirty="0">
                <a:solidFill>
                  <a:srgbClr val="000000"/>
                </a:solidFill>
              </a:rPr>
              <a:t> </a:t>
            </a:r>
            <a:r>
              <a:rPr sz="2850" u="none" spc="233" dirty="0">
                <a:solidFill>
                  <a:srgbClr val="000000"/>
                </a:solidFill>
              </a:rPr>
              <a:t>TRICARE</a:t>
            </a:r>
            <a:r>
              <a:rPr sz="2850" u="none" spc="210" dirty="0">
                <a:solidFill>
                  <a:srgbClr val="000000"/>
                </a:solidFill>
              </a:rPr>
              <a:t> </a:t>
            </a:r>
            <a:r>
              <a:rPr sz="2850" u="none" spc="15" dirty="0">
                <a:solidFill>
                  <a:srgbClr val="000000"/>
                </a:solidFill>
              </a:rPr>
              <a:t>pharmacy</a:t>
            </a:r>
            <a:r>
              <a:rPr sz="2850" u="none" spc="203" dirty="0">
                <a:solidFill>
                  <a:srgbClr val="000000"/>
                </a:solidFill>
              </a:rPr>
              <a:t> </a:t>
            </a:r>
            <a:r>
              <a:rPr sz="2850" u="none" spc="15" dirty="0">
                <a:solidFill>
                  <a:srgbClr val="000000"/>
                </a:solidFill>
              </a:rPr>
              <a:t>benefits</a:t>
            </a:r>
            <a:r>
              <a:rPr sz="2850" u="none" spc="248" dirty="0">
                <a:solidFill>
                  <a:srgbClr val="000000"/>
                </a:solidFill>
              </a:rPr>
              <a:t> </a:t>
            </a:r>
            <a:r>
              <a:rPr sz="2850" u="none" spc="15" dirty="0">
                <a:solidFill>
                  <a:srgbClr val="000000"/>
                </a:solidFill>
              </a:rPr>
              <a:t>program</a:t>
            </a:r>
            <a:r>
              <a:rPr sz="2850" u="none" spc="278" dirty="0">
                <a:solidFill>
                  <a:srgbClr val="000000"/>
                </a:solidFill>
              </a:rPr>
              <a:t> </a:t>
            </a:r>
            <a:r>
              <a:rPr sz="2850" u="none" spc="-38" dirty="0">
                <a:solidFill>
                  <a:srgbClr val="000000"/>
                </a:solidFill>
              </a:rPr>
              <a:t>and </a:t>
            </a:r>
            <a:r>
              <a:rPr sz="2850" u="none" dirty="0">
                <a:solidFill>
                  <a:srgbClr val="000000"/>
                </a:solidFill>
              </a:rPr>
              <a:t>present</a:t>
            </a:r>
            <a:r>
              <a:rPr sz="2850" u="none" spc="203" dirty="0">
                <a:solidFill>
                  <a:srgbClr val="000000"/>
                </a:solidFill>
              </a:rPr>
              <a:t> </a:t>
            </a:r>
            <a:r>
              <a:rPr sz="2850" u="none" dirty="0">
                <a:solidFill>
                  <a:srgbClr val="000000"/>
                </a:solidFill>
              </a:rPr>
              <a:t>a</a:t>
            </a:r>
            <a:r>
              <a:rPr sz="2850" u="none" spc="171" dirty="0">
                <a:solidFill>
                  <a:srgbClr val="000000"/>
                </a:solidFill>
              </a:rPr>
              <a:t> </a:t>
            </a:r>
            <a:r>
              <a:rPr sz="2850" u="none" spc="68" dirty="0">
                <a:solidFill>
                  <a:srgbClr val="000000"/>
                </a:solidFill>
              </a:rPr>
              <a:t>briefing</a:t>
            </a:r>
            <a:r>
              <a:rPr sz="2850" u="none" spc="217" dirty="0">
                <a:solidFill>
                  <a:srgbClr val="000000"/>
                </a:solidFill>
              </a:rPr>
              <a:t> </a:t>
            </a:r>
            <a:r>
              <a:rPr sz="2850" u="none" dirty="0">
                <a:solidFill>
                  <a:srgbClr val="000000"/>
                </a:solidFill>
              </a:rPr>
              <a:t>by</a:t>
            </a:r>
            <a:r>
              <a:rPr sz="2850" u="none" spc="98" dirty="0">
                <a:solidFill>
                  <a:srgbClr val="000000"/>
                </a:solidFill>
              </a:rPr>
              <a:t> </a:t>
            </a:r>
            <a:r>
              <a:rPr sz="2850" u="none" dirty="0">
                <a:solidFill>
                  <a:srgbClr val="000000"/>
                </a:solidFill>
              </a:rPr>
              <a:t>March</a:t>
            </a:r>
            <a:r>
              <a:rPr sz="2850" u="none" spc="180" dirty="0">
                <a:solidFill>
                  <a:srgbClr val="000000"/>
                </a:solidFill>
              </a:rPr>
              <a:t> </a:t>
            </a:r>
            <a:r>
              <a:rPr sz="2850" u="none" spc="-150" dirty="0">
                <a:solidFill>
                  <a:srgbClr val="000000"/>
                </a:solidFill>
              </a:rPr>
              <a:t>31,</a:t>
            </a:r>
            <a:r>
              <a:rPr sz="2850" u="none" spc="158" dirty="0">
                <a:solidFill>
                  <a:srgbClr val="000000"/>
                </a:solidFill>
              </a:rPr>
              <a:t> </a:t>
            </a:r>
            <a:r>
              <a:rPr sz="2850" u="none" spc="75" dirty="0">
                <a:solidFill>
                  <a:srgbClr val="000000"/>
                </a:solidFill>
              </a:rPr>
              <a:t>2024.</a:t>
            </a:r>
            <a:r>
              <a:rPr sz="2850" u="none" spc="8" dirty="0">
                <a:solidFill>
                  <a:srgbClr val="000000"/>
                </a:solidFill>
              </a:rPr>
              <a:t> </a:t>
            </a:r>
            <a:r>
              <a:rPr sz="2850" u="none" dirty="0">
                <a:solidFill>
                  <a:srgbClr val="000000"/>
                </a:solidFill>
              </a:rPr>
              <a:t>This</a:t>
            </a:r>
            <a:r>
              <a:rPr sz="2850" u="none" spc="180" dirty="0">
                <a:solidFill>
                  <a:srgbClr val="000000"/>
                </a:solidFill>
              </a:rPr>
              <a:t> </a:t>
            </a:r>
            <a:r>
              <a:rPr sz="2850" u="none" dirty="0">
                <a:solidFill>
                  <a:srgbClr val="000000"/>
                </a:solidFill>
              </a:rPr>
              <a:t>review</a:t>
            </a:r>
            <a:r>
              <a:rPr sz="2850" u="none" spc="203" dirty="0">
                <a:solidFill>
                  <a:srgbClr val="000000"/>
                </a:solidFill>
              </a:rPr>
              <a:t> </a:t>
            </a:r>
            <a:r>
              <a:rPr sz="2850" u="none" dirty="0">
                <a:solidFill>
                  <a:srgbClr val="000000"/>
                </a:solidFill>
              </a:rPr>
              <a:t>is</a:t>
            </a:r>
            <a:r>
              <a:rPr sz="2850" u="none" spc="158" dirty="0">
                <a:solidFill>
                  <a:srgbClr val="000000"/>
                </a:solidFill>
              </a:rPr>
              <a:t> </a:t>
            </a:r>
            <a:r>
              <a:rPr sz="2850" u="none" spc="83" dirty="0">
                <a:solidFill>
                  <a:srgbClr val="000000"/>
                </a:solidFill>
              </a:rPr>
              <a:t>expected</a:t>
            </a:r>
            <a:r>
              <a:rPr sz="2850" u="none" spc="150" dirty="0">
                <a:solidFill>
                  <a:srgbClr val="000000"/>
                </a:solidFill>
              </a:rPr>
              <a:t> </a:t>
            </a:r>
            <a:r>
              <a:rPr sz="2850" u="none" spc="98" dirty="0">
                <a:solidFill>
                  <a:srgbClr val="000000"/>
                </a:solidFill>
              </a:rPr>
              <a:t>to</a:t>
            </a:r>
            <a:r>
              <a:rPr sz="2850" u="none" spc="158" dirty="0">
                <a:solidFill>
                  <a:srgbClr val="000000"/>
                </a:solidFill>
              </a:rPr>
              <a:t> </a:t>
            </a:r>
            <a:r>
              <a:rPr sz="2850" u="none" dirty="0">
                <a:solidFill>
                  <a:srgbClr val="000000"/>
                </a:solidFill>
              </a:rPr>
              <a:t>reveal</a:t>
            </a:r>
            <a:r>
              <a:rPr sz="2850" u="none" spc="171" dirty="0">
                <a:solidFill>
                  <a:srgbClr val="000000"/>
                </a:solidFill>
              </a:rPr>
              <a:t> </a:t>
            </a:r>
            <a:r>
              <a:rPr sz="2850" u="none" dirty="0">
                <a:solidFill>
                  <a:srgbClr val="000000"/>
                </a:solidFill>
              </a:rPr>
              <a:t>a</a:t>
            </a:r>
            <a:r>
              <a:rPr sz="2850" u="none" spc="158" dirty="0">
                <a:solidFill>
                  <a:srgbClr val="000000"/>
                </a:solidFill>
              </a:rPr>
              <a:t> </a:t>
            </a:r>
            <a:r>
              <a:rPr sz="2850" u="none" dirty="0">
                <a:solidFill>
                  <a:srgbClr val="000000"/>
                </a:solidFill>
              </a:rPr>
              <a:t>decrease</a:t>
            </a:r>
            <a:r>
              <a:rPr sz="2850" u="none" spc="225" dirty="0">
                <a:solidFill>
                  <a:srgbClr val="000000"/>
                </a:solidFill>
              </a:rPr>
              <a:t> </a:t>
            </a:r>
            <a:r>
              <a:rPr sz="2850" u="none" dirty="0">
                <a:solidFill>
                  <a:srgbClr val="000000"/>
                </a:solidFill>
              </a:rPr>
              <a:t>in</a:t>
            </a:r>
            <a:r>
              <a:rPr sz="2850" u="none" spc="180" dirty="0">
                <a:solidFill>
                  <a:srgbClr val="000000"/>
                </a:solidFill>
              </a:rPr>
              <a:t> </a:t>
            </a:r>
            <a:r>
              <a:rPr sz="2850" u="none" dirty="0">
                <a:solidFill>
                  <a:srgbClr val="000000"/>
                </a:solidFill>
              </a:rPr>
              <a:t>access,</a:t>
            </a:r>
            <a:r>
              <a:rPr sz="2850" u="none" spc="225" dirty="0">
                <a:solidFill>
                  <a:srgbClr val="000000"/>
                </a:solidFill>
              </a:rPr>
              <a:t> </a:t>
            </a:r>
            <a:r>
              <a:rPr sz="2850" u="none" spc="-15" dirty="0">
                <a:solidFill>
                  <a:srgbClr val="000000"/>
                </a:solidFill>
              </a:rPr>
              <a:t>which </a:t>
            </a:r>
            <a:r>
              <a:rPr sz="2850" u="none" dirty="0">
                <a:solidFill>
                  <a:srgbClr val="000000"/>
                </a:solidFill>
              </a:rPr>
              <a:t>will</a:t>
            </a:r>
            <a:r>
              <a:rPr sz="2850" u="none" spc="188" dirty="0">
                <a:solidFill>
                  <a:srgbClr val="000000"/>
                </a:solidFill>
              </a:rPr>
              <a:t> </a:t>
            </a:r>
            <a:r>
              <a:rPr sz="2850" u="none" spc="75" dirty="0">
                <a:solidFill>
                  <a:srgbClr val="000000"/>
                </a:solidFill>
              </a:rPr>
              <a:t>further</a:t>
            </a:r>
            <a:r>
              <a:rPr sz="2850" u="none" spc="203" dirty="0">
                <a:solidFill>
                  <a:srgbClr val="000000"/>
                </a:solidFill>
              </a:rPr>
              <a:t> </a:t>
            </a:r>
            <a:r>
              <a:rPr sz="2850" u="none" dirty="0">
                <a:solidFill>
                  <a:srgbClr val="000000"/>
                </a:solidFill>
              </a:rPr>
              <a:t>underscore</a:t>
            </a:r>
            <a:r>
              <a:rPr sz="2850" u="none" spc="278" dirty="0">
                <a:solidFill>
                  <a:srgbClr val="000000"/>
                </a:solidFill>
              </a:rPr>
              <a:t> </a:t>
            </a:r>
            <a:r>
              <a:rPr sz="2850" u="none" dirty="0">
                <a:solidFill>
                  <a:srgbClr val="000000"/>
                </a:solidFill>
              </a:rPr>
              <a:t>the</a:t>
            </a:r>
            <a:r>
              <a:rPr sz="2850" u="none" spc="278" dirty="0">
                <a:solidFill>
                  <a:srgbClr val="000000"/>
                </a:solidFill>
              </a:rPr>
              <a:t> </a:t>
            </a:r>
            <a:r>
              <a:rPr sz="2850" u="none" spc="90" dirty="0">
                <a:solidFill>
                  <a:srgbClr val="000000"/>
                </a:solidFill>
              </a:rPr>
              <a:t>urgency</a:t>
            </a:r>
            <a:r>
              <a:rPr sz="2850" u="none" spc="210" dirty="0">
                <a:solidFill>
                  <a:srgbClr val="000000"/>
                </a:solidFill>
              </a:rPr>
              <a:t> </a:t>
            </a:r>
            <a:r>
              <a:rPr sz="2850" u="none" spc="127" dirty="0">
                <a:solidFill>
                  <a:srgbClr val="000000"/>
                </a:solidFill>
              </a:rPr>
              <a:t>of</a:t>
            </a:r>
            <a:r>
              <a:rPr sz="2850" u="none" spc="248" dirty="0">
                <a:solidFill>
                  <a:srgbClr val="000000"/>
                </a:solidFill>
              </a:rPr>
              <a:t> </a:t>
            </a:r>
            <a:r>
              <a:rPr sz="2850" u="none" dirty="0">
                <a:solidFill>
                  <a:srgbClr val="000000"/>
                </a:solidFill>
              </a:rPr>
              <a:t>enhancing</a:t>
            </a:r>
            <a:r>
              <a:rPr sz="2850" u="none" spc="323" dirty="0">
                <a:solidFill>
                  <a:srgbClr val="000000"/>
                </a:solidFill>
              </a:rPr>
              <a:t> </a:t>
            </a:r>
            <a:r>
              <a:rPr sz="2850" u="none" dirty="0">
                <a:solidFill>
                  <a:srgbClr val="000000"/>
                </a:solidFill>
              </a:rPr>
              <a:t>network</a:t>
            </a:r>
            <a:r>
              <a:rPr sz="2850" u="none" spc="338" dirty="0">
                <a:solidFill>
                  <a:srgbClr val="000000"/>
                </a:solidFill>
              </a:rPr>
              <a:t> </a:t>
            </a:r>
            <a:r>
              <a:rPr sz="2850" u="none" dirty="0">
                <a:solidFill>
                  <a:srgbClr val="000000"/>
                </a:solidFill>
              </a:rPr>
              <a:t>adequacy</a:t>
            </a:r>
            <a:r>
              <a:rPr sz="2850" u="none" spc="225" dirty="0">
                <a:solidFill>
                  <a:srgbClr val="000000"/>
                </a:solidFill>
              </a:rPr>
              <a:t> </a:t>
            </a:r>
            <a:r>
              <a:rPr sz="2850" u="none" spc="-15" dirty="0">
                <a:solidFill>
                  <a:srgbClr val="000000"/>
                </a:solidFill>
              </a:rPr>
              <a:t>requirements.</a:t>
            </a:r>
            <a:endParaRPr sz="2850"/>
          </a:p>
          <a:p>
            <a:pPr marL="532448" marR="7620" indent="-514350">
              <a:spcBef>
                <a:spcPts val="3420"/>
              </a:spcBef>
              <a:buFont typeface="Symbol"/>
              <a:buChar char=""/>
              <a:tabLst>
                <a:tab pos="532448" algn="l"/>
              </a:tabLst>
            </a:pPr>
            <a:r>
              <a:rPr sz="2850" u="none" dirty="0">
                <a:solidFill>
                  <a:srgbClr val="000000"/>
                </a:solidFill>
              </a:rPr>
              <a:t>We</a:t>
            </a:r>
            <a:r>
              <a:rPr sz="2850" u="none" spc="285" dirty="0">
                <a:solidFill>
                  <a:srgbClr val="000000"/>
                </a:solidFill>
              </a:rPr>
              <a:t> </a:t>
            </a:r>
            <a:r>
              <a:rPr sz="2850" u="none" dirty="0">
                <a:solidFill>
                  <a:srgbClr val="000000"/>
                </a:solidFill>
              </a:rPr>
              <a:t>are</a:t>
            </a:r>
            <a:r>
              <a:rPr sz="2850" u="none" spc="306" dirty="0">
                <a:solidFill>
                  <a:srgbClr val="000000"/>
                </a:solidFill>
              </a:rPr>
              <a:t> </a:t>
            </a:r>
            <a:r>
              <a:rPr sz="2850" u="none" dirty="0">
                <a:solidFill>
                  <a:srgbClr val="000000"/>
                </a:solidFill>
              </a:rPr>
              <a:t>advocating</a:t>
            </a:r>
            <a:r>
              <a:rPr sz="2850" u="none" spc="323" dirty="0">
                <a:solidFill>
                  <a:srgbClr val="000000"/>
                </a:solidFill>
              </a:rPr>
              <a:t> </a:t>
            </a:r>
            <a:r>
              <a:rPr sz="2850" u="none" spc="105" dirty="0">
                <a:solidFill>
                  <a:srgbClr val="000000"/>
                </a:solidFill>
              </a:rPr>
              <a:t>for</a:t>
            </a:r>
            <a:r>
              <a:rPr sz="2850" u="none" spc="217" dirty="0">
                <a:solidFill>
                  <a:srgbClr val="000000"/>
                </a:solidFill>
              </a:rPr>
              <a:t> </a:t>
            </a:r>
            <a:r>
              <a:rPr sz="2850" u="none" dirty="0">
                <a:solidFill>
                  <a:srgbClr val="000000"/>
                </a:solidFill>
              </a:rPr>
              <a:t>policies</a:t>
            </a:r>
            <a:r>
              <a:rPr sz="2850" u="none" spc="278" dirty="0">
                <a:solidFill>
                  <a:srgbClr val="000000"/>
                </a:solidFill>
              </a:rPr>
              <a:t> </a:t>
            </a:r>
            <a:r>
              <a:rPr sz="2850" u="none" spc="98" dirty="0">
                <a:solidFill>
                  <a:srgbClr val="000000"/>
                </a:solidFill>
              </a:rPr>
              <a:t>to</a:t>
            </a:r>
            <a:r>
              <a:rPr sz="2850" u="none" spc="278" dirty="0">
                <a:solidFill>
                  <a:srgbClr val="000000"/>
                </a:solidFill>
              </a:rPr>
              <a:t> </a:t>
            </a:r>
            <a:r>
              <a:rPr sz="2850" u="none" dirty="0">
                <a:solidFill>
                  <a:srgbClr val="000000"/>
                </a:solidFill>
              </a:rPr>
              <a:t>reduce</a:t>
            </a:r>
            <a:r>
              <a:rPr sz="2850" u="none" spc="270" dirty="0">
                <a:solidFill>
                  <a:srgbClr val="000000"/>
                </a:solidFill>
              </a:rPr>
              <a:t> </a:t>
            </a:r>
            <a:r>
              <a:rPr sz="2850" u="none" spc="83" dirty="0">
                <a:solidFill>
                  <a:srgbClr val="000000"/>
                </a:solidFill>
              </a:rPr>
              <a:t>food</a:t>
            </a:r>
            <a:r>
              <a:rPr sz="2850" u="none" spc="300" dirty="0">
                <a:solidFill>
                  <a:srgbClr val="000000"/>
                </a:solidFill>
              </a:rPr>
              <a:t> </a:t>
            </a:r>
            <a:r>
              <a:rPr sz="2850" u="none" dirty="0">
                <a:solidFill>
                  <a:srgbClr val="000000"/>
                </a:solidFill>
              </a:rPr>
              <a:t>insecurity</a:t>
            </a:r>
            <a:r>
              <a:rPr sz="2850" u="none" spc="255" dirty="0">
                <a:solidFill>
                  <a:srgbClr val="000000"/>
                </a:solidFill>
              </a:rPr>
              <a:t> </a:t>
            </a:r>
            <a:r>
              <a:rPr sz="2850" u="none" dirty="0">
                <a:solidFill>
                  <a:srgbClr val="000000"/>
                </a:solidFill>
              </a:rPr>
              <a:t>among</a:t>
            </a:r>
            <a:r>
              <a:rPr sz="2850" u="none" spc="353" dirty="0">
                <a:solidFill>
                  <a:srgbClr val="000000"/>
                </a:solidFill>
              </a:rPr>
              <a:t> </a:t>
            </a:r>
            <a:r>
              <a:rPr sz="2850" u="none" dirty="0">
                <a:solidFill>
                  <a:srgbClr val="000000"/>
                </a:solidFill>
              </a:rPr>
              <a:t>military</a:t>
            </a:r>
            <a:r>
              <a:rPr sz="2850" u="none" spc="240" dirty="0">
                <a:solidFill>
                  <a:srgbClr val="000000"/>
                </a:solidFill>
              </a:rPr>
              <a:t> </a:t>
            </a:r>
            <a:r>
              <a:rPr sz="2850" u="none" dirty="0">
                <a:solidFill>
                  <a:srgbClr val="000000"/>
                </a:solidFill>
              </a:rPr>
              <a:t>personnel</a:t>
            </a:r>
            <a:r>
              <a:rPr sz="2850" u="none" spc="360" dirty="0">
                <a:solidFill>
                  <a:srgbClr val="000000"/>
                </a:solidFill>
              </a:rPr>
              <a:t> </a:t>
            </a:r>
            <a:r>
              <a:rPr sz="2850" u="none" dirty="0">
                <a:solidFill>
                  <a:srgbClr val="000000"/>
                </a:solidFill>
              </a:rPr>
              <a:t>and</a:t>
            </a:r>
            <a:r>
              <a:rPr sz="2850" u="none" spc="225" dirty="0">
                <a:solidFill>
                  <a:srgbClr val="000000"/>
                </a:solidFill>
              </a:rPr>
              <a:t> </a:t>
            </a:r>
            <a:r>
              <a:rPr sz="2850" u="none" dirty="0">
                <a:solidFill>
                  <a:srgbClr val="000000"/>
                </a:solidFill>
              </a:rPr>
              <a:t>their</a:t>
            </a:r>
            <a:r>
              <a:rPr sz="2850" u="none" spc="188" dirty="0">
                <a:solidFill>
                  <a:srgbClr val="000000"/>
                </a:solidFill>
              </a:rPr>
              <a:t> </a:t>
            </a:r>
            <a:r>
              <a:rPr sz="2850" u="none" spc="-15" dirty="0">
                <a:solidFill>
                  <a:srgbClr val="000000"/>
                </a:solidFill>
              </a:rPr>
              <a:t>families. </a:t>
            </a:r>
            <a:r>
              <a:rPr sz="2850" u="none" spc="158" dirty="0">
                <a:solidFill>
                  <a:srgbClr val="000000"/>
                </a:solidFill>
              </a:rPr>
              <a:t>One</a:t>
            </a:r>
            <a:r>
              <a:rPr sz="2850" u="none" spc="165" dirty="0">
                <a:solidFill>
                  <a:srgbClr val="000000"/>
                </a:solidFill>
              </a:rPr>
              <a:t> </a:t>
            </a:r>
            <a:r>
              <a:rPr sz="2850" u="none" dirty="0">
                <a:solidFill>
                  <a:srgbClr val="000000"/>
                </a:solidFill>
              </a:rPr>
              <a:t>such</a:t>
            </a:r>
            <a:r>
              <a:rPr sz="2850" u="none" spc="195" dirty="0">
                <a:solidFill>
                  <a:srgbClr val="000000"/>
                </a:solidFill>
              </a:rPr>
              <a:t> </a:t>
            </a:r>
            <a:r>
              <a:rPr sz="2850" u="none" dirty="0">
                <a:solidFill>
                  <a:srgbClr val="000000"/>
                </a:solidFill>
              </a:rPr>
              <a:t>policy,</a:t>
            </a:r>
            <a:r>
              <a:rPr sz="2850" u="none" spc="188" dirty="0">
                <a:solidFill>
                  <a:srgbClr val="000000"/>
                </a:solidFill>
              </a:rPr>
              <a:t> </a:t>
            </a:r>
            <a:r>
              <a:rPr sz="2850" u="none" dirty="0">
                <a:solidFill>
                  <a:srgbClr val="000000"/>
                </a:solidFill>
              </a:rPr>
              <a:t>included</a:t>
            </a:r>
            <a:r>
              <a:rPr sz="2850" u="none" spc="203" dirty="0">
                <a:solidFill>
                  <a:srgbClr val="000000"/>
                </a:solidFill>
              </a:rPr>
              <a:t> </a:t>
            </a:r>
            <a:r>
              <a:rPr sz="2850" u="none" dirty="0">
                <a:solidFill>
                  <a:srgbClr val="000000"/>
                </a:solidFill>
              </a:rPr>
              <a:t>in</a:t>
            </a:r>
            <a:r>
              <a:rPr sz="2850" u="none" spc="127" dirty="0">
                <a:solidFill>
                  <a:srgbClr val="000000"/>
                </a:solidFill>
              </a:rPr>
              <a:t> </a:t>
            </a:r>
            <a:r>
              <a:rPr sz="2850" u="none" dirty="0">
                <a:solidFill>
                  <a:srgbClr val="000000"/>
                </a:solidFill>
              </a:rPr>
              <a:t>the</a:t>
            </a:r>
            <a:r>
              <a:rPr sz="2850" u="none" spc="127" dirty="0">
                <a:solidFill>
                  <a:srgbClr val="000000"/>
                </a:solidFill>
              </a:rPr>
              <a:t> </a:t>
            </a:r>
            <a:r>
              <a:rPr sz="2850" u="none" dirty="0">
                <a:solidFill>
                  <a:srgbClr val="000000"/>
                </a:solidFill>
              </a:rPr>
              <a:t>final</a:t>
            </a:r>
            <a:r>
              <a:rPr sz="2850" u="none" spc="188" dirty="0">
                <a:solidFill>
                  <a:srgbClr val="000000"/>
                </a:solidFill>
              </a:rPr>
              <a:t> </a:t>
            </a:r>
            <a:r>
              <a:rPr sz="2850" u="none" dirty="0">
                <a:solidFill>
                  <a:srgbClr val="000000"/>
                </a:solidFill>
              </a:rPr>
              <a:t>version</a:t>
            </a:r>
            <a:r>
              <a:rPr sz="2850" u="none" spc="233" dirty="0">
                <a:solidFill>
                  <a:srgbClr val="000000"/>
                </a:solidFill>
              </a:rPr>
              <a:t> </a:t>
            </a:r>
            <a:r>
              <a:rPr sz="2850" u="none" spc="127" dirty="0">
                <a:solidFill>
                  <a:srgbClr val="000000"/>
                </a:solidFill>
              </a:rPr>
              <a:t>of</a:t>
            </a:r>
            <a:r>
              <a:rPr sz="2850" u="none" spc="105" dirty="0">
                <a:solidFill>
                  <a:srgbClr val="000000"/>
                </a:solidFill>
              </a:rPr>
              <a:t> </a:t>
            </a:r>
            <a:r>
              <a:rPr sz="2850" u="none" dirty="0">
                <a:solidFill>
                  <a:srgbClr val="000000"/>
                </a:solidFill>
              </a:rPr>
              <a:t>the</a:t>
            </a:r>
            <a:r>
              <a:rPr sz="2850" u="none" spc="188" dirty="0">
                <a:solidFill>
                  <a:srgbClr val="000000"/>
                </a:solidFill>
              </a:rPr>
              <a:t> </a:t>
            </a:r>
            <a:r>
              <a:rPr sz="2850" u="none" spc="248" dirty="0">
                <a:solidFill>
                  <a:srgbClr val="000000"/>
                </a:solidFill>
              </a:rPr>
              <a:t>FY</a:t>
            </a:r>
            <a:r>
              <a:rPr sz="2850" u="none" spc="23" dirty="0">
                <a:solidFill>
                  <a:srgbClr val="000000"/>
                </a:solidFill>
              </a:rPr>
              <a:t> </a:t>
            </a:r>
            <a:r>
              <a:rPr sz="2850" u="none" spc="143" dirty="0">
                <a:solidFill>
                  <a:srgbClr val="000000"/>
                </a:solidFill>
              </a:rPr>
              <a:t>24</a:t>
            </a:r>
            <a:r>
              <a:rPr sz="2850" u="none" spc="135" dirty="0">
                <a:solidFill>
                  <a:srgbClr val="000000"/>
                </a:solidFill>
              </a:rPr>
              <a:t> </a:t>
            </a:r>
            <a:r>
              <a:rPr sz="2850" u="none" spc="203" dirty="0">
                <a:solidFill>
                  <a:srgbClr val="000000"/>
                </a:solidFill>
              </a:rPr>
              <a:t>NDAA,</a:t>
            </a:r>
            <a:r>
              <a:rPr sz="2850" u="none" spc="210" dirty="0">
                <a:solidFill>
                  <a:srgbClr val="000000"/>
                </a:solidFill>
              </a:rPr>
              <a:t> </a:t>
            </a:r>
            <a:r>
              <a:rPr sz="2850" u="none" dirty="0">
                <a:solidFill>
                  <a:srgbClr val="000000"/>
                </a:solidFill>
              </a:rPr>
              <a:t>is</a:t>
            </a:r>
            <a:r>
              <a:rPr sz="2850" u="none" spc="188" dirty="0">
                <a:solidFill>
                  <a:srgbClr val="000000"/>
                </a:solidFill>
              </a:rPr>
              <a:t> </a:t>
            </a:r>
            <a:r>
              <a:rPr sz="2850" u="none" dirty="0">
                <a:solidFill>
                  <a:srgbClr val="000000"/>
                </a:solidFill>
              </a:rPr>
              <a:t>language</a:t>
            </a:r>
            <a:r>
              <a:rPr sz="2850" u="none" spc="233" dirty="0">
                <a:solidFill>
                  <a:srgbClr val="000000"/>
                </a:solidFill>
              </a:rPr>
              <a:t> </a:t>
            </a:r>
            <a:r>
              <a:rPr sz="2850" u="none" spc="83" dirty="0">
                <a:solidFill>
                  <a:srgbClr val="000000"/>
                </a:solidFill>
              </a:rPr>
              <a:t>(Sec.</a:t>
            </a:r>
            <a:r>
              <a:rPr sz="2850" u="none" spc="180" dirty="0">
                <a:solidFill>
                  <a:srgbClr val="000000"/>
                </a:solidFill>
              </a:rPr>
              <a:t> </a:t>
            </a:r>
            <a:r>
              <a:rPr sz="2850" u="none" spc="-38" dirty="0">
                <a:solidFill>
                  <a:srgbClr val="000000"/>
                </a:solidFill>
              </a:rPr>
              <a:t>621)</a:t>
            </a:r>
            <a:r>
              <a:rPr sz="2850" u="none" spc="120" dirty="0">
                <a:solidFill>
                  <a:srgbClr val="000000"/>
                </a:solidFill>
              </a:rPr>
              <a:t> </a:t>
            </a:r>
            <a:r>
              <a:rPr sz="2850" u="none" dirty="0">
                <a:solidFill>
                  <a:srgbClr val="000000"/>
                </a:solidFill>
              </a:rPr>
              <a:t>that</a:t>
            </a:r>
            <a:r>
              <a:rPr sz="2850" u="none" spc="217" dirty="0">
                <a:solidFill>
                  <a:srgbClr val="000000"/>
                </a:solidFill>
              </a:rPr>
              <a:t> </a:t>
            </a:r>
            <a:r>
              <a:rPr sz="2850" u="none" spc="-15" dirty="0">
                <a:solidFill>
                  <a:srgbClr val="000000"/>
                </a:solidFill>
              </a:rPr>
              <a:t>would </a:t>
            </a:r>
            <a:r>
              <a:rPr sz="2850" u="none" dirty="0">
                <a:solidFill>
                  <a:srgbClr val="000000"/>
                </a:solidFill>
              </a:rPr>
              <a:t>grant</a:t>
            </a:r>
            <a:r>
              <a:rPr sz="2850" u="none" spc="165" dirty="0">
                <a:solidFill>
                  <a:srgbClr val="000000"/>
                </a:solidFill>
              </a:rPr>
              <a:t> </a:t>
            </a:r>
            <a:r>
              <a:rPr sz="2850" u="none" dirty="0">
                <a:solidFill>
                  <a:srgbClr val="000000"/>
                </a:solidFill>
              </a:rPr>
              <a:t>the</a:t>
            </a:r>
            <a:r>
              <a:rPr sz="2850" u="none" spc="180" dirty="0">
                <a:solidFill>
                  <a:srgbClr val="000000"/>
                </a:solidFill>
              </a:rPr>
              <a:t> </a:t>
            </a:r>
            <a:r>
              <a:rPr sz="2850" u="none" spc="75" dirty="0">
                <a:solidFill>
                  <a:srgbClr val="000000"/>
                </a:solidFill>
              </a:rPr>
              <a:t>Department</a:t>
            </a:r>
            <a:r>
              <a:rPr sz="2850" u="none" spc="278" dirty="0">
                <a:solidFill>
                  <a:srgbClr val="000000"/>
                </a:solidFill>
              </a:rPr>
              <a:t> </a:t>
            </a:r>
            <a:r>
              <a:rPr sz="2850" u="none" spc="127" dirty="0">
                <a:solidFill>
                  <a:srgbClr val="000000"/>
                </a:solidFill>
              </a:rPr>
              <a:t>of</a:t>
            </a:r>
            <a:r>
              <a:rPr sz="2850" u="none" spc="158" dirty="0">
                <a:solidFill>
                  <a:srgbClr val="000000"/>
                </a:solidFill>
              </a:rPr>
              <a:t> </a:t>
            </a:r>
            <a:r>
              <a:rPr sz="2850" u="none" spc="98" dirty="0">
                <a:solidFill>
                  <a:srgbClr val="000000"/>
                </a:solidFill>
              </a:rPr>
              <a:t>Defense</a:t>
            </a:r>
            <a:r>
              <a:rPr sz="2850" u="none" spc="210" dirty="0">
                <a:solidFill>
                  <a:srgbClr val="000000"/>
                </a:solidFill>
              </a:rPr>
              <a:t> </a:t>
            </a:r>
            <a:r>
              <a:rPr sz="2850" u="none" spc="158" dirty="0">
                <a:solidFill>
                  <a:srgbClr val="000000"/>
                </a:solidFill>
              </a:rPr>
              <a:t>(DoD)</a:t>
            </a:r>
            <a:r>
              <a:rPr sz="2850" u="none" spc="150" dirty="0">
                <a:solidFill>
                  <a:srgbClr val="000000"/>
                </a:solidFill>
              </a:rPr>
              <a:t> </a:t>
            </a:r>
            <a:r>
              <a:rPr sz="2850" u="none" dirty="0">
                <a:solidFill>
                  <a:srgbClr val="000000"/>
                </a:solidFill>
              </a:rPr>
              <a:t>the</a:t>
            </a:r>
            <a:r>
              <a:rPr sz="2850" u="none" spc="188" dirty="0">
                <a:solidFill>
                  <a:srgbClr val="000000"/>
                </a:solidFill>
              </a:rPr>
              <a:t> </a:t>
            </a:r>
            <a:r>
              <a:rPr sz="2850" u="none" dirty="0">
                <a:solidFill>
                  <a:srgbClr val="000000"/>
                </a:solidFill>
              </a:rPr>
              <a:t>ability</a:t>
            </a:r>
            <a:r>
              <a:rPr sz="2850" u="none" spc="60" dirty="0">
                <a:solidFill>
                  <a:srgbClr val="000000"/>
                </a:solidFill>
              </a:rPr>
              <a:t> </a:t>
            </a:r>
            <a:r>
              <a:rPr sz="2850" u="none" spc="98" dirty="0">
                <a:solidFill>
                  <a:srgbClr val="000000"/>
                </a:solidFill>
              </a:rPr>
              <a:t>to</a:t>
            </a:r>
            <a:r>
              <a:rPr sz="2850" u="none" spc="171" dirty="0">
                <a:solidFill>
                  <a:srgbClr val="000000"/>
                </a:solidFill>
              </a:rPr>
              <a:t> </a:t>
            </a:r>
            <a:r>
              <a:rPr sz="2850" u="none" dirty="0">
                <a:solidFill>
                  <a:srgbClr val="000000"/>
                </a:solidFill>
              </a:rPr>
              <a:t>adjust</a:t>
            </a:r>
            <a:r>
              <a:rPr sz="2850" u="none" spc="233" dirty="0">
                <a:solidFill>
                  <a:srgbClr val="000000"/>
                </a:solidFill>
              </a:rPr>
              <a:t> </a:t>
            </a:r>
            <a:r>
              <a:rPr sz="2850" u="none" dirty="0">
                <a:solidFill>
                  <a:srgbClr val="000000"/>
                </a:solidFill>
              </a:rPr>
              <a:t>how</a:t>
            </a:r>
            <a:r>
              <a:rPr sz="2850" u="none" spc="188" dirty="0">
                <a:solidFill>
                  <a:srgbClr val="000000"/>
                </a:solidFill>
              </a:rPr>
              <a:t> </a:t>
            </a:r>
            <a:r>
              <a:rPr sz="2850" u="none" spc="83" dirty="0">
                <a:solidFill>
                  <a:srgbClr val="000000"/>
                </a:solidFill>
              </a:rPr>
              <a:t>gross</a:t>
            </a:r>
            <a:r>
              <a:rPr sz="2850" u="none" spc="180" dirty="0">
                <a:solidFill>
                  <a:srgbClr val="000000"/>
                </a:solidFill>
              </a:rPr>
              <a:t> </a:t>
            </a:r>
            <a:r>
              <a:rPr sz="2850" u="none" dirty="0">
                <a:solidFill>
                  <a:srgbClr val="000000"/>
                </a:solidFill>
              </a:rPr>
              <a:t>household</a:t>
            </a:r>
            <a:r>
              <a:rPr sz="2850" u="none" spc="225" dirty="0">
                <a:solidFill>
                  <a:srgbClr val="000000"/>
                </a:solidFill>
              </a:rPr>
              <a:t> </a:t>
            </a:r>
            <a:r>
              <a:rPr sz="2850" u="none" dirty="0">
                <a:solidFill>
                  <a:srgbClr val="000000"/>
                </a:solidFill>
              </a:rPr>
              <a:t>income</a:t>
            </a:r>
            <a:r>
              <a:rPr sz="2850" u="none" spc="210" dirty="0">
                <a:solidFill>
                  <a:srgbClr val="000000"/>
                </a:solidFill>
              </a:rPr>
              <a:t> </a:t>
            </a:r>
            <a:r>
              <a:rPr sz="2850" u="none" spc="-38" dirty="0">
                <a:solidFill>
                  <a:srgbClr val="000000"/>
                </a:solidFill>
              </a:rPr>
              <a:t>is </a:t>
            </a:r>
            <a:r>
              <a:rPr sz="2850" u="none" dirty="0">
                <a:solidFill>
                  <a:srgbClr val="000000"/>
                </a:solidFill>
              </a:rPr>
              <a:t>calculated.</a:t>
            </a:r>
            <a:r>
              <a:rPr sz="2850" u="none" spc="188" dirty="0">
                <a:solidFill>
                  <a:srgbClr val="000000"/>
                </a:solidFill>
              </a:rPr>
              <a:t> </a:t>
            </a:r>
            <a:r>
              <a:rPr sz="2850" u="none" dirty="0">
                <a:solidFill>
                  <a:srgbClr val="000000"/>
                </a:solidFill>
              </a:rPr>
              <a:t>This</a:t>
            </a:r>
            <a:r>
              <a:rPr sz="2850" u="none" spc="270" dirty="0">
                <a:solidFill>
                  <a:srgbClr val="000000"/>
                </a:solidFill>
              </a:rPr>
              <a:t> </a:t>
            </a:r>
            <a:r>
              <a:rPr sz="2850" u="none" dirty="0">
                <a:solidFill>
                  <a:srgbClr val="000000"/>
                </a:solidFill>
              </a:rPr>
              <a:t>calculation</a:t>
            </a:r>
            <a:r>
              <a:rPr sz="2850" u="none" spc="323" dirty="0">
                <a:solidFill>
                  <a:srgbClr val="000000"/>
                </a:solidFill>
              </a:rPr>
              <a:t> </a:t>
            </a:r>
            <a:r>
              <a:rPr sz="2850" u="none" dirty="0">
                <a:solidFill>
                  <a:srgbClr val="000000"/>
                </a:solidFill>
              </a:rPr>
              <a:t>is</a:t>
            </a:r>
            <a:r>
              <a:rPr sz="2850" u="none" spc="270" dirty="0">
                <a:solidFill>
                  <a:srgbClr val="000000"/>
                </a:solidFill>
              </a:rPr>
              <a:t> </a:t>
            </a:r>
            <a:r>
              <a:rPr sz="2850" u="none" dirty="0">
                <a:solidFill>
                  <a:srgbClr val="000000"/>
                </a:solidFill>
              </a:rPr>
              <a:t>used</a:t>
            </a:r>
            <a:r>
              <a:rPr sz="2850" u="none" spc="195" dirty="0">
                <a:solidFill>
                  <a:srgbClr val="000000"/>
                </a:solidFill>
              </a:rPr>
              <a:t> </a:t>
            </a:r>
            <a:r>
              <a:rPr sz="2850" u="none" spc="98" dirty="0">
                <a:solidFill>
                  <a:srgbClr val="000000"/>
                </a:solidFill>
              </a:rPr>
              <a:t>to</a:t>
            </a:r>
            <a:r>
              <a:rPr sz="2850" u="none" spc="263" dirty="0">
                <a:solidFill>
                  <a:srgbClr val="000000"/>
                </a:solidFill>
              </a:rPr>
              <a:t> </a:t>
            </a:r>
            <a:r>
              <a:rPr sz="2850" u="none" dirty="0">
                <a:solidFill>
                  <a:srgbClr val="000000"/>
                </a:solidFill>
              </a:rPr>
              <a:t>determine</a:t>
            </a:r>
            <a:r>
              <a:rPr sz="2850" u="none" spc="255" dirty="0">
                <a:solidFill>
                  <a:srgbClr val="000000"/>
                </a:solidFill>
              </a:rPr>
              <a:t> </a:t>
            </a:r>
            <a:r>
              <a:rPr sz="2850" u="none" dirty="0">
                <a:solidFill>
                  <a:srgbClr val="000000"/>
                </a:solidFill>
              </a:rPr>
              <a:t>the</a:t>
            </a:r>
            <a:r>
              <a:rPr sz="2850" u="none" spc="270" dirty="0">
                <a:solidFill>
                  <a:srgbClr val="000000"/>
                </a:solidFill>
              </a:rPr>
              <a:t> </a:t>
            </a:r>
            <a:r>
              <a:rPr sz="2850" u="none" dirty="0">
                <a:solidFill>
                  <a:srgbClr val="000000"/>
                </a:solidFill>
              </a:rPr>
              <a:t>Basic</a:t>
            </a:r>
            <a:r>
              <a:rPr sz="2850" u="none" spc="323" dirty="0">
                <a:solidFill>
                  <a:srgbClr val="000000"/>
                </a:solidFill>
              </a:rPr>
              <a:t> </a:t>
            </a:r>
            <a:r>
              <a:rPr sz="2850" u="none" spc="90" dirty="0">
                <a:solidFill>
                  <a:srgbClr val="000000"/>
                </a:solidFill>
              </a:rPr>
              <a:t>Needs</a:t>
            </a:r>
            <a:r>
              <a:rPr sz="2850" u="none" spc="293" dirty="0">
                <a:solidFill>
                  <a:srgbClr val="000000"/>
                </a:solidFill>
              </a:rPr>
              <a:t> </a:t>
            </a:r>
            <a:r>
              <a:rPr sz="2850" u="none" dirty="0">
                <a:solidFill>
                  <a:srgbClr val="000000"/>
                </a:solidFill>
              </a:rPr>
              <a:t>Allowance</a:t>
            </a:r>
            <a:r>
              <a:rPr sz="2850" u="none" spc="300" dirty="0">
                <a:solidFill>
                  <a:srgbClr val="000000"/>
                </a:solidFill>
              </a:rPr>
              <a:t> </a:t>
            </a:r>
            <a:r>
              <a:rPr sz="2850" u="none" spc="143" dirty="0">
                <a:solidFill>
                  <a:srgbClr val="000000"/>
                </a:solidFill>
              </a:rPr>
              <a:t>(BNA),</a:t>
            </a:r>
            <a:r>
              <a:rPr sz="2850" u="none" spc="293" dirty="0">
                <a:solidFill>
                  <a:srgbClr val="000000"/>
                </a:solidFill>
              </a:rPr>
              <a:t> </a:t>
            </a:r>
            <a:r>
              <a:rPr sz="2850" u="none" dirty="0">
                <a:solidFill>
                  <a:srgbClr val="000000"/>
                </a:solidFill>
              </a:rPr>
              <a:t>which</a:t>
            </a:r>
            <a:r>
              <a:rPr sz="2850" u="none" spc="270" dirty="0">
                <a:solidFill>
                  <a:srgbClr val="000000"/>
                </a:solidFill>
              </a:rPr>
              <a:t> </a:t>
            </a:r>
            <a:r>
              <a:rPr sz="2850" u="none" dirty="0">
                <a:solidFill>
                  <a:srgbClr val="000000"/>
                </a:solidFill>
              </a:rPr>
              <a:t>is</a:t>
            </a:r>
            <a:r>
              <a:rPr sz="2850" u="none" spc="270" dirty="0">
                <a:solidFill>
                  <a:srgbClr val="000000"/>
                </a:solidFill>
              </a:rPr>
              <a:t> </a:t>
            </a:r>
            <a:r>
              <a:rPr sz="2850" u="none" spc="-75" dirty="0">
                <a:solidFill>
                  <a:srgbClr val="000000"/>
                </a:solidFill>
              </a:rPr>
              <a:t>a</a:t>
            </a:r>
            <a:r>
              <a:rPr sz="2850" u="none" spc="750" dirty="0">
                <a:solidFill>
                  <a:srgbClr val="000000"/>
                </a:solidFill>
              </a:rPr>
              <a:t> </a:t>
            </a:r>
            <a:r>
              <a:rPr sz="2850" u="none" dirty="0">
                <a:solidFill>
                  <a:srgbClr val="000000"/>
                </a:solidFill>
              </a:rPr>
              <a:t>monthly</a:t>
            </a:r>
            <a:r>
              <a:rPr sz="2850" u="none" spc="210" dirty="0">
                <a:solidFill>
                  <a:srgbClr val="000000"/>
                </a:solidFill>
              </a:rPr>
              <a:t> </a:t>
            </a:r>
            <a:r>
              <a:rPr sz="2850" u="none" dirty="0">
                <a:solidFill>
                  <a:srgbClr val="000000"/>
                </a:solidFill>
              </a:rPr>
              <a:t>payment</a:t>
            </a:r>
            <a:r>
              <a:rPr sz="2850" u="none" spc="263" dirty="0">
                <a:solidFill>
                  <a:srgbClr val="000000"/>
                </a:solidFill>
              </a:rPr>
              <a:t> </a:t>
            </a:r>
            <a:r>
              <a:rPr sz="2850" u="none" dirty="0">
                <a:solidFill>
                  <a:srgbClr val="000000"/>
                </a:solidFill>
              </a:rPr>
              <a:t>that</a:t>
            </a:r>
            <a:r>
              <a:rPr sz="2850" u="none" spc="306" dirty="0">
                <a:solidFill>
                  <a:srgbClr val="000000"/>
                </a:solidFill>
              </a:rPr>
              <a:t> </a:t>
            </a:r>
            <a:r>
              <a:rPr sz="2850" u="none" dirty="0">
                <a:solidFill>
                  <a:srgbClr val="000000"/>
                </a:solidFill>
              </a:rPr>
              <a:t>helps</a:t>
            </a:r>
            <a:r>
              <a:rPr sz="2850" u="none" spc="255" dirty="0">
                <a:solidFill>
                  <a:srgbClr val="000000"/>
                </a:solidFill>
              </a:rPr>
              <a:t> </a:t>
            </a:r>
            <a:r>
              <a:rPr sz="2850" u="none" dirty="0">
                <a:solidFill>
                  <a:srgbClr val="000000"/>
                </a:solidFill>
              </a:rPr>
              <a:t>qualifying</a:t>
            </a:r>
            <a:r>
              <a:rPr sz="2850" u="none" spc="338" dirty="0">
                <a:solidFill>
                  <a:srgbClr val="000000"/>
                </a:solidFill>
              </a:rPr>
              <a:t> </a:t>
            </a:r>
            <a:r>
              <a:rPr sz="2850" u="none" spc="68" dirty="0">
                <a:solidFill>
                  <a:srgbClr val="000000"/>
                </a:solidFill>
              </a:rPr>
              <a:t>service</a:t>
            </a:r>
            <a:r>
              <a:rPr sz="2850" u="none" spc="315" dirty="0">
                <a:solidFill>
                  <a:srgbClr val="000000"/>
                </a:solidFill>
              </a:rPr>
              <a:t> </a:t>
            </a:r>
            <a:r>
              <a:rPr sz="2850" u="none" dirty="0">
                <a:solidFill>
                  <a:srgbClr val="000000"/>
                </a:solidFill>
              </a:rPr>
              <a:t>members</a:t>
            </a:r>
            <a:r>
              <a:rPr sz="2850" u="none" spc="330" dirty="0">
                <a:solidFill>
                  <a:srgbClr val="000000"/>
                </a:solidFill>
              </a:rPr>
              <a:t> </a:t>
            </a:r>
            <a:r>
              <a:rPr sz="2850" u="none" spc="75" dirty="0">
                <a:solidFill>
                  <a:srgbClr val="000000"/>
                </a:solidFill>
              </a:rPr>
              <a:t>afford</a:t>
            </a:r>
            <a:r>
              <a:rPr sz="2850" u="none" spc="300" dirty="0">
                <a:solidFill>
                  <a:srgbClr val="000000"/>
                </a:solidFill>
              </a:rPr>
              <a:t> </a:t>
            </a:r>
            <a:r>
              <a:rPr sz="2850" u="none" dirty="0">
                <a:solidFill>
                  <a:srgbClr val="000000"/>
                </a:solidFill>
              </a:rPr>
              <a:t>basic</a:t>
            </a:r>
            <a:r>
              <a:rPr sz="2850" u="none" spc="315" dirty="0">
                <a:solidFill>
                  <a:srgbClr val="000000"/>
                </a:solidFill>
              </a:rPr>
              <a:t> </a:t>
            </a:r>
            <a:r>
              <a:rPr sz="2850" u="none" dirty="0">
                <a:solidFill>
                  <a:srgbClr val="000000"/>
                </a:solidFill>
              </a:rPr>
              <a:t>necessities.</a:t>
            </a:r>
            <a:r>
              <a:rPr sz="2850" u="none" spc="375" dirty="0">
                <a:solidFill>
                  <a:srgbClr val="000000"/>
                </a:solidFill>
              </a:rPr>
              <a:t> </a:t>
            </a:r>
            <a:r>
              <a:rPr sz="2850" u="none" spc="120" dirty="0">
                <a:solidFill>
                  <a:srgbClr val="000000"/>
                </a:solidFill>
              </a:rPr>
              <a:t>By</a:t>
            </a:r>
            <a:r>
              <a:rPr sz="2850" u="none" spc="188" dirty="0">
                <a:solidFill>
                  <a:srgbClr val="000000"/>
                </a:solidFill>
              </a:rPr>
              <a:t> </a:t>
            </a:r>
            <a:r>
              <a:rPr sz="2850" u="none" spc="68" dirty="0">
                <a:solidFill>
                  <a:srgbClr val="000000"/>
                </a:solidFill>
              </a:rPr>
              <a:t>modifying</a:t>
            </a:r>
            <a:r>
              <a:rPr sz="2850" u="none" spc="270" dirty="0">
                <a:solidFill>
                  <a:srgbClr val="000000"/>
                </a:solidFill>
              </a:rPr>
              <a:t> </a:t>
            </a:r>
            <a:r>
              <a:rPr sz="2850" u="none" spc="-38" dirty="0">
                <a:solidFill>
                  <a:srgbClr val="000000"/>
                </a:solidFill>
              </a:rPr>
              <a:t>the </a:t>
            </a:r>
            <a:r>
              <a:rPr sz="2850" u="none" dirty="0">
                <a:solidFill>
                  <a:srgbClr val="000000"/>
                </a:solidFill>
              </a:rPr>
              <a:t>income</a:t>
            </a:r>
            <a:r>
              <a:rPr sz="2850" u="none" spc="300" dirty="0">
                <a:solidFill>
                  <a:srgbClr val="000000"/>
                </a:solidFill>
              </a:rPr>
              <a:t> </a:t>
            </a:r>
            <a:r>
              <a:rPr sz="2850" u="none" dirty="0">
                <a:solidFill>
                  <a:srgbClr val="000000"/>
                </a:solidFill>
              </a:rPr>
              <a:t>calculation,</a:t>
            </a:r>
            <a:r>
              <a:rPr sz="2850" u="none" spc="270" dirty="0">
                <a:solidFill>
                  <a:srgbClr val="000000"/>
                </a:solidFill>
              </a:rPr>
              <a:t> </a:t>
            </a:r>
            <a:r>
              <a:rPr sz="2850" u="none" dirty="0">
                <a:solidFill>
                  <a:srgbClr val="000000"/>
                </a:solidFill>
              </a:rPr>
              <a:t>the</a:t>
            </a:r>
            <a:r>
              <a:rPr sz="2850" u="none" spc="278" dirty="0">
                <a:solidFill>
                  <a:srgbClr val="000000"/>
                </a:solidFill>
              </a:rPr>
              <a:t> </a:t>
            </a:r>
            <a:r>
              <a:rPr sz="2850" u="none" spc="240" dirty="0">
                <a:solidFill>
                  <a:srgbClr val="000000"/>
                </a:solidFill>
              </a:rPr>
              <a:t>BNA</a:t>
            </a:r>
            <a:r>
              <a:rPr sz="2850" u="none" spc="270" dirty="0">
                <a:solidFill>
                  <a:srgbClr val="000000"/>
                </a:solidFill>
              </a:rPr>
              <a:t> </a:t>
            </a:r>
            <a:r>
              <a:rPr sz="2850" u="none" dirty="0">
                <a:solidFill>
                  <a:srgbClr val="000000"/>
                </a:solidFill>
              </a:rPr>
              <a:t>can</a:t>
            </a:r>
            <a:r>
              <a:rPr sz="2850" u="none" spc="278" dirty="0">
                <a:solidFill>
                  <a:srgbClr val="000000"/>
                </a:solidFill>
              </a:rPr>
              <a:t> </a:t>
            </a:r>
            <a:r>
              <a:rPr sz="2850" u="none" dirty="0">
                <a:solidFill>
                  <a:srgbClr val="000000"/>
                </a:solidFill>
              </a:rPr>
              <a:t>provide</a:t>
            </a:r>
            <a:r>
              <a:rPr sz="2850" u="none" spc="323" dirty="0">
                <a:solidFill>
                  <a:srgbClr val="000000"/>
                </a:solidFill>
              </a:rPr>
              <a:t> </a:t>
            </a:r>
            <a:r>
              <a:rPr sz="2850" u="none" dirty="0">
                <a:solidFill>
                  <a:srgbClr val="000000"/>
                </a:solidFill>
              </a:rPr>
              <a:t>additional</a:t>
            </a:r>
            <a:r>
              <a:rPr sz="2850" u="none" spc="353" dirty="0">
                <a:solidFill>
                  <a:srgbClr val="000000"/>
                </a:solidFill>
              </a:rPr>
              <a:t> </a:t>
            </a:r>
            <a:r>
              <a:rPr sz="2850" u="none" dirty="0">
                <a:solidFill>
                  <a:srgbClr val="000000"/>
                </a:solidFill>
              </a:rPr>
              <a:t>support</a:t>
            </a:r>
            <a:r>
              <a:rPr sz="2850" u="none" spc="255" dirty="0">
                <a:solidFill>
                  <a:srgbClr val="000000"/>
                </a:solidFill>
              </a:rPr>
              <a:t> </a:t>
            </a:r>
            <a:r>
              <a:rPr sz="2850" u="none" spc="98" dirty="0">
                <a:solidFill>
                  <a:srgbClr val="000000"/>
                </a:solidFill>
              </a:rPr>
              <a:t>to</a:t>
            </a:r>
            <a:r>
              <a:rPr sz="2850" u="none" spc="195" dirty="0">
                <a:solidFill>
                  <a:srgbClr val="000000"/>
                </a:solidFill>
              </a:rPr>
              <a:t> </a:t>
            </a:r>
            <a:r>
              <a:rPr sz="2850" u="none" dirty="0">
                <a:solidFill>
                  <a:srgbClr val="000000"/>
                </a:solidFill>
              </a:rPr>
              <a:t>families</a:t>
            </a:r>
            <a:r>
              <a:rPr sz="2850" u="none" spc="323" dirty="0">
                <a:solidFill>
                  <a:srgbClr val="000000"/>
                </a:solidFill>
              </a:rPr>
              <a:t> </a:t>
            </a:r>
            <a:r>
              <a:rPr sz="2850" u="none" dirty="0">
                <a:solidFill>
                  <a:srgbClr val="000000"/>
                </a:solidFill>
              </a:rPr>
              <a:t>with</a:t>
            </a:r>
            <a:r>
              <a:rPr sz="2850" u="none" spc="270" dirty="0">
                <a:solidFill>
                  <a:srgbClr val="000000"/>
                </a:solidFill>
              </a:rPr>
              <a:t> </a:t>
            </a:r>
            <a:r>
              <a:rPr sz="2850" u="none" dirty="0">
                <a:solidFill>
                  <a:srgbClr val="000000"/>
                </a:solidFill>
              </a:rPr>
              <a:t>lower</a:t>
            </a:r>
            <a:r>
              <a:rPr sz="2850" u="none" spc="188" dirty="0">
                <a:solidFill>
                  <a:srgbClr val="000000"/>
                </a:solidFill>
              </a:rPr>
              <a:t> </a:t>
            </a:r>
            <a:r>
              <a:rPr sz="2850" u="none" spc="-15" dirty="0">
                <a:solidFill>
                  <a:srgbClr val="000000"/>
                </a:solidFill>
              </a:rPr>
              <a:t>incomes.</a:t>
            </a:r>
            <a:endParaRPr sz="2850"/>
          </a:p>
          <a:p>
            <a:pPr marL="532448" indent="-513398">
              <a:spcBef>
                <a:spcPts val="3420"/>
              </a:spcBef>
              <a:buFont typeface="Symbol"/>
              <a:buChar char=""/>
              <a:tabLst>
                <a:tab pos="532448" algn="l"/>
              </a:tabLst>
            </a:pPr>
            <a:r>
              <a:rPr sz="2850" u="none" dirty="0">
                <a:solidFill>
                  <a:srgbClr val="000000"/>
                </a:solidFill>
              </a:rPr>
              <a:t>Improve</a:t>
            </a:r>
            <a:r>
              <a:rPr sz="2850" u="none" spc="203" dirty="0">
                <a:solidFill>
                  <a:srgbClr val="000000"/>
                </a:solidFill>
              </a:rPr>
              <a:t> </a:t>
            </a:r>
            <a:r>
              <a:rPr sz="2850" u="none" dirty="0">
                <a:solidFill>
                  <a:srgbClr val="000000"/>
                </a:solidFill>
              </a:rPr>
              <a:t>veterans</a:t>
            </a:r>
            <a:r>
              <a:rPr sz="2850" u="none" spc="255" dirty="0">
                <a:solidFill>
                  <a:srgbClr val="000000"/>
                </a:solidFill>
              </a:rPr>
              <a:t> </a:t>
            </a:r>
            <a:r>
              <a:rPr sz="2850" u="none" spc="75" dirty="0">
                <a:solidFill>
                  <a:srgbClr val="000000"/>
                </a:solidFill>
              </a:rPr>
              <a:t>access</a:t>
            </a:r>
            <a:r>
              <a:rPr sz="2850" u="none" spc="203" dirty="0">
                <a:solidFill>
                  <a:srgbClr val="000000"/>
                </a:solidFill>
              </a:rPr>
              <a:t> </a:t>
            </a:r>
            <a:r>
              <a:rPr sz="2850" u="none" spc="98" dirty="0">
                <a:solidFill>
                  <a:srgbClr val="000000"/>
                </a:solidFill>
              </a:rPr>
              <a:t>to</a:t>
            </a:r>
            <a:r>
              <a:rPr sz="2850" u="none" spc="180" dirty="0">
                <a:solidFill>
                  <a:srgbClr val="000000"/>
                </a:solidFill>
              </a:rPr>
              <a:t> </a:t>
            </a:r>
            <a:r>
              <a:rPr sz="2850" u="none" spc="68" dirty="0">
                <a:solidFill>
                  <a:srgbClr val="000000"/>
                </a:solidFill>
              </a:rPr>
              <a:t>community</a:t>
            </a:r>
            <a:r>
              <a:rPr sz="2850" u="none" spc="165" dirty="0">
                <a:solidFill>
                  <a:srgbClr val="000000"/>
                </a:solidFill>
              </a:rPr>
              <a:t> </a:t>
            </a:r>
            <a:r>
              <a:rPr sz="2850" u="none" spc="-30" dirty="0">
                <a:solidFill>
                  <a:srgbClr val="000000"/>
                </a:solidFill>
              </a:rPr>
              <a:t>care</a:t>
            </a:r>
            <a:endParaRPr sz="2850"/>
          </a:p>
        </p:txBody>
      </p:sp>
      <p:sp>
        <p:nvSpPr>
          <p:cNvPr id="7" name="object 7"/>
          <p:cNvSpPr txBox="1">
            <a:spLocks noGrp="1"/>
          </p:cNvSpPr>
          <p:nvPr>
            <p:ph type="sldNum" sz="quarter" idx="7"/>
          </p:nvPr>
        </p:nvSpPr>
        <p:spPr>
          <a:xfrm>
            <a:off x="25643493" y="14694872"/>
            <a:ext cx="357188" cy="231795"/>
          </a:xfrm>
          <a:prstGeom prst="rect">
            <a:avLst/>
          </a:prstGeom>
        </p:spPr>
        <p:txBody>
          <a:bodyPr vert="horz" wrap="square" lIns="0" tIns="23813" rIns="0" bIns="0" rtlCol="0">
            <a:spAutoFit/>
          </a:bodyPr>
          <a:lstStyle/>
          <a:p>
            <a:pPr marL="3810" defTabSz="1371600">
              <a:spcBef>
                <a:spcPts val="188"/>
              </a:spcBef>
            </a:pPr>
            <a:fld id="{81D60167-4931-47E6-BA6A-407CBD079E47}" type="slidenum">
              <a:rPr kern="0" spc="-38" dirty="0"/>
              <a:pPr marL="3810" defTabSz="1371600">
                <a:spcBef>
                  <a:spcPts val="188"/>
                </a:spcBef>
              </a:pPr>
              <a:t>47</a:t>
            </a:fld>
            <a:endParaRPr kern="0" spc="-38" dirty="0"/>
          </a:p>
        </p:txBody>
      </p:sp>
      <p:sp>
        <p:nvSpPr>
          <p:cNvPr id="8" name="object 8"/>
          <p:cNvSpPr txBox="1"/>
          <p:nvPr/>
        </p:nvSpPr>
        <p:spPr>
          <a:xfrm>
            <a:off x="1482136" y="9802230"/>
            <a:ext cx="966788" cy="231795"/>
          </a:xfrm>
          <a:prstGeom prst="rect">
            <a:avLst/>
          </a:prstGeom>
        </p:spPr>
        <p:txBody>
          <a:bodyPr vert="horz" wrap="square" lIns="0" tIns="23813" rIns="0" bIns="0" rtlCol="0">
            <a:spAutoFit/>
          </a:bodyPr>
          <a:lstStyle/>
          <a:p>
            <a:pPr marL="19050" defTabSz="1371600">
              <a:spcBef>
                <a:spcPts val="188"/>
              </a:spcBef>
            </a:pPr>
            <a:r>
              <a:rPr sz="1350" kern="0" dirty="0">
                <a:solidFill>
                  <a:srgbClr val="636363"/>
                </a:solidFill>
                <a:latin typeface="Calibri"/>
                <a:cs typeface="Calibri"/>
              </a:rPr>
              <a:t>Walmart</a:t>
            </a:r>
            <a:r>
              <a:rPr sz="1350" kern="0" spc="113" dirty="0">
                <a:solidFill>
                  <a:srgbClr val="636363"/>
                </a:solidFill>
                <a:latin typeface="Calibri"/>
                <a:cs typeface="Calibri"/>
              </a:rPr>
              <a:t> </a:t>
            </a:r>
            <a:r>
              <a:rPr sz="1350" kern="0" spc="-30" dirty="0">
                <a:solidFill>
                  <a:srgbClr val="636363"/>
                </a:solidFill>
                <a:latin typeface="Calibri"/>
                <a:cs typeface="Calibri"/>
              </a:rPr>
              <a:t>Inc.</a:t>
            </a:r>
            <a:endParaRPr sz="1350" kern="0">
              <a:solidFill>
                <a:sysClr val="windowText" lastClr="000000"/>
              </a:solidFill>
              <a:latin typeface="Calibri"/>
              <a:cs typeface="Calibri"/>
            </a:endParaRPr>
          </a:p>
        </p:txBody>
      </p:sp>
      <p:sp>
        <p:nvSpPr>
          <p:cNvPr id="6" name="object 6"/>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630" dirty="0"/>
              <a:t>Walmart</a:t>
            </a:r>
            <a:r>
              <a:rPr spc="-472" dirty="0"/>
              <a:t> </a:t>
            </a:r>
            <a:r>
              <a:rPr spc="-630" dirty="0"/>
              <a:t>Legislative</a:t>
            </a:r>
            <a:r>
              <a:rPr spc="-428" dirty="0"/>
              <a:t> </a:t>
            </a:r>
            <a:r>
              <a:rPr spc="-743" dirty="0"/>
              <a:t>Examples</a:t>
            </a:r>
            <a:r>
              <a:rPr spc="-488" dirty="0"/>
              <a:t> </a:t>
            </a:r>
            <a:r>
              <a:rPr spc="171" dirty="0"/>
              <a:t>-</a:t>
            </a:r>
            <a:r>
              <a:rPr spc="-428" dirty="0"/>
              <a:t> </a:t>
            </a:r>
            <a:r>
              <a:rPr spc="-645" dirty="0"/>
              <a:t>Federal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166610" cy="10287000"/>
            <a:chOff x="0" y="0"/>
            <a:chExt cx="4777740" cy="6858000"/>
          </a:xfrm>
        </p:grpSpPr>
        <p:pic>
          <p:nvPicPr>
            <p:cNvPr id="3" name="object 3"/>
            <p:cNvPicPr/>
            <p:nvPr/>
          </p:nvPicPr>
          <p:blipFill>
            <a:blip r:embed="rId2" cstate="print"/>
            <a:stretch>
              <a:fillRect/>
            </a:stretch>
          </p:blipFill>
          <p:spPr>
            <a:xfrm>
              <a:off x="4510151" y="6527010"/>
              <a:ext cx="176978" cy="86598"/>
            </a:xfrm>
            <a:prstGeom prst="rect">
              <a:avLst/>
            </a:prstGeom>
          </p:spPr>
        </p:pic>
        <p:pic>
          <p:nvPicPr>
            <p:cNvPr id="4" name="object 4"/>
            <p:cNvPicPr/>
            <p:nvPr/>
          </p:nvPicPr>
          <p:blipFill>
            <a:blip r:embed="rId3" cstate="print"/>
            <a:stretch>
              <a:fillRect/>
            </a:stretch>
          </p:blipFill>
          <p:spPr>
            <a:xfrm>
              <a:off x="4510151" y="6633239"/>
              <a:ext cx="176979" cy="86598"/>
            </a:xfrm>
            <a:prstGeom prst="rect">
              <a:avLst/>
            </a:prstGeom>
          </p:spPr>
        </p:pic>
        <p:pic>
          <p:nvPicPr>
            <p:cNvPr id="5" name="object 5"/>
            <p:cNvPicPr/>
            <p:nvPr/>
          </p:nvPicPr>
          <p:blipFill>
            <a:blip r:embed="rId4" cstate="print"/>
            <a:stretch>
              <a:fillRect/>
            </a:stretch>
          </p:blipFill>
          <p:spPr>
            <a:xfrm>
              <a:off x="0" y="0"/>
              <a:ext cx="4777740" cy="6857999"/>
            </a:xfrm>
            <a:prstGeom prst="rect">
              <a:avLst/>
            </a:prstGeom>
          </p:spPr>
        </p:pic>
      </p:grpSp>
      <p:sp>
        <p:nvSpPr>
          <p:cNvPr id="6" name="object 6"/>
          <p:cNvSpPr txBox="1"/>
          <p:nvPr/>
        </p:nvSpPr>
        <p:spPr>
          <a:xfrm>
            <a:off x="7218443" y="9807717"/>
            <a:ext cx="966788" cy="226985"/>
          </a:xfrm>
          <a:prstGeom prst="rect">
            <a:avLst/>
          </a:prstGeom>
        </p:spPr>
        <p:txBody>
          <a:bodyPr vert="horz" wrap="square" lIns="0" tIns="19050" rIns="0" bIns="0" rtlCol="0">
            <a:spAutoFit/>
          </a:bodyPr>
          <a:lstStyle/>
          <a:p>
            <a:pPr marL="19050" defTabSz="1371600">
              <a:spcBef>
                <a:spcPts val="150"/>
              </a:spcBef>
            </a:pPr>
            <a:r>
              <a:rPr sz="1350" kern="0" dirty="0">
                <a:solidFill>
                  <a:srgbClr val="636363"/>
                </a:solidFill>
                <a:latin typeface="Calibri"/>
                <a:cs typeface="Calibri"/>
              </a:rPr>
              <a:t>Walmart</a:t>
            </a:r>
            <a:r>
              <a:rPr sz="1350" kern="0" spc="113" dirty="0">
                <a:solidFill>
                  <a:srgbClr val="636363"/>
                </a:solidFill>
                <a:latin typeface="Calibri"/>
                <a:cs typeface="Calibri"/>
              </a:rPr>
              <a:t> </a:t>
            </a:r>
            <a:r>
              <a:rPr sz="1350" kern="0" spc="-30" dirty="0">
                <a:solidFill>
                  <a:srgbClr val="636363"/>
                </a:solidFill>
                <a:latin typeface="Calibri"/>
                <a:cs typeface="Calibri"/>
              </a:rPr>
              <a:t>Inc.</a:t>
            </a:r>
            <a:endParaRPr sz="1350" kern="0">
              <a:solidFill>
                <a:sysClr val="windowText" lastClr="000000"/>
              </a:solidFill>
              <a:latin typeface="Calibri"/>
              <a:cs typeface="Calibri"/>
            </a:endParaRPr>
          </a:p>
        </p:txBody>
      </p:sp>
      <p:sp>
        <p:nvSpPr>
          <p:cNvPr id="7" name="object 7"/>
          <p:cNvSpPr txBox="1"/>
          <p:nvPr/>
        </p:nvSpPr>
        <p:spPr>
          <a:xfrm>
            <a:off x="17129190" y="9802068"/>
            <a:ext cx="148590" cy="226985"/>
          </a:xfrm>
          <a:prstGeom prst="rect">
            <a:avLst/>
          </a:prstGeom>
        </p:spPr>
        <p:txBody>
          <a:bodyPr vert="horz" wrap="square" lIns="0" tIns="19050" rIns="0" bIns="0" rtlCol="0">
            <a:spAutoFit/>
          </a:bodyPr>
          <a:lstStyle/>
          <a:p>
            <a:pPr marL="19050" defTabSz="1371600">
              <a:spcBef>
                <a:spcPts val="150"/>
              </a:spcBef>
            </a:pPr>
            <a:r>
              <a:rPr sz="1350" kern="0" spc="-203" dirty="0">
                <a:solidFill>
                  <a:srgbClr val="016FDC"/>
                </a:solidFill>
                <a:latin typeface="Calibri"/>
                <a:cs typeface="Calibri"/>
              </a:rPr>
              <a:t>11</a:t>
            </a:r>
            <a:endParaRPr sz="1350" kern="0">
              <a:solidFill>
                <a:sysClr val="windowText" lastClr="000000"/>
              </a:solidFill>
              <a:latin typeface="Calibri"/>
              <a:cs typeface="Calibri"/>
            </a:endParaRPr>
          </a:p>
        </p:txBody>
      </p:sp>
      <p:sp>
        <p:nvSpPr>
          <p:cNvPr id="8" name="object 8"/>
          <p:cNvSpPr txBox="1">
            <a:spLocks noGrp="1"/>
          </p:cNvSpPr>
          <p:nvPr>
            <p:ph type="title"/>
          </p:nvPr>
        </p:nvSpPr>
        <p:spPr>
          <a:xfrm>
            <a:off x="7697152" y="812578"/>
            <a:ext cx="9819323" cy="758862"/>
          </a:xfrm>
          <a:prstGeom prst="rect">
            <a:avLst/>
          </a:prstGeom>
        </p:spPr>
        <p:txBody>
          <a:bodyPr vert="horz" wrap="square" lIns="0" tIns="20003" rIns="0" bIns="0" rtlCol="0">
            <a:spAutoFit/>
          </a:bodyPr>
          <a:lstStyle/>
          <a:p>
            <a:pPr marL="19050">
              <a:spcBef>
                <a:spcPts val="158"/>
              </a:spcBef>
            </a:pPr>
            <a:r>
              <a:rPr spc="-630" dirty="0"/>
              <a:t>Walmart</a:t>
            </a:r>
            <a:r>
              <a:rPr spc="-472" dirty="0"/>
              <a:t> </a:t>
            </a:r>
            <a:r>
              <a:rPr spc="-630" dirty="0"/>
              <a:t>Legislative</a:t>
            </a:r>
            <a:r>
              <a:rPr spc="-428" dirty="0"/>
              <a:t> </a:t>
            </a:r>
            <a:r>
              <a:rPr spc="-743" dirty="0"/>
              <a:t>Examples</a:t>
            </a:r>
            <a:r>
              <a:rPr spc="-488" dirty="0"/>
              <a:t> </a:t>
            </a:r>
            <a:r>
              <a:rPr spc="171" dirty="0"/>
              <a:t>-</a:t>
            </a:r>
            <a:r>
              <a:rPr spc="-428" dirty="0"/>
              <a:t> </a:t>
            </a:r>
            <a:r>
              <a:rPr spc="-651" dirty="0"/>
              <a:t>State</a:t>
            </a:r>
          </a:p>
        </p:txBody>
      </p:sp>
      <p:sp>
        <p:nvSpPr>
          <p:cNvPr id="9" name="object 9"/>
          <p:cNvSpPr txBox="1"/>
          <p:nvPr/>
        </p:nvSpPr>
        <p:spPr>
          <a:xfrm>
            <a:off x="7700105" y="2486026"/>
            <a:ext cx="9566910" cy="5447325"/>
          </a:xfrm>
          <a:prstGeom prst="rect">
            <a:avLst/>
          </a:prstGeom>
        </p:spPr>
        <p:txBody>
          <a:bodyPr vert="horz" wrap="square" lIns="0" tIns="20003" rIns="0" bIns="0" rtlCol="0">
            <a:spAutoFit/>
          </a:bodyPr>
          <a:lstStyle/>
          <a:p>
            <a:pPr marL="19050" defTabSz="1371600">
              <a:spcBef>
                <a:spcPts val="158"/>
              </a:spcBef>
            </a:pPr>
            <a:r>
              <a:rPr sz="3450" kern="0" spc="-405" dirty="0">
                <a:solidFill>
                  <a:sysClr val="windowText" lastClr="000000"/>
                </a:solidFill>
                <a:latin typeface="Arial Black"/>
                <a:cs typeface="Arial Black"/>
              </a:rPr>
              <a:t>State/Federal</a:t>
            </a:r>
            <a:endParaRPr sz="3450" kern="0">
              <a:solidFill>
                <a:sysClr val="windowText" lastClr="000000"/>
              </a:solidFill>
              <a:latin typeface="Arial Black"/>
              <a:cs typeface="Arial Black"/>
            </a:endParaRPr>
          </a:p>
          <a:p>
            <a:pPr marL="533400" marR="324803" indent="-515303" defTabSz="1371600">
              <a:spcBef>
                <a:spcPts val="8"/>
              </a:spcBef>
              <a:buFont typeface="Symbol"/>
              <a:buChar char=""/>
              <a:tabLst>
                <a:tab pos="533400" algn="l"/>
              </a:tabLst>
            </a:pPr>
            <a:r>
              <a:rPr sz="3150" kern="0" spc="98" dirty="0">
                <a:solidFill>
                  <a:sysClr val="windowText" lastClr="000000"/>
                </a:solidFill>
                <a:latin typeface="Calibri"/>
                <a:cs typeface="Calibri"/>
              </a:rPr>
              <a:t>Advance</a:t>
            </a:r>
            <a:r>
              <a:rPr sz="3150" kern="0" spc="195" dirty="0">
                <a:solidFill>
                  <a:sysClr val="windowText" lastClr="000000"/>
                </a:solidFill>
                <a:latin typeface="Calibri"/>
                <a:cs typeface="Calibri"/>
              </a:rPr>
              <a:t> </a:t>
            </a:r>
            <a:r>
              <a:rPr sz="3150" kern="0" dirty="0">
                <a:solidFill>
                  <a:sysClr val="windowText" lastClr="000000"/>
                </a:solidFill>
                <a:latin typeface="Calibri"/>
                <a:cs typeface="Calibri"/>
              </a:rPr>
              <a:t>policies</a:t>
            </a:r>
            <a:r>
              <a:rPr sz="3150" kern="0" spc="120" dirty="0">
                <a:solidFill>
                  <a:sysClr val="windowText" lastClr="000000"/>
                </a:solidFill>
                <a:latin typeface="Calibri"/>
                <a:cs typeface="Calibri"/>
              </a:rPr>
              <a:t> </a:t>
            </a:r>
            <a:r>
              <a:rPr sz="3150" kern="0" dirty="0">
                <a:solidFill>
                  <a:sysClr val="windowText" lastClr="000000"/>
                </a:solidFill>
                <a:latin typeface="Calibri"/>
                <a:cs typeface="Calibri"/>
              </a:rPr>
              <a:t>that</a:t>
            </a:r>
            <a:r>
              <a:rPr sz="3150" kern="0" spc="225" dirty="0">
                <a:solidFill>
                  <a:sysClr val="windowText" lastClr="000000"/>
                </a:solidFill>
                <a:latin typeface="Calibri"/>
                <a:cs typeface="Calibri"/>
              </a:rPr>
              <a:t> </a:t>
            </a:r>
            <a:r>
              <a:rPr sz="3150" kern="0" spc="75" dirty="0">
                <a:solidFill>
                  <a:sysClr val="windowText" lastClr="000000"/>
                </a:solidFill>
                <a:latin typeface="Calibri"/>
                <a:cs typeface="Calibri"/>
              </a:rPr>
              <a:t>promote</a:t>
            </a:r>
            <a:r>
              <a:rPr sz="3150" kern="0" spc="171" dirty="0">
                <a:solidFill>
                  <a:sysClr val="windowText" lastClr="000000"/>
                </a:solidFill>
                <a:latin typeface="Calibri"/>
                <a:cs typeface="Calibri"/>
              </a:rPr>
              <a:t> </a:t>
            </a:r>
            <a:r>
              <a:rPr sz="3150" kern="0" spc="90" dirty="0">
                <a:solidFill>
                  <a:sysClr val="windowText" lastClr="000000"/>
                </a:solidFill>
                <a:latin typeface="Calibri"/>
                <a:cs typeface="Calibri"/>
              </a:rPr>
              <a:t>access</a:t>
            </a:r>
            <a:r>
              <a:rPr sz="3150" kern="0" spc="105" dirty="0">
                <a:solidFill>
                  <a:sysClr val="windowText" lastClr="000000"/>
                </a:solidFill>
                <a:latin typeface="Calibri"/>
                <a:cs typeface="Calibri"/>
              </a:rPr>
              <a:t> to</a:t>
            </a:r>
            <a:r>
              <a:rPr sz="3150" kern="0" spc="188" dirty="0">
                <a:solidFill>
                  <a:sysClr val="windowText" lastClr="000000"/>
                </a:solidFill>
                <a:latin typeface="Calibri"/>
                <a:cs typeface="Calibri"/>
              </a:rPr>
              <a:t> </a:t>
            </a:r>
            <a:r>
              <a:rPr sz="3150" kern="0" spc="83" dirty="0">
                <a:solidFill>
                  <a:sysClr val="windowText" lastClr="000000"/>
                </a:solidFill>
                <a:latin typeface="Calibri"/>
                <a:cs typeface="Calibri"/>
              </a:rPr>
              <a:t>in-</a:t>
            </a:r>
            <a:r>
              <a:rPr sz="3150" kern="0" spc="-15" dirty="0">
                <a:solidFill>
                  <a:sysClr val="windowText" lastClr="000000"/>
                </a:solidFill>
                <a:latin typeface="Calibri"/>
                <a:cs typeface="Calibri"/>
              </a:rPr>
              <a:t>person </a:t>
            </a:r>
            <a:r>
              <a:rPr sz="3150" kern="0" dirty="0">
                <a:solidFill>
                  <a:sysClr val="windowText" lastClr="000000"/>
                </a:solidFill>
                <a:latin typeface="Calibri"/>
                <a:cs typeface="Calibri"/>
              </a:rPr>
              <a:t>and</a:t>
            </a:r>
            <a:r>
              <a:rPr sz="3150" kern="0" spc="315" dirty="0">
                <a:solidFill>
                  <a:sysClr val="windowText" lastClr="000000"/>
                </a:solidFill>
                <a:latin typeface="Calibri"/>
                <a:cs typeface="Calibri"/>
              </a:rPr>
              <a:t> </a:t>
            </a:r>
            <a:r>
              <a:rPr sz="3150" kern="0" dirty="0">
                <a:solidFill>
                  <a:sysClr val="windowText" lastClr="000000"/>
                </a:solidFill>
                <a:latin typeface="Calibri"/>
                <a:cs typeface="Calibri"/>
              </a:rPr>
              <a:t>virtual</a:t>
            </a:r>
            <a:r>
              <a:rPr sz="3150" kern="0" spc="285" dirty="0">
                <a:solidFill>
                  <a:sysClr val="windowText" lastClr="000000"/>
                </a:solidFill>
                <a:latin typeface="Calibri"/>
                <a:cs typeface="Calibri"/>
              </a:rPr>
              <a:t> </a:t>
            </a:r>
            <a:r>
              <a:rPr sz="3150" kern="0" dirty="0">
                <a:solidFill>
                  <a:sysClr val="windowText" lastClr="000000"/>
                </a:solidFill>
                <a:latin typeface="Calibri"/>
                <a:cs typeface="Calibri"/>
              </a:rPr>
              <a:t>behavioral</a:t>
            </a:r>
            <a:r>
              <a:rPr sz="3150" kern="0" spc="293" dirty="0">
                <a:solidFill>
                  <a:sysClr val="windowText" lastClr="000000"/>
                </a:solidFill>
                <a:latin typeface="Calibri"/>
                <a:cs typeface="Calibri"/>
              </a:rPr>
              <a:t> </a:t>
            </a:r>
            <a:r>
              <a:rPr sz="3150" kern="0" dirty="0">
                <a:solidFill>
                  <a:sysClr val="windowText" lastClr="000000"/>
                </a:solidFill>
                <a:latin typeface="Calibri"/>
                <a:cs typeface="Calibri"/>
              </a:rPr>
              <a:t>health</a:t>
            </a:r>
            <a:r>
              <a:rPr sz="3150" kern="0" spc="323" dirty="0">
                <a:solidFill>
                  <a:sysClr val="windowText" lastClr="000000"/>
                </a:solidFill>
                <a:latin typeface="Calibri"/>
                <a:cs typeface="Calibri"/>
              </a:rPr>
              <a:t> </a:t>
            </a:r>
            <a:r>
              <a:rPr sz="3150" kern="0" spc="60" dirty="0">
                <a:solidFill>
                  <a:sysClr val="windowText" lastClr="000000"/>
                </a:solidFill>
                <a:latin typeface="Calibri"/>
                <a:cs typeface="Calibri"/>
              </a:rPr>
              <a:t>services</a:t>
            </a:r>
            <a:endParaRPr sz="3150" kern="0">
              <a:solidFill>
                <a:sysClr val="windowText" lastClr="000000"/>
              </a:solidFill>
              <a:latin typeface="Calibri"/>
              <a:cs typeface="Calibri"/>
            </a:endParaRPr>
          </a:p>
          <a:p>
            <a:pPr marL="19050" defTabSz="1371600">
              <a:spcBef>
                <a:spcPts val="3765"/>
              </a:spcBef>
            </a:pPr>
            <a:r>
              <a:rPr sz="3450" kern="0" spc="-465" dirty="0">
                <a:solidFill>
                  <a:sysClr val="windowText" lastClr="000000"/>
                </a:solidFill>
                <a:latin typeface="Arial Black"/>
                <a:cs typeface="Arial Black"/>
              </a:rPr>
              <a:t>State</a:t>
            </a:r>
            <a:endParaRPr sz="3450" kern="0">
              <a:solidFill>
                <a:sysClr val="windowText" lastClr="000000"/>
              </a:solidFill>
              <a:latin typeface="Arial Black"/>
              <a:cs typeface="Arial Black"/>
            </a:endParaRPr>
          </a:p>
          <a:p>
            <a:pPr marL="533400" marR="765810" indent="-515303" defTabSz="1371600">
              <a:spcBef>
                <a:spcPts val="15"/>
              </a:spcBef>
              <a:buFont typeface="Symbol"/>
              <a:buChar char=""/>
              <a:tabLst>
                <a:tab pos="533400" algn="l"/>
              </a:tabLst>
            </a:pPr>
            <a:r>
              <a:rPr sz="3150" kern="0" spc="15" dirty="0">
                <a:solidFill>
                  <a:sysClr val="windowText" lastClr="000000"/>
                </a:solidFill>
                <a:latin typeface="Calibri"/>
                <a:cs typeface="Calibri"/>
              </a:rPr>
              <a:t>Improve</a:t>
            </a:r>
            <a:r>
              <a:rPr sz="3150" kern="0" spc="248" dirty="0">
                <a:solidFill>
                  <a:sysClr val="windowText" lastClr="000000"/>
                </a:solidFill>
                <a:latin typeface="Calibri"/>
                <a:cs typeface="Calibri"/>
              </a:rPr>
              <a:t> </a:t>
            </a:r>
            <a:r>
              <a:rPr sz="3150" kern="0" spc="15" dirty="0">
                <a:solidFill>
                  <a:sysClr val="windowText" lastClr="000000"/>
                </a:solidFill>
                <a:latin typeface="Calibri"/>
                <a:cs typeface="Calibri"/>
              </a:rPr>
              <a:t>occupational</a:t>
            </a:r>
            <a:r>
              <a:rPr sz="3150" kern="0" spc="285" dirty="0">
                <a:solidFill>
                  <a:sysClr val="windowText" lastClr="000000"/>
                </a:solidFill>
                <a:latin typeface="Calibri"/>
                <a:cs typeface="Calibri"/>
              </a:rPr>
              <a:t> </a:t>
            </a:r>
            <a:r>
              <a:rPr sz="3150" kern="0" spc="68" dirty="0">
                <a:solidFill>
                  <a:sysClr val="windowText" lastClr="000000"/>
                </a:solidFill>
                <a:latin typeface="Calibri"/>
                <a:cs typeface="Calibri"/>
              </a:rPr>
              <a:t>licensing</a:t>
            </a:r>
            <a:r>
              <a:rPr sz="3150" kern="0" spc="330" dirty="0">
                <a:solidFill>
                  <a:sysClr val="windowText" lastClr="000000"/>
                </a:solidFill>
                <a:latin typeface="Calibri"/>
                <a:cs typeface="Calibri"/>
              </a:rPr>
              <a:t> </a:t>
            </a:r>
            <a:r>
              <a:rPr sz="3150" kern="0" spc="15" dirty="0">
                <a:solidFill>
                  <a:sysClr val="windowText" lastClr="000000"/>
                </a:solidFill>
                <a:latin typeface="Calibri"/>
                <a:cs typeface="Calibri"/>
              </a:rPr>
              <a:t>and</a:t>
            </a:r>
            <a:r>
              <a:rPr sz="3150" kern="0" spc="330" dirty="0">
                <a:solidFill>
                  <a:sysClr val="windowText" lastClr="000000"/>
                </a:solidFill>
                <a:latin typeface="Calibri"/>
                <a:cs typeface="Calibri"/>
              </a:rPr>
              <a:t> </a:t>
            </a:r>
            <a:r>
              <a:rPr sz="3150" kern="0" spc="68" dirty="0">
                <a:solidFill>
                  <a:sysClr val="windowText" lastClr="000000"/>
                </a:solidFill>
                <a:latin typeface="Calibri"/>
                <a:cs typeface="Calibri"/>
              </a:rPr>
              <a:t>certification </a:t>
            </a:r>
            <a:r>
              <a:rPr sz="3150" kern="0" spc="15" dirty="0">
                <a:solidFill>
                  <a:sysClr val="windowText" lastClr="000000"/>
                </a:solidFill>
                <a:latin typeface="Calibri"/>
                <a:cs typeface="Calibri"/>
              </a:rPr>
              <a:t>processes</a:t>
            </a:r>
            <a:r>
              <a:rPr sz="3150" kern="0" spc="203" dirty="0">
                <a:solidFill>
                  <a:sysClr val="windowText" lastClr="000000"/>
                </a:solidFill>
                <a:latin typeface="Calibri"/>
                <a:cs typeface="Calibri"/>
              </a:rPr>
              <a:t> </a:t>
            </a:r>
            <a:r>
              <a:rPr sz="3150" kern="0" spc="120" dirty="0">
                <a:solidFill>
                  <a:sysClr val="windowText" lastClr="000000"/>
                </a:solidFill>
                <a:latin typeface="Calibri"/>
                <a:cs typeface="Calibri"/>
              </a:rPr>
              <a:t>for</a:t>
            </a:r>
            <a:r>
              <a:rPr sz="3150" kern="0" spc="240" dirty="0">
                <a:solidFill>
                  <a:sysClr val="windowText" lastClr="000000"/>
                </a:solidFill>
                <a:latin typeface="Calibri"/>
                <a:cs typeface="Calibri"/>
              </a:rPr>
              <a:t> </a:t>
            </a:r>
            <a:r>
              <a:rPr sz="3150" kern="0" spc="15" dirty="0">
                <a:solidFill>
                  <a:sysClr val="windowText" lastClr="000000"/>
                </a:solidFill>
                <a:latin typeface="Calibri"/>
                <a:cs typeface="Calibri"/>
              </a:rPr>
              <a:t>working</a:t>
            </a:r>
            <a:r>
              <a:rPr sz="3150" kern="0" spc="315" dirty="0">
                <a:solidFill>
                  <a:sysClr val="windowText" lastClr="000000"/>
                </a:solidFill>
                <a:latin typeface="Calibri"/>
                <a:cs typeface="Calibri"/>
              </a:rPr>
              <a:t> </a:t>
            </a:r>
            <a:r>
              <a:rPr sz="3150" kern="0" spc="15" dirty="0">
                <a:solidFill>
                  <a:sysClr val="windowText" lastClr="000000"/>
                </a:solidFill>
                <a:latin typeface="Calibri"/>
                <a:cs typeface="Calibri"/>
              </a:rPr>
              <a:t>military</a:t>
            </a:r>
            <a:r>
              <a:rPr sz="3150" kern="0" spc="270" dirty="0">
                <a:solidFill>
                  <a:sysClr val="windowText" lastClr="000000"/>
                </a:solidFill>
                <a:latin typeface="Calibri"/>
                <a:cs typeface="Calibri"/>
              </a:rPr>
              <a:t> </a:t>
            </a:r>
            <a:r>
              <a:rPr sz="3150" kern="0" spc="15" dirty="0">
                <a:solidFill>
                  <a:sysClr val="windowText" lastClr="000000"/>
                </a:solidFill>
                <a:latin typeface="Calibri"/>
                <a:cs typeface="Calibri"/>
              </a:rPr>
              <a:t>spouses,</a:t>
            </a:r>
            <a:r>
              <a:rPr sz="3150" kern="0" spc="270" dirty="0">
                <a:solidFill>
                  <a:sysClr val="windowText" lastClr="000000"/>
                </a:solidFill>
                <a:latin typeface="Calibri"/>
                <a:cs typeface="Calibri"/>
              </a:rPr>
              <a:t> </a:t>
            </a:r>
            <a:r>
              <a:rPr sz="3150" kern="0" spc="-15" dirty="0">
                <a:solidFill>
                  <a:sysClr val="windowText" lastClr="000000"/>
                </a:solidFill>
                <a:latin typeface="Calibri"/>
                <a:cs typeface="Calibri"/>
              </a:rPr>
              <a:t>e.g.,:</a:t>
            </a:r>
            <a:endParaRPr sz="3150" kern="0">
              <a:solidFill>
                <a:sysClr val="windowText" lastClr="000000"/>
              </a:solidFill>
              <a:latin typeface="Calibri"/>
              <a:cs typeface="Calibri"/>
            </a:endParaRPr>
          </a:p>
          <a:p>
            <a:pPr marL="1134428" lvl="1" indent="-429578" defTabSz="1371600">
              <a:buFont typeface="Courier New"/>
              <a:buChar char="o"/>
              <a:tabLst>
                <a:tab pos="1134428" algn="l"/>
              </a:tabLst>
            </a:pPr>
            <a:r>
              <a:rPr sz="3150" kern="0" spc="98" dirty="0">
                <a:solidFill>
                  <a:sysClr val="windowText" lastClr="000000"/>
                </a:solidFill>
                <a:latin typeface="Calibri"/>
                <a:cs typeface="Calibri"/>
              </a:rPr>
              <a:t>Support</a:t>
            </a:r>
            <a:r>
              <a:rPr sz="3150" kern="0" spc="203" dirty="0">
                <a:solidFill>
                  <a:sysClr val="windowText" lastClr="000000"/>
                </a:solidFill>
                <a:latin typeface="Calibri"/>
                <a:cs typeface="Calibri"/>
              </a:rPr>
              <a:t> </a:t>
            </a:r>
            <a:r>
              <a:rPr sz="3150" kern="0" spc="105" dirty="0">
                <a:solidFill>
                  <a:sysClr val="windowText" lastClr="000000"/>
                </a:solidFill>
                <a:latin typeface="Calibri"/>
                <a:cs typeface="Calibri"/>
              </a:rPr>
              <a:t>cross-</a:t>
            </a:r>
            <a:r>
              <a:rPr sz="3150" kern="0" dirty="0">
                <a:solidFill>
                  <a:sysClr val="windowText" lastClr="000000"/>
                </a:solidFill>
                <a:latin typeface="Calibri"/>
                <a:cs typeface="Calibri"/>
              </a:rPr>
              <a:t>state</a:t>
            </a:r>
            <a:r>
              <a:rPr sz="3150" kern="0" spc="240" dirty="0">
                <a:solidFill>
                  <a:sysClr val="windowText" lastClr="000000"/>
                </a:solidFill>
                <a:latin typeface="Calibri"/>
                <a:cs typeface="Calibri"/>
              </a:rPr>
              <a:t> </a:t>
            </a:r>
            <a:r>
              <a:rPr sz="3150" kern="0" dirty="0">
                <a:solidFill>
                  <a:sysClr val="windowText" lastClr="000000"/>
                </a:solidFill>
                <a:latin typeface="Calibri"/>
                <a:cs typeface="Calibri"/>
              </a:rPr>
              <a:t>initiatives</a:t>
            </a:r>
            <a:r>
              <a:rPr sz="3150" kern="0" spc="233" dirty="0">
                <a:solidFill>
                  <a:sysClr val="windowText" lastClr="000000"/>
                </a:solidFill>
                <a:latin typeface="Calibri"/>
                <a:cs typeface="Calibri"/>
              </a:rPr>
              <a:t> </a:t>
            </a:r>
            <a:r>
              <a:rPr sz="3150" kern="0" spc="105" dirty="0">
                <a:solidFill>
                  <a:sysClr val="windowText" lastClr="000000"/>
                </a:solidFill>
                <a:latin typeface="Calibri"/>
                <a:cs typeface="Calibri"/>
              </a:rPr>
              <a:t>to</a:t>
            </a:r>
            <a:r>
              <a:rPr sz="3150" kern="0" spc="233" dirty="0">
                <a:solidFill>
                  <a:sysClr val="windowText" lastClr="000000"/>
                </a:solidFill>
                <a:latin typeface="Calibri"/>
                <a:cs typeface="Calibri"/>
              </a:rPr>
              <a:t> </a:t>
            </a:r>
            <a:r>
              <a:rPr sz="3150" kern="0" dirty="0">
                <a:solidFill>
                  <a:sysClr val="windowText" lastClr="000000"/>
                </a:solidFill>
                <a:latin typeface="Calibri"/>
                <a:cs typeface="Calibri"/>
              </a:rPr>
              <a:t>align</a:t>
            </a:r>
            <a:r>
              <a:rPr sz="3150" kern="0" spc="255" dirty="0">
                <a:solidFill>
                  <a:sysClr val="windowText" lastClr="000000"/>
                </a:solidFill>
                <a:latin typeface="Calibri"/>
                <a:cs typeface="Calibri"/>
              </a:rPr>
              <a:t> </a:t>
            </a:r>
            <a:r>
              <a:rPr sz="3150" kern="0" spc="53" dirty="0">
                <a:solidFill>
                  <a:sysClr val="windowText" lastClr="000000"/>
                </a:solidFill>
                <a:latin typeface="Calibri"/>
                <a:cs typeface="Calibri"/>
              </a:rPr>
              <a:t>licensing</a:t>
            </a:r>
            <a:endParaRPr sz="3150" kern="0">
              <a:solidFill>
                <a:sysClr val="windowText" lastClr="000000"/>
              </a:solidFill>
              <a:latin typeface="Calibri"/>
              <a:cs typeface="Calibri"/>
            </a:endParaRPr>
          </a:p>
          <a:p>
            <a:pPr marL="1134428" lvl="1" indent="-429578" defTabSz="1371600">
              <a:buFont typeface="Courier New"/>
              <a:buChar char="o"/>
              <a:tabLst>
                <a:tab pos="1134428" algn="l"/>
              </a:tabLst>
            </a:pPr>
            <a:r>
              <a:rPr sz="3150" kern="0" dirty="0">
                <a:solidFill>
                  <a:sysClr val="windowText" lastClr="000000"/>
                </a:solidFill>
                <a:latin typeface="Calibri"/>
                <a:cs typeface="Calibri"/>
              </a:rPr>
              <a:t>Increase</a:t>
            </a:r>
            <a:r>
              <a:rPr sz="3150" kern="0" spc="435" dirty="0">
                <a:solidFill>
                  <a:sysClr val="windowText" lastClr="000000"/>
                </a:solidFill>
                <a:latin typeface="Calibri"/>
                <a:cs typeface="Calibri"/>
              </a:rPr>
              <a:t> </a:t>
            </a:r>
            <a:r>
              <a:rPr sz="3150" kern="0" dirty="0">
                <a:solidFill>
                  <a:sysClr val="windowText" lastClr="000000"/>
                </a:solidFill>
                <a:latin typeface="Calibri"/>
                <a:cs typeface="Calibri"/>
              </a:rPr>
              <a:t>coordination</a:t>
            </a:r>
            <a:r>
              <a:rPr sz="3150" kern="0" spc="548" dirty="0">
                <a:solidFill>
                  <a:sysClr val="windowText" lastClr="000000"/>
                </a:solidFill>
                <a:latin typeface="Calibri"/>
                <a:cs typeface="Calibri"/>
              </a:rPr>
              <a:t> </a:t>
            </a:r>
            <a:r>
              <a:rPr sz="3150" kern="0" dirty="0">
                <a:solidFill>
                  <a:sysClr val="windowText" lastClr="000000"/>
                </a:solidFill>
                <a:latin typeface="Calibri"/>
                <a:cs typeface="Calibri"/>
              </a:rPr>
              <a:t>across</a:t>
            </a:r>
            <a:r>
              <a:rPr sz="3150" kern="0" spc="435" dirty="0">
                <a:solidFill>
                  <a:sysClr val="windowText" lastClr="000000"/>
                </a:solidFill>
                <a:latin typeface="Calibri"/>
                <a:cs typeface="Calibri"/>
              </a:rPr>
              <a:t> </a:t>
            </a:r>
            <a:r>
              <a:rPr sz="3150" kern="0" spc="83" dirty="0">
                <a:solidFill>
                  <a:sysClr val="windowText" lastClr="000000"/>
                </a:solidFill>
                <a:latin typeface="Calibri"/>
                <a:cs typeface="Calibri"/>
              </a:rPr>
              <a:t>regulatory</a:t>
            </a:r>
            <a:r>
              <a:rPr sz="3150" kern="0" spc="330" dirty="0">
                <a:solidFill>
                  <a:sysClr val="windowText" lastClr="000000"/>
                </a:solidFill>
                <a:latin typeface="Calibri"/>
                <a:cs typeface="Calibri"/>
              </a:rPr>
              <a:t> </a:t>
            </a:r>
            <a:r>
              <a:rPr sz="3150" kern="0" spc="-15" dirty="0">
                <a:solidFill>
                  <a:sysClr val="windowText" lastClr="000000"/>
                </a:solidFill>
                <a:latin typeface="Calibri"/>
                <a:cs typeface="Calibri"/>
              </a:rPr>
              <a:t>boards</a:t>
            </a:r>
            <a:endParaRPr sz="3150" kern="0">
              <a:solidFill>
                <a:sysClr val="windowText" lastClr="000000"/>
              </a:solidFill>
              <a:latin typeface="Calibri"/>
              <a:cs typeface="Calibri"/>
            </a:endParaRPr>
          </a:p>
          <a:p>
            <a:pPr marL="1134428" lvl="1" indent="-429578" defTabSz="1371600">
              <a:buFont typeface="Courier New"/>
              <a:buChar char="o"/>
              <a:tabLst>
                <a:tab pos="1134428" algn="l"/>
              </a:tabLst>
            </a:pPr>
            <a:r>
              <a:rPr sz="3150" kern="0" dirty="0">
                <a:solidFill>
                  <a:sysClr val="windowText" lastClr="000000"/>
                </a:solidFill>
                <a:latin typeface="Calibri"/>
                <a:cs typeface="Calibri"/>
              </a:rPr>
              <a:t>Increase</a:t>
            </a:r>
            <a:r>
              <a:rPr sz="3150" kern="0" spc="593" dirty="0">
                <a:solidFill>
                  <a:sysClr val="windowText" lastClr="000000"/>
                </a:solidFill>
                <a:latin typeface="Calibri"/>
                <a:cs typeface="Calibri"/>
              </a:rPr>
              <a:t> </a:t>
            </a:r>
            <a:r>
              <a:rPr sz="3150" kern="0" dirty="0">
                <a:solidFill>
                  <a:sysClr val="windowText" lastClr="000000"/>
                </a:solidFill>
                <a:latin typeface="Calibri"/>
                <a:cs typeface="Calibri"/>
              </a:rPr>
              <a:t>license</a:t>
            </a:r>
            <a:r>
              <a:rPr sz="3150" kern="0" spc="645" dirty="0">
                <a:solidFill>
                  <a:sysClr val="windowText" lastClr="000000"/>
                </a:solidFill>
                <a:latin typeface="Calibri"/>
                <a:cs typeface="Calibri"/>
              </a:rPr>
              <a:t> </a:t>
            </a:r>
            <a:r>
              <a:rPr sz="3150" kern="0" dirty="0">
                <a:solidFill>
                  <a:sysClr val="windowText" lastClr="000000"/>
                </a:solidFill>
                <a:latin typeface="Calibri"/>
                <a:cs typeface="Calibri"/>
              </a:rPr>
              <a:t>portability</a:t>
            </a:r>
            <a:r>
              <a:rPr sz="3150" kern="0" spc="548" dirty="0">
                <a:solidFill>
                  <a:sysClr val="windowText" lastClr="000000"/>
                </a:solidFill>
                <a:latin typeface="Calibri"/>
                <a:cs typeface="Calibri"/>
              </a:rPr>
              <a:t> </a:t>
            </a:r>
            <a:r>
              <a:rPr sz="3150" kern="0" dirty="0">
                <a:solidFill>
                  <a:sysClr val="windowText" lastClr="000000"/>
                </a:solidFill>
                <a:latin typeface="Calibri"/>
                <a:cs typeface="Calibri"/>
              </a:rPr>
              <a:t>(interstate</a:t>
            </a:r>
            <a:r>
              <a:rPr sz="3150" kern="0" spc="689" dirty="0">
                <a:solidFill>
                  <a:sysClr val="windowText" lastClr="000000"/>
                </a:solidFill>
                <a:latin typeface="Calibri"/>
                <a:cs typeface="Calibri"/>
              </a:rPr>
              <a:t> </a:t>
            </a:r>
            <a:r>
              <a:rPr sz="3150" kern="0" spc="83" dirty="0">
                <a:solidFill>
                  <a:sysClr val="windowText" lastClr="000000"/>
                </a:solidFill>
                <a:latin typeface="Calibri"/>
                <a:cs typeface="Calibri"/>
              </a:rPr>
              <a:t>compacts)</a:t>
            </a:r>
            <a:endParaRPr sz="3150" kern="0">
              <a:solidFill>
                <a:sysClr val="windowText" lastClr="000000"/>
              </a:solidFill>
              <a:latin typeface="Calibri"/>
              <a:cs typeface="Calibri"/>
            </a:endParaRPr>
          </a:p>
          <a:p>
            <a:pPr marL="1134428" lvl="1" indent="-429578" defTabSz="1371600">
              <a:buFont typeface="Courier New"/>
              <a:buChar char="o"/>
              <a:tabLst>
                <a:tab pos="1134428" algn="l"/>
              </a:tabLst>
            </a:pPr>
            <a:r>
              <a:rPr sz="3150" kern="0" dirty="0">
                <a:solidFill>
                  <a:sysClr val="windowText" lastClr="000000"/>
                </a:solidFill>
                <a:latin typeface="Calibri"/>
                <a:cs typeface="Calibri"/>
              </a:rPr>
              <a:t>Streamline</a:t>
            </a:r>
            <a:r>
              <a:rPr sz="3150" kern="0" spc="233" dirty="0">
                <a:solidFill>
                  <a:sysClr val="windowText" lastClr="000000"/>
                </a:solidFill>
                <a:latin typeface="Calibri"/>
                <a:cs typeface="Calibri"/>
              </a:rPr>
              <a:t> </a:t>
            </a:r>
            <a:r>
              <a:rPr sz="3150" kern="0" spc="68" dirty="0">
                <a:solidFill>
                  <a:sysClr val="windowText" lastClr="000000"/>
                </a:solidFill>
                <a:latin typeface="Calibri"/>
                <a:cs typeface="Calibri"/>
              </a:rPr>
              <a:t>licensing</a:t>
            </a:r>
            <a:r>
              <a:rPr sz="3150" kern="0" spc="255" dirty="0">
                <a:solidFill>
                  <a:sysClr val="windowText" lastClr="000000"/>
                </a:solidFill>
                <a:latin typeface="Calibri"/>
                <a:cs typeface="Calibri"/>
              </a:rPr>
              <a:t> </a:t>
            </a:r>
            <a:r>
              <a:rPr sz="3150" kern="0" spc="75" dirty="0">
                <a:solidFill>
                  <a:sysClr val="windowText" lastClr="000000"/>
                </a:solidFill>
                <a:latin typeface="Calibri"/>
                <a:cs typeface="Calibri"/>
              </a:rPr>
              <a:t>process</a:t>
            </a:r>
            <a:r>
              <a:rPr sz="3150" kern="0" spc="210" dirty="0">
                <a:solidFill>
                  <a:sysClr val="windowText" lastClr="000000"/>
                </a:solidFill>
                <a:latin typeface="Calibri"/>
                <a:cs typeface="Calibri"/>
              </a:rPr>
              <a:t> </a:t>
            </a:r>
            <a:r>
              <a:rPr sz="3150" kern="0" dirty="0">
                <a:solidFill>
                  <a:sysClr val="windowText" lastClr="000000"/>
                </a:solidFill>
                <a:latin typeface="Calibri"/>
                <a:cs typeface="Calibri"/>
              </a:rPr>
              <a:t>and</a:t>
            </a:r>
            <a:r>
              <a:rPr sz="3150" kern="0" spc="233" dirty="0">
                <a:solidFill>
                  <a:sysClr val="windowText" lastClr="000000"/>
                </a:solidFill>
                <a:latin typeface="Calibri"/>
                <a:cs typeface="Calibri"/>
              </a:rPr>
              <a:t> </a:t>
            </a:r>
            <a:r>
              <a:rPr sz="3150" kern="0" dirty="0">
                <a:solidFill>
                  <a:sysClr val="windowText" lastClr="000000"/>
                </a:solidFill>
                <a:latin typeface="Calibri"/>
                <a:cs typeface="Calibri"/>
              </a:rPr>
              <a:t>lower</a:t>
            </a:r>
            <a:r>
              <a:rPr sz="3150" kern="0" spc="60" dirty="0">
                <a:solidFill>
                  <a:sysClr val="windowText" lastClr="000000"/>
                </a:solidFill>
                <a:latin typeface="Calibri"/>
                <a:cs typeface="Calibri"/>
              </a:rPr>
              <a:t> fees</a:t>
            </a:r>
            <a:endParaRPr sz="3150" kern="0">
              <a:solidFill>
                <a:sysClr val="windowText" lastClr="000000"/>
              </a:solidFill>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530" y="9790515"/>
            <a:ext cx="263843" cy="289560"/>
            <a:chOff x="686353" y="6527010"/>
            <a:chExt cx="175895" cy="193040"/>
          </a:xfrm>
        </p:grpSpPr>
        <p:pic>
          <p:nvPicPr>
            <p:cNvPr id="3" name="object 3"/>
            <p:cNvPicPr/>
            <p:nvPr/>
          </p:nvPicPr>
          <p:blipFill>
            <a:blip r:embed="rId2" cstate="print"/>
            <a:stretch>
              <a:fillRect/>
            </a:stretch>
          </p:blipFill>
          <p:spPr>
            <a:xfrm>
              <a:off x="686353" y="6527010"/>
              <a:ext cx="175528" cy="86598"/>
            </a:xfrm>
            <a:prstGeom prst="rect">
              <a:avLst/>
            </a:prstGeom>
          </p:spPr>
        </p:pic>
        <p:pic>
          <p:nvPicPr>
            <p:cNvPr id="4" name="object 4"/>
            <p:cNvPicPr/>
            <p:nvPr/>
          </p:nvPicPr>
          <p:blipFill>
            <a:blip r:embed="rId3" cstate="print"/>
            <a:stretch>
              <a:fillRect/>
            </a:stretch>
          </p:blipFill>
          <p:spPr>
            <a:xfrm>
              <a:off x="686353" y="6633239"/>
              <a:ext cx="175528" cy="86598"/>
            </a:xfrm>
            <a:prstGeom prst="rect">
              <a:avLst/>
            </a:prstGeom>
          </p:spPr>
        </p:pic>
      </p:grpSp>
      <p:sp>
        <p:nvSpPr>
          <p:cNvPr id="5" name="object 5"/>
          <p:cNvSpPr txBox="1"/>
          <p:nvPr/>
        </p:nvSpPr>
        <p:spPr>
          <a:xfrm>
            <a:off x="1482136" y="9807717"/>
            <a:ext cx="966788" cy="226985"/>
          </a:xfrm>
          <a:prstGeom prst="rect">
            <a:avLst/>
          </a:prstGeom>
        </p:spPr>
        <p:txBody>
          <a:bodyPr vert="horz" wrap="square" lIns="0" tIns="19050" rIns="0" bIns="0" rtlCol="0">
            <a:spAutoFit/>
          </a:bodyPr>
          <a:lstStyle/>
          <a:p>
            <a:pPr marL="19050" defTabSz="1371600">
              <a:spcBef>
                <a:spcPts val="150"/>
              </a:spcBef>
            </a:pPr>
            <a:r>
              <a:rPr sz="1350" kern="0" dirty="0">
                <a:solidFill>
                  <a:srgbClr val="636363"/>
                </a:solidFill>
                <a:latin typeface="Calibri"/>
                <a:cs typeface="Calibri"/>
              </a:rPr>
              <a:t>Walmart</a:t>
            </a:r>
            <a:r>
              <a:rPr sz="1350" kern="0" spc="113" dirty="0">
                <a:solidFill>
                  <a:srgbClr val="636363"/>
                </a:solidFill>
                <a:latin typeface="Calibri"/>
                <a:cs typeface="Calibri"/>
              </a:rPr>
              <a:t> </a:t>
            </a:r>
            <a:r>
              <a:rPr sz="1350" kern="0" spc="-30" dirty="0">
                <a:solidFill>
                  <a:srgbClr val="636363"/>
                </a:solidFill>
                <a:latin typeface="Calibri"/>
                <a:cs typeface="Calibri"/>
              </a:rPr>
              <a:t>Inc.</a:t>
            </a:r>
            <a:endParaRPr sz="1350" kern="0">
              <a:solidFill>
                <a:sysClr val="windowText" lastClr="000000"/>
              </a:solidFill>
              <a:latin typeface="Calibri"/>
              <a:cs typeface="Calibri"/>
            </a:endParaRPr>
          </a:p>
        </p:txBody>
      </p:sp>
      <p:sp>
        <p:nvSpPr>
          <p:cNvPr id="6" name="object 6"/>
          <p:cNvSpPr txBox="1">
            <a:spLocks noGrp="1"/>
          </p:cNvSpPr>
          <p:nvPr>
            <p:ph type="body" idx="1"/>
          </p:nvPr>
        </p:nvSpPr>
        <p:spPr>
          <a:xfrm>
            <a:off x="1508756" y="3168381"/>
            <a:ext cx="24145875" cy="2826827"/>
          </a:xfrm>
          <a:prstGeom prst="rect">
            <a:avLst/>
          </a:prstGeom>
        </p:spPr>
        <p:txBody>
          <a:bodyPr vert="horz" wrap="square" lIns="0" tIns="399188" rIns="0" bIns="0" rtlCol="0">
            <a:spAutoFit/>
          </a:bodyPr>
          <a:lstStyle/>
          <a:p>
            <a:pPr marL="19050">
              <a:spcBef>
                <a:spcPts val="1643"/>
              </a:spcBef>
            </a:pPr>
            <a:r>
              <a:rPr u="none" spc="83" dirty="0">
                <a:solidFill>
                  <a:srgbClr val="000000"/>
                </a:solidFill>
              </a:rPr>
              <a:t>Find</a:t>
            </a:r>
            <a:r>
              <a:rPr u="none" spc="150" dirty="0">
                <a:solidFill>
                  <a:srgbClr val="000000"/>
                </a:solidFill>
              </a:rPr>
              <a:t> </a:t>
            </a:r>
            <a:r>
              <a:rPr u="none" dirty="0">
                <a:solidFill>
                  <a:srgbClr val="000000"/>
                </a:solidFill>
              </a:rPr>
              <a:t>a</a:t>
            </a:r>
            <a:r>
              <a:rPr u="none" spc="150" dirty="0">
                <a:solidFill>
                  <a:srgbClr val="000000"/>
                </a:solidFill>
              </a:rPr>
              <a:t> </a:t>
            </a:r>
            <a:r>
              <a:rPr u="none" dirty="0">
                <a:solidFill>
                  <a:srgbClr val="000000"/>
                </a:solidFill>
              </a:rPr>
              <a:t>Future</a:t>
            </a:r>
            <a:r>
              <a:rPr u="none" spc="127" dirty="0">
                <a:solidFill>
                  <a:srgbClr val="000000"/>
                </a:solidFill>
              </a:rPr>
              <a:t> </a:t>
            </a:r>
            <a:r>
              <a:rPr u="none" spc="225" dirty="0">
                <a:solidFill>
                  <a:srgbClr val="000000"/>
                </a:solidFill>
              </a:rPr>
              <a:t>-</a:t>
            </a:r>
            <a:r>
              <a:rPr u="none" spc="143" dirty="0">
                <a:solidFill>
                  <a:srgbClr val="000000"/>
                </a:solidFill>
              </a:rPr>
              <a:t> </a:t>
            </a:r>
            <a:r>
              <a:rPr spc="-15" dirty="0">
                <a:hlinkClick r:id="rId4"/>
              </a:rPr>
              <a:t>https://walmartfindafuture.com/</a:t>
            </a:r>
          </a:p>
          <a:p>
            <a:pPr marL="19050">
              <a:spcBef>
                <a:spcPts val="1491"/>
              </a:spcBef>
            </a:pPr>
            <a:r>
              <a:rPr u="none" dirty="0">
                <a:solidFill>
                  <a:srgbClr val="000000"/>
                </a:solidFill>
              </a:rPr>
              <a:t>Walmart</a:t>
            </a:r>
            <a:r>
              <a:rPr u="none" spc="105" dirty="0">
                <a:solidFill>
                  <a:srgbClr val="000000"/>
                </a:solidFill>
              </a:rPr>
              <a:t> </a:t>
            </a:r>
            <a:r>
              <a:rPr u="none" spc="120" dirty="0">
                <a:solidFill>
                  <a:srgbClr val="000000"/>
                </a:solidFill>
              </a:rPr>
              <a:t>Corporate</a:t>
            </a:r>
            <a:r>
              <a:rPr u="none" spc="143" dirty="0">
                <a:solidFill>
                  <a:srgbClr val="000000"/>
                </a:solidFill>
              </a:rPr>
              <a:t> </a:t>
            </a:r>
            <a:r>
              <a:rPr u="none" dirty="0">
                <a:solidFill>
                  <a:srgbClr val="000000"/>
                </a:solidFill>
              </a:rPr>
              <a:t>Veteran</a:t>
            </a:r>
            <a:r>
              <a:rPr u="none" spc="90" dirty="0">
                <a:solidFill>
                  <a:srgbClr val="000000"/>
                </a:solidFill>
              </a:rPr>
              <a:t> Site</a:t>
            </a:r>
            <a:r>
              <a:rPr u="none" spc="165" dirty="0">
                <a:solidFill>
                  <a:srgbClr val="000000"/>
                </a:solidFill>
              </a:rPr>
              <a:t> </a:t>
            </a:r>
            <a:r>
              <a:rPr u="none" spc="225" dirty="0">
                <a:solidFill>
                  <a:srgbClr val="000000"/>
                </a:solidFill>
              </a:rPr>
              <a:t>-</a:t>
            </a:r>
            <a:r>
              <a:rPr u="none" spc="135" dirty="0">
                <a:solidFill>
                  <a:srgbClr val="000000"/>
                </a:solidFill>
              </a:rPr>
              <a:t> </a:t>
            </a:r>
            <a:r>
              <a:rPr u="sng" spc="-15" dirty="0">
                <a:uFill>
                  <a:solidFill>
                    <a:srgbClr val="0070DC"/>
                  </a:solidFill>
                </a:uFill>
                <a:hlinkClick r:id="rId5"/>
              </a:rPr>
              <a:t>https://Walmart.com/veterans</a:t>
            </a:r>
          </a:p>
          <a:p>
            <a:pPr marL="19050" marR="2645093" indent="-953">
              <a:lnSpc>
                <a:spcPts val="5115"/>
              </a:lnSpc>
              <a:spcBef>
                <a:spcPts val="405"/>
              </a:spcBef>
            </a:pPr>
            <a:r>
              <a:rPr u="none" dirty="0">
                <a:solidFill>
                  <a:srgbClr val="000000"/>
                </a:solidFill>
              </a:rPr>
              <a:t>Supplier</a:t>
            </a:r>
            <a:r>
              <a:rPr u="none" spc="555" dirty="0">
                <a:solidFill>
                  <a:srgbClr val="000000"/>
                </a:solidFill>
              </a:rPr>
              <a:t> </a:t>
            </a:r>
            <a:r>
              <a:rPr u="none" dirty="0">
                <a:solidFill>
                  <a:srgbClr val="000000"/>
                </a:solidFill>
              </a:rPr>
              <a:t>Inclusion</a:t>
            </a:r>
            <a:r>
              <a:rPr u="none" spc="698" dirty="0">
                <a:solidFill>
                  <a:srgbClr val="000000"/>
                </a:solidFill>
              </a:rPr>
              <a:t> </a:t>
            </a:r>
            <a:r>
              <a:rPr u="none" spc="225" dirty="0">
                <a:solidFill>
                  <a:srgbClr val="000000"/>
                </a:solidFill>
              </a:rPr>
              <a:t>-</a:t>
            </a:r>
            <a:r>
              <a:rPr u="none" spc="53" dirty="0">
                <a:solidFill>
                  <a:srgbClr val="000000"/>
                </a:solidFill>
              </a:rPr>
              <a:t>  </a:t>
            </a:r>
            <a:r>
              <a:rPr u="sng" dirty="0">
                <a:uFill>
                  <a:solidFill>
                    <a:srgbClr val="0070DC"/>
                  </a:solidFill>
                </a:uFill>
                <a:hlinkClick r:id="rId6"/>
              </a:rPr>
              <a:t>https://corporate.walmart.com/suppliers/supplier-</a:t>
            </a:r>
            <a:r>
              <a:rPr u="sng" spc="-15" dirty="0">
                <a:uFill>
                  <a:solidFill>
                    <a:srgbClr val="0070DC"/>
                  </a:solidFill>
                </a:uFill>
                <a:hlinkClick r:id="rId6"/>
              </a:rPr>
              <a:t>inclusion</a:t>
            </a:r>
            <a:r>
              <a:rPr u="none" spc="-15" dirty="0"/>
              <a:t> </a:t>
            </a:r>
            <a:r>
              <a:rPr u="none" dirty="0">
                <a:solidFill>
                  <a:srgbClr val="000000"/>
                </a:solidFill>
              </a:rPr>
              <a:t>Walmart</a:t>
            </a:r>
            <a:r>
              <a:rPr u="none" spc="240" dirty="0">
                <a:solidFill>
                  <a:srgbClr val="000000"/>
                </a:solidFill>
              </a:rPr>
              <a:t> </a:t>
            </a:r>
            <a:r>
              <a:rPr u="none" dirty="0">
                <a:solidFill>
                  <a:srgbClr val="000000"/>
                </a:solidFill>
              </a:rPr>
              <a:t>Foundation</a:t>
            </a:r>
            <a:r>
              <a:rPr u="none" spc="233" dirty="0">
                <a:solidFill>
                  <a:srgbClr val="000000"/>
                </a:solidFill>
              </a:rPr>
              <a:t> </a:t>
            </a:r>
            <a:r>
              <a:rPr u="none" spc="225" dirty="0">
                <a:solidFill>
                  <a:srgbClr val="000000"/>
                </a:solidFill>
              </a:rPr>
              <a:t>-</a:t>
            </a:r>
            <a:r>
              <a:rPr u="none" spc="278" dirty="0">
                <a:solidFill>
                  <a:srgbClr val="000000"/>
                </a:solidFill>
              </a:rPr>
              <a:t> </a:t>
            </a:r>
            <a:r>
              <a:rPr u="sng" spc="-15" dirty="0">
                <a:uFill>
                  <a:solidFill>
                    <a:srgbClr val="0070DC"/>
                  </a:solidFill>
                </a:uFill>
                <a:hlinkClick r:id="rId7"/>
              </a:rPr>
              <a:t>https://walmart.org/</a:t>
            </a:r>
          </a:p>
          <a:p>
            <a:pPr marL="19050">
              <a:spcBef>
                <a:spcPts val="1065"/>
              </a:spcBef>
            </a:pPr>
            <a:r>
              <a:rPr u="none" dirty="0">
                <a:solidFill>
                  <a:srgbClr val="000000"/>
                </a:solidFill>
              </a:rPr>
              <a:t>Walmart</a:t>
            </a:r>
            <a:r>
              <a:rPr u="none" spc="405" dirty="0">
                <a:solidFill>
                  <a:srgbClr val="000000"/>
                </a:solidFill>
              </a:rPr>
              <a:t> </a:t>
            </a:r>
            <a:r>
              <a:rPr u="none" spc="75" dirty="0">
                <a:solidFill>
                  <a:srgbClr val="000000"/>
                </a:solidFill>
              </a:rPr>
              <a:t>Spark</a:t>
            </a:r>
            <a:r>
              <a:rPr u="none" spc="390" dirty="0">
                <a:solidFill>
                  <a:srgbClr val="000000"/>
                </a:solidFill>
              </a:rPr>
              <a:t> </a:t>
            </a:r>
            <a:r>
              <a:rPr u="none" spc="143" dirty="0">
                <a:solidFill>
                  <a:srgbClr val="000000"/>
                </a:solidFill>
              </a:rPr>
              <a:t>Good</a:t>
            </a:r>
            <a:r>
              <a:rPr u="none" spc="435" dirty="0">
                <a:solidFill>
                  <a:srgbClr val="000000"/>
                </a:solidFill>
              </a:rPr>
              <a:t> </a:t>
            </a:r>
            <a:r>
              <a:rPr u="none" spc="225" dirty="0">
                <a:solidFill>
                  <a:srgbClr val="000000"/>
                </a:solidFill>
              </a:rPr>
              <a:t>-</a:t>
            </a:r>
            <a:r>
              <a:rPr u="none" spc="450" dirty="0">
                <a:solidFill>
                  <a:srgbClr val="000000"/>
                </a:solidFill>
              </a:rPr>
              <a:t> </a:t>
            </a:r>
            <a:r>
              <a:rPr u="sng" dirty="0">
                <a:uFill>
                  <a:solidFill>
                    <a:srgbClr val="0070DC"/>
                  </a:solidFill>
                </a:uFill>
                <a:hlinkClick r:id="rId8"/>
              </a:rPr>
              <a:t>https://walmart.org/what-we-</a:t>
            </a:r>
            <a:r>
              <a:rPr u="sng" spc="75" dirty="0">
                <a:uFill>
                  <a:solidFill>
                    <a:srgbClr val="0070DC"/>
                  </a:solidFill>
                </a:uFill>
                <a:hlinkClick r:id="rId8"/>
              </a:rPr>
              <a:t>do/strengthening-</a:t>
            </a:r>
            <a:r>
              <a:rPr u="sng" dirty="0">
                <a:uFill>
                  <a:solidFill>
                    <a:srgbClr val="0070DC"/>
                  </a:solidFill>
                </a:uFill>
                <a:hlinkClick r:id="rId8"/>
              </a:rPr>
              <a:t>community/spark-</a:t>
            </a:r>
            <a:r>
              <a:rPr u="sng" spc="98" dirty="0">
                <a:uFill>
                  <a:solidFill>
                    <a:srgbClr val="0070DC"/>
                  </a:solidFill>
                </a:uFill>
                <a:hlinkClick r:id="rId8"/>
              </a:rPr>
              <a:t>good</a:t>
            </a:r>
          </a:p>
        </p:txBody>
      </p:sp>
      <p:sp>
        <p:nvSpPr>
          <p:cNvPr id="7" name="object 7"/>
          <p:cNvSpPr txBox="1"/>
          <p:nvPr/>
        </p:nvSpPr>
        <p:spPr>
          <a:xfrm>
            <a:off x="17092615" y="9802068"/>
            <a:ext cx="184784" cy="226985"/>
          </a:xfrm>
          <a:prstGeom prst="rect">
            <a:avLst/>
          </a:prstGeom>
        </p:spPr>
        <p:txBody>
          <a:bodyPr vert="horz" wrap="square" lIns="0" tIns="19050" rIns="0" bIns="0" rtlCol="0">
            <a:spAutoFit/>
          </a:bodyPr>
          <a:lstStyle/>
          <a:p>
            <a:pPr marL="19050" defTabSz="1371600">
              <a:spcBef>
                <a:spcPts val="150"/>
              </a:spcBef>
            </a:pPr>
            <a:r>
              <a:rPr sz="1350" kern="0" spc="-60" dirty="0">
                <a:solidFill>
                  <a:srgbClr val="016FDC"/>
                </a:solidFill>
                <a:latin typeface="Calibri"/>
                <a:cs typeface="Calibri"/>
              </a:rPr>
              <a:t>12</a:t>
            </a:r>
            <a:endParaRPr sz="1350" kern="0">
              <a:solidFill>
                <a:sysClr val="windowText" lastClr="000000"/>
              </a:solidFill>
              <a:latin typeface="Calibri"/>
              <a:cs typeface="Calibri"/>
            </a:endParaRPr>
          </a:p>
        </p:txBody>
      </p:sp>
      <p:sp>
        <p:nvSpPr>
          <p:cNvPr id="8" name="object 8"/>
          <p:cNvSpPr txBox="1">
            <a:spLocks noGrp="1"/>
          </p:cNvSpPr>
          <p:nvPr>
            <p:ph type="title"/>
          </p:nvPr>
        </p:nvSpPr>
        <p:spPr>
          <a:xfrm>
            <a:off x="1508759" y="1198240"/>
            <a:ext cx="20362545" cy="758862"/>
          </a:xfrm>
          <a:prstGeom prst="rect">
            <a:avLst/>
          </a:prstGeom>
        </p:spPr>
        <p:txBody>
          <a:bodyPr vert="horz" wrap="square" lIns="0" tIns="20003" rIns="0" bIns="0" rtlCol="0">
            <a:spAutoFit/>
          </a:bodyPr>
          <a:lstStyle/>
          <a:p>
            <a:pPr marL="19050">
              <a:spcBef>
                <a:spcPts val="158"/>
              </a:spcBef>
            </a:pPr>
            <a:r>
              <a:rPr spc="-510" dirty="0"/>
              <a:t>Additional</a:t>
            </a:r>
            <a:r>
              <a:rPr spc="-488" dirty="0"/>
              <a:t> </a:t>
            </a:r>
            <a:r>
              <a:rPr spc="-773" dirty="0"/>
              <a:t>Resources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44B8C7-856B-4A4A-8C45-2CC3FC64279A}" type="slidenum">
              <a:rPr lang="en-US" smtClean="0"/>
              <a:t>5</a:t>
            </a:fld>
            <a:endParaRPr lang="en-US"/>
          </a:p>
        </p:txBody>
      </p:sp>
      <p:sp>
        <p:nvSpPr>
          <p:cNvPr id="14" name="Subtitle 13"/>
          <p:cNvSpPr>
            <a:spLocks noGrp="1"/>
          </p:cNvSpPr>
          <p:nvPr>
            <p:ph type="subTitle" idx="1"/>
          </p:nvPr>
        </p:nvSpPr>
        <p:spPr>
          <a:xfrm>
            <a:off x="3267724" y="914400"/>
            <a:ext cx="11819876" cy="1041867"/>
          </a:xfrm>
        </p:spPr>
        <p:txBody>
          <a:bodyPr>
            <a:noAutofit/>
          </a:bodyPr>
          <a:lstStyle/>
          <a:p>
            <a:endParaRPr lang="en-US" sz="4800"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 Thank you to our Sponsors and Exhibitors!</a:t>
            </a:r>
          </a:p>
          <a:p>
            <a:endParaRPr lang="en-US" sz="2800" b="1" dirty="0">
              <a:solidFill>
                <a:schemeClr val="tx1"/>
              </a:solidFill>
              <a:latin typeface="Arial" panose="020B0604020202020204" pitchFamily="34" charset="0"/>
              <a:cs typeface="Arial" panose="020B0604020202020204" pitchFamily="34" charset="0"/>
            </a:endParaRPr>
          </a:p>
          <a:p>
            <a:r>
              <a:rPr lang="en-US" sz="4000" b="1" dirty="0">
                <a:solidFill>
                  <a:schemeClr val="tx1"/>
                </a:solidFill>
                <a:latin typeface="Arial" panose="020B0604020202020204" pitchFamily="34" charset="0"/>
                <a:cs typeface="Arial" panose="020B0604020202020204" pitchFamily="34" charset="0"/>
              </a:rPr>
              <a:t>Affinity Partner  </a:t>
            </a:r>
          </a:p>
        </p:txBody>
      </p:sp>
      <p:sp>
        <p:nvSpPr>
          <p:cNvPr id="2" name="TextBox 1">
            <a:extLst>
              <a:ext uri="{FF2B5EF4-FFF2-40B4-BE49-F238E27FC236}">
                <a16:creationId xmlns:a16="http://schemas.microsoft.com/office/drawing/2014/main" id="{A41BAD9D-9C4A-0580-38FA-C9F1EBA70B6B}"/>
              </a:ext>
            </a:extLst>
          </p:cNvPr>
          <p:cNvSpPr txBox="1"/>
          <p:nvPr/>
        </p:nvSpPr>
        <p:spPr>
          <a:xfrm>
            <a:off x="5052686" y="6675212"/>
            <a:ext cx="9029700" cy="923330"/>
          </a:xfrm>
          <a:prstGeom prst="rect">
            <a:avLst/>
          </a:prstGeom>
          <a:noFill/>
        </p:spPr>
        <p:txBody>
          <a:bodyPr wrap="square" rtlCol="0">
            <a:spAutoFit/>
          </a:bodyPr>
          <a:lstStyle/>
          <a:p>
            <a:pPr algn="ctr"/>
            <a:endParaRPr lang="en-US" sz="2700" dirty="0"/>
          </a:p>
          <a:p>
            <a:pPr algn="ctr"/>
            <a:r>
              <a:rPr lang="en-US" sz="2700" dirty="0"/>
              <a:t> </a:t>
            </a:r>
          </a:p>
        </p:txBody>
      </p:sp>
      <p:pic>
        <p:nvPicPr>
          <p:cNvPr id="7" name="Picture 2" descr="Walmart Logo, Walmart Symbol, Meaning, History and Evolution">
            <a:extLst>
              <a:ext uri="{FF2B5EF4-FFF2-40B4-BE49-F238E27FC236}">
                <a16:creationId xmlns:a16="http://schemas.microsoft.com/office/drawing/2014/main" id="{9EA6C9C0-7011-7C18-1CBE-5922600E0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0" y="4551553"/>
            <a:ext cx="8572500" cy="30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0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CABD-A5F9-8B27-0F5A-6A16F67288E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CA63A-7B57-CC89-83BC-BDB48560C022}"/>
              </a:ext>
            </a:extLst>
          </p:cNvPr>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50</a:t>
            </a:fld>
            <a:endParaRPr lang="en-US" sz="3600">
              <a:solidFill>
                <a:srgbClr val="000000"/>
              </a:solidFill>
              <a:latin typeface="Arial" charset="0"/>
              <a:ea typeface="ＭＳ Ｐゴシック" pitchFamily="1" charset="-128"/>
            </a:endParaRPr>
          </a:p>
        </p:txBody>
      </p:sp>
      <p:pic>
        <p:nvPicPr>
          <p:cNvPr id="5" name="Picture 4">
            <a:extLst>
              <a:ext uri="{FF2B5EF4-FFF2-40B4-BE49-F238E27FC236}">
                <a16:creationId xmlns:a16="http://schemas.microsoft.com/office/drawing/2014/main" id="{071056D6-32EF-BEC9-AD1B-C849F6128E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
        <p:nvSpPr>
          <p:cNvPr id="6" name="Subtitle 2">
            <a:extLst>
              <a:ext uri="{FF2B5EF4-FFF2-40B4-BE49-F238E27FC236}">
                <a16:creationId xmlns:a16="http://schemas.microsoft.com/office/drawing/2014/main" id="{CAB3D805-3E68-BC2F-7FB3-5E0115317C58}"/>
              </a:ext>
            </a:extLst>
          </p:cNvPr>
          <p:cNvSpPr txBox="1">
            <a:spLocks/>
          </p:cNvSpPr>
          <p:nvPr/>
        </p:nvSpPr>
        <p:spPr bwMode="auto">
          <a:xfrm>
            <a:off x="3276600" y="2514600"/>
            <a:ext cx="11658600" cy="5372100"/>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None/>
              <a:defRPr>
                <a:solidFill>
                  <a:schemeClr val="tx1">
                    <a:tint val="75000"/>
                  </a:schemeClr>
                </a:solidFill>
                <a:latin typeface="+mn-lt"/>
                <a:ea typeface="+mn-ea"/>
              </a:defRPr>
            </a:lvl3pPr>
            <a:lvl4pPr marL="1371600" indent="0" algn="ctr" rtl="0" eaLnBrk="0" fontAlgn="base" hangingPunct="0">
              <a:spcBef>
                <a:spcPct val="20000"/>
              </a:spcBef>
              <a:spcAft>
                <a:spcPct val="0"/>
              </a:spcAft>
              <a:buNone/>
              <a:defRPr sz="1600">
                <a:solidFill>
                  <a:schemeClr val="tx1">
                    <a:tint val="75000"/>
                  </a:schemeClr>
                </a:solidFill>
                <a:latin typeface="+mn-lt"/>
                <a:ea typeface="+mn-ea"/>
              </a:defRPr>
            </a:lvl4pPr>
            <a:lvl5pPr marL="1828800" indent="0" algn="ctr" rtl="0" eaLnBrk="0" fontAlgn="base" hangingPunct="0">
              <a:spcBef>
                <a:spcPct val="20000"/>
              </a:spcBef>
              <a:spcAft>
                <a:spcPct val="0"/>
              </a:spcAft>
              <a:buNone/>
              <a:defRPr sz="1600">
                <a:solidFill>
                  <a:schemeClr val="tx1">
                    <a:tint val="75000"/>
                  </a:schemeClr>
                </a:solidFill>
                <a:latin typeface="+mn-lt"/>
                <a:ea typeface="+mn-ea"/>
              </a:defRPr>
            </a:lvl5pPr>
            <a:lvl6pPr marL="2286000" indent="0" algn="ctr" rtl="0" fontAlgn="base">
              <a:spcBef>
                <a:spcPct val="20000"/>
              </a:spcBef>
              <a:spcAft>
                <a:spcPct val="0"/>
              </a:spcAft>
              <a:buNone/>
              <a:defRPr sz="1600">
                <a:solidFill>
                  <a:schemeClr val="tx1">
                    <a:tint val="75000"/>
                  </a:schemeClr>
                </a:solidFill>
                <a:latin typeface="+mn-lt"/>
                <a:ea typeface="+mn-ea"/>
              </a:defRPr>
            </a:lvl6pPr>
            <a:lvl7pPr marL="2743200" indent="0" algn="ctr" rtl="0" fontAlgn="base">
              <a:spcBef>
                <a:spcPct val="20000"/>
              </a:spcBef>
              <a:spcAft>
                <a:spcPct val="0"/>
              </a:spcAft>
              <a:buNone/>
              <a:defRPr sz="1600">
                <a:solidFill>
                  <a:schemeClr val="tx1">
                    <a:tint val="75000"/>
                  </a:schemeClr>
                </a:solidFill>
                <a:latin typeface="+mn-lt"/>
                <a:ea typeface="+mn-ea"/>
              </a:defRPr>
            </a:lvl7pPr>
            <a:lvl8pPr marL="3200400" indent="0" algn="ctr" rtl="0" fontAlgn="base">
              <a:spcBef>
                <a:spcPct val="20000"/>
              </a:spcBef>
              <a:spcAft>
                <a:spcPct val="0"/>
              </a:spcAft>
              <a:buNone/>
              <a:defRPr sz="1600">
                <a:solidFill>
                  <a:schemeClr val="tx1">
                    <a:tint val="75000"/>
                  </a:schemeClr>
                </a:solidFill>
                <a:latin typeface="+mn-lt"/>
                <a:ea typeface="+mn-ea"/>
              </a:defRPr>
            </a:lvl8pPr>
            <a:lvl9pPr marL="3657600" indent="0" algn="ctr" rtl="0" fontAlgn="base">
              <a:spcBef>
                <a:spcPct val="20000"/>
              </a:spcBef>
              <a:spcAft>
                <a:spcPct val="0"/>
              </a:spcAft>
              <a:buNone/>
              <a:defRPr sz="1600">
                <a:solidFill>
                  <a:schemeClr val="tx1">
                    <a:tint val="75000"/>
                  </a:schemeClr>
                </a:solidFill>
                <a:latin typeface="+mn-lt"/>
                <a:ea typeface="+mn-ea"/>
              </a:defRPr>
            </a:lvl9pPr>
          </a:lstStyle>
          <a:p>
            <a:pPr defTabSz="1371600"/>
            <a:r>
              <a:rPr lang="en-US" sz="5400" b="1" dirty="0">
                <a:solidFill>
                  <a:srgbClr val="000000"/>
                </a:solidFill>
                <a:latin typeface="Arial"/>
                <a:ea typeface="ＭＳ Ｐゴシック"/>
              </a:rPr>
              <a:t>2024 Legislative Workshop</a:t>
            </a:r>
          </a:p>
          <a:p>
            <a:pPr defTabSz="1371600"/>
            <a:endParaRPr lang="en-US" sz="5400" b="1" dirty="0">
              <a:solidFill>
                <a:srgbClr val="000000"/>
              </a:solidFill>
              <a:latin typeface="Arial" panose="020B0604020202020204" pitchFamily="34" charset="0"/>
              <a:ea typeface="ＭＳ Ｐゴシック"/>
              <a:cs typeface="Arial" panose="020B0604020202020204" pitchFamily="34" charset="0"/>
            </a:endParaRPr>
          </a:p>
          <a:p>
            <a:pPr defTabSz="1371600"/>
            <a:endParaRPr lang="en-US" sz="5400" b="1" dirty="0">
              <a:solidFill>
                <a:srgbClr val="000000"/>
              </a:solidFill>
              <a:latin typeface="Arial" panose="020B0604020202020204" pitchFamily="34" charset="0"/>
              <a:ea typeface="ＭＳ Ｐゴシック"/>
              <a:cs typeface="Arial" panose="020B0604020202020204" pitchFamily="34" charset="0"/>
            </a:endParaRPr>
          </a:p>
          <a:p>
            <a:pPr defTabSz="1371600"/>
            <a:r>
              <a:rPr lang="en-US" sz="6600" b="1" dirty="0">
                <a:solidFill>
                  <a:srgbClr val="000000"/>
                </a:solidFill>
                <a:latin typeface="Arial" panose="020B0604020202020204" pitchFamily="34" charset="0"/>
                <a:ea typeface="ＭＳ Ｐゴシック"/>
                <a:cs typeface="Arial" panose="020B0604020202020204" pitchFamily="34" charset="0"/>
              </a:rPr>
              <a:t>BREAK</a:t>
            </a:r>
          </a:p>
          <a:p>
            <a:pPr defTabSz="1371600"/>
            <a:endParaRPr lang="en-US" sz="60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135949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82EE9-FEC3-C5DC-D609-803022DED6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87AABC-5ADE-D3AA-D144-A9FD0BE5FE9B}"/>
              </a:ext>
            </a:extLst>
          </p:cNvPr>
          <p:cNvSpPr>
            <a:spLocks noGrp="1"/>
          </p:cNvSpPr>
          <p:nvPr>
            <p:ph type="sldNum" sz="quarter" idx="12"/>
          </p:nvPr>
        </p:nvSpPr>
        <p:spPr/>
        <p:txBody>
          <a:bodyPr/>
          <a:lstStyle/>
          <a:p>
            <a:pPr marL="0" marR="0" lvl="0" indent="0" algn="l" defTabSz="1371600" rtl="0" eaLnBrk="1" fontAlgn="base" latinLnBrk="0" hangingPunct="1">
              <a:lnSpc>
                <a:spcPct val="100000"/>
              </a:lnSpc>
              <a:spcBef>
                <a:spcPct val="0"/>
              </a:spcBef>
              <a:spcAft>
                <a:spcPct val="0"/>
              </a:spcAft>
              <a:buClrTx/>
              <a:buSzTx/>
              <a:buFontTx/>
              <a:buNone/>
              <a:tabLst/>
              <a:defRPr/>
            </a:pPr>
            <a:fld id="{AB44B8C7-856B-4A4A-8C45-2CC3FC64279A}" type="slidenum">
              <a:rPr kumimoji="0" lang="en-US" sz="3600" b="0" i="0" u="none" strike="noStrike" kern="1200" cap="none" spc="0" normalizeH="0" baseline="0" noProof="0">
                <a:ln>
                  <a:noFill/>
                </a:ln>
                <a:solidFill>
                  <a:srgbClr val="000000"/>
                </a:solidFill>
                <a:effectLst/>
                <a:uLnTx/>
                <a:uFillTx/>
                <a:latin typeface="Arial" charset="0"/>
                <a:ea typeface="ＭＳ Ｐゴシック" pitchFamily="1" charset="-128"/>
                <a:cs typeface="+mn-cs"/>
              </a:rPr>
              <a:pPr marL="0" marR="0" lvl="0" indent="0" algn="l" defTabSz="1371600" rtl="0" eaLnBrk="1" fontAlgn="base" latinLnBrk="0" hangingPunct="1">
                <a:lnSpc>
                  <a:spcPct val="100000"/>
                </a:lnSpc>
                <a:spcBef>
                  <a:spcPct val="0"/>
                </a:spcBef>
                <a:spcAft>
                  <a:spcPct val="0"/>
                </a:spcAft>
                <a:buClrTx/>
                <a:buSzTx/>
                <a:buFontTx/>
                <a:buNone/>
                <a:tabLst/>
                <a:defRPr/>
              </a:pPr>
              <a:t>51</a:t>
            </a:fld>
            <a:endParaRPr kumimoji="0" lang="en-US" sz="36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9" name="TextBox 8">
            <a:extLst>
              <a:ext uri="{FF2B5EF4-FFF2-40B4-BE49-F238E27FC236}">
                <a16:creationId xmlns:a16="http://schemas.microsoft.com/office/drawing/2014/main" id="{DD9D4748-E05E-0ED8-581F-1C0652C367E6}"/>
              </a:ext>
            </a:extLst>
          </p:cNvPr>
          <p:cNvSpPr txBox="1"/>
          <p:nvPr/>
        </p:nvSpPr>
        <p:spPr>
          <a:xfrm>
            <a:off x="5334000" y="2024777"/>
            <a:ext cx="7543800" cy="923330"/>
          </a:xfrm>
          <a:prstGeom prst="rect">
            <a:avLst/>
          </a:prstGeom>
          <a:noFill/>
        </p:spPr>
        <p:txBody>
          <a:bodyPr wrap="square" rtlCol="0">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Jeff Rogers</a:t>
            </a:r>
          </a:p>
        </p:txBody>
      </p:sp>
      <p:pic>
        <p:nvPicPr>
          <p:cNvPr id="2" name="Picture 3" descr="Firearms Legal Protection Logo">
            <a:extLst>
              <a:ext uri="{FF2B5EF4-FFF2-40B4-BE49-F238E27FC236}">
                <a16:creationId xmlns:a16="http://schemas.microsoft.com/office/drawing/2014/main" id="{3E2C65D6-59A3-43ED-A301-CF3599A95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214812"/>
            <a:ext cx="434340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74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n object in his holster&#10;&#10;Description automatically generated">
            <a:extLst>
              <a:ext uri="{FF2B5EF4-FFF2-40B4-BE49-F238E27FC236}">
                <a16:creationId xmlns:a16="http://schemas.microsoft.com/office/drawing/2014/main" id="{05D5FB5A-24A0-4BA5-8C5B-C0E44F9E3541}"/>
              </a:ext>
            </a:extLst>
          </p:cNvPr>
          <p:cNvPicPr>
            <a:picLocks noChangeAspect="1"/>
          </p:cNvPicPr>
          <p:nvPr/>
        </p:nvPicPr>
        <p:blipFill>
          <a:blip r:embed="rId2" cstate="print">
            <a:alphaModFix amt="21000"/>
            <a:extLst>
              <a:ext uri="{28A0092B-C50C-407E-A947-70E740481C1C}">
                <a14:useLocalDpi xmlns:a14="http://schemas.microsoft.com/office/drawing/2010/main" val="0"/>
              </a:ext>
            </a:extLst>
          </a:blip>
          <a:stretch>
            <a:fillRect/>
          </a:stretch>
        </p:blipFill>
        <p:spPr>
          <a:xfrm>
            <a:off x="228600" y="-625291"/>
            <a:ext cx="18319461" cy="12229214"/>
          </a:xfrm>
          <a:prstGeom prst="rect">
            <a:avLst/>
          </a:prstGeom>
          <a:effectLst>
            <a:softEdge rad="596900"/>
          </a:effectLst>
        </p:spPr>
      </p:pic>
      <p:sp>
        <p:nvSpPr>
          <p:cNvPr id="7" name="Title 1">
            <a:extLst>
              <a:ext uri="{FF2B5EF4-FFF2-40B4-BE49-F238E27FC236}">
                <a16:creationId xmlns:a16="http://schemas.microsoft.com/office/drawing/2014/main" id="{9AE6F653-E9CA-B35A-09E4-9EE992F5258D}"/>
              </a:ext>
            </a:extLst>
          </p:cNvPr>
          <p:cNvSpPr txBox="1">
            <a:spLocks/>
          </p:cNvSpPr>
          <p:nvPr/>
        </p:nvSpPr>
        <p:spPr>
          <a:xfrm>
            <a:off x="2269676" y="5489317"/>
            <a:ext cx="8588825" cy="1522475"/>
          </a:xfrm>
          <a:prstGeom prst="rect">
            <a:avLst/>
          </a:prstGeom>
        </p:spPr>
        <p:txBody>
          <a:bodyPr wrap="square" lIns="0" tIns="0" rIns="0" bIns="0">
            <a:noAutofit/>
          </a:bodyPr>
          <a:lstStyle>
            <a:lvl1pPr>
              <a:defRPr sz="4400" b="1" i="0">
                <a:solidFill>
                  <a:schemeClr val="bg1"/>
                </a:solidFill>
                <a:latin typeface="Industry Black"/>
                <a:ea typeface="+mj-ea"/>
                <a:cs typeface="Industry Black"/>
              </a:defRPr>
            </a:lvl1pPr>
          </a:lstStyle>
          <a:p>
            <a:pPr defTabSz="1371600"/>
            <a:r>
              <a:rPr lang="en-US" sz="7200" kern="0" dirty="0">
                <a:solidFill>
                  <a:prstClr val="white"/>
                </a:solidFill>
                <a:effectLst>
                  <a:outerShdw blurRad="50800" dist="38100" dir="5400000" algn="t" rotWithShape="0">
                    <a:prstClr val="black">
                      <a:alpha val="40000"/>
                    </a:prstClr>
                  </a:outerShdw>
                </a:effectLst>
                <a:latin typeface="Industry Black" panose="00000900000000000000" pitchFamily="50" charset="0"/>
              </a:rPr>
              <a:t>GAIN SHARE PARTNERSHIP</a:t>
            </a:r>
          </a:p>
        </p:txBody>
      </p:sp>
      <p:pic>
        <p:nvPicPr>
          <p:cNvPr id="8" name="Picture 7" descr="A blue and white emblem with a soldier holding a rifle&#10;&#10;Description automatically generated">
            <a:extLst>
              <a:ext uri="{FF2B5EF4-FFF2-40B4-BE49-F238E27FC236}">
                <a16:creationId xmlns:a16="http://schemas.microsoft.com/office/drawing/2014/main" id="{5BFC2A6C-0A92-68F7-6136-F6B4DE5E3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685801"/>
            <a:ext cx="6629400" cy="4111883"/>
          </a:xfrm>
          <a:prstGeom prst="rect">
            <a:avLst/>
          </a:prstGeom>
        </p:spPr>
      </p:pic>
      <p:pic>
        <p:nvPicPr>
          <p:cNvPr id="10" name="object 4">
            <a:extLst>
              <a:ext uri="{FF2B5EF4-FFF2-40B4-BE49-F238E27FC236}">
                <a16:creationId xmlns:a16="http://schemas.microsoft.com/office/drawing/2014/main" id="{52ACA49D-D8AA-F35B-8ED2-2F5E255CCECB}"/>
              </a:ext>
            </a:extLst>
          </p:cNvPr>
          <p:cNvPicPr/>
          <p:nvPr/>
        </p:nvPicPr>
        <p:blipFill>
          <a:blip r:embed="rId4" cstate="print"/>
          <a:stretch>
            <a:fillRect/>
          </a:stretch>
        </p:blipFill>
        <p:spPr>
          <a:xfrm>
            <a:off x="9144000" y="1028700"/>
            <a:ext cx="5143500" cy="3086100"/>
          </a:xfrm>
          <a:prstGeom prst="rect">
            <a:avLst/>
          </a:prstGeom>
        </p:spPr>
      </p:pic>
    </p:spTree>
    <p:extLst>
      <p:ext uri="{BB962C8B-B14F-4D97-AF65-F5344CB8AC3E}">
        <p14:creationId xmlns:p14="http://schemas.microsoft.com/office/powerpoint/2010/main" val="16077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5409" y="1006173"/>
            <a:ext cx="15017115" cy="1032975"/>
          </a:xfrm>
          <a:prstGeom prst="rect">
            <a:avLst/>
          </a:prstGeom>
        </p:spPr>
        <p:txBody>
          <a:bodyPr vert="horz" wrap="square" lIns="0" tIns="17145" rIns="0" bIns="0" rtlCol="0">
            <a:spAutoFit/>
          </a:bodyPr>
          <a:lstStyle/>
          <a:p>
            <a:pPr marL="19050">
              <a:spcBef>
                <a:spcPts val="135"/>
              </a:spcBef>
            </a:pPr>
            <a:r>
              <a:rPr lang="en-US" dirty="0"/>
              <a:t>The “Three Fights”</a:t>
            </a:r>
            <a:endParaRPr lang="en-US" spc="-15" dirty="0"/>
          </a:p>
        </p:txBody>
      </p:sp>
      <p:sp>
        <p:nvSpPr>
          <p:cNvPr id="4" name="object 2">
            <a:extLst>
              <a:ext uri="{FF2B5EF4-FFF2-40B4-BE49-F238E27FC236}">
                <a16:creationId xmlns:a16="http://schemas.microsoft.com/office/drawing/2014/main" id="{917EC3EE-E39B-EAFE-E63B-A3DFF5E803C3}"/>
              </a:ext>
            </a:extLst>
          </p:cNvPr>
          <p:cNvSpPr txBox="1">
            <a:spLocks/>
          </p:cNvSpPr>
          <p:nvPr/>
        </p:nvSpPr>
        <p:spPr>
          <a:xfrm>
            <a:off x="6518909" y="3266492"/>
            <a:ext cx="4568192" cy="848309"/>
          </a:xfrm>
          <a:prstGeom prst="rect">
            <a:avLst/>
          </a:prstGeom>
        </p:spPr>
        <p:txBody>
          <a:bodyPr vert="horz" wrap="square" lIns="0" tIns="17145" rIns="0" bIns="0" rtlCol="0">
            <a:spAutoFit/>
          </a:bodyPr>
          <a:lstStyle>
            <a:lvl1pPr>
              <a:defRPr sz="4400" b="1" i="0">
                <a:solidFill>
                  <a:schemeClr val="bg1"/>
                </a:solidFill>
                <a:latin typeface="Industry Black"/>
                <a:ea typeface="+mj-ea"/>
                <a:cs typeface="Industry Black"/>
              </a:defRPr>
            </a:lvl1pPr>
          </a:lstStyle>
          <a:p>
            <a:pPr algn="ctr" defTabSz="1371600"/>
            <a:r>
              <a:rPr lang="en-US" altLang="en-US" sz="5400" kern="0" dirty="0">
                <a:solidFill>
                  <a:prstClr val="white"/>
                </a:solidFill>
              </a:rPr>
              <a:t>Physical</a:t>
            </a:r>
          </a:p>
        </p:txBody>
      </p:sp>
      <p:sp>
        <p:nvSpPr>
          <p:cNvPr id="6" name="object 2">
            <a:extLst>
              <a:ext uri="{FF2B5EF4-FFF2-40B4-BE49-F238E27FC236}">
                <a16:creationId xmlns:a16="http://schemas.microsoft.com/office/drawing/2014/main" id="{3DAC279E-6C48-43AB-FC2B-A75175F8D408}"/>
              </a:ext>
            </a:extLst>
          </p:cNvPr>
          <p:cNvSpPr txBox="1">
            <a:spLocks/>
          </p:cNvSpPr>
          <p:nvPr/>
        </p:nvSpPr>
        <p:spPr>
          <a:xfrm>
            <a:off x="6633209" y="4523792"/>
            <a:ext cx="4568192" cy="848309"/>
          </a:xfrm>
          <a:prstGeom prst="rect">
            <a:avLst/>
          </a:prstGeom>
        </p:spPr>
        <p:txBody>
          <a:bodyPr vert="horz" wrap="square" lIns="0" tIns="17145" rIns="0" bIns="0" rtlCol="0">
            <a:spAutoFit/>
          </a:bodyPr>
          <a:lstStyle>
            <a:lvl1pPr>
              <a:defRPr sz="4400" b="1" i="0">
                <a:solidFill>
                  <a:schemeClr val="bg1"/>
                </a:solidFill>
                <a:latin typeface="Industry Black"/>
                <a:ea typeface="+mj-ea"/>
                <a:cs typeface="Industry Black"/>
              </a:defRPr>
            </a:lvl1pPr>
          </a:lstStyle>
          <a:p>
            <a:pPr algn="ctr" defTabSz="1371600"/>
            <a:r>
              <a:rPr lang="en-US" altLang="en-US" sz="5400" kern="0" dirty="0">
                <a:solidFill>
                  <a:prstClr val="white"/>
                </a:solidFill>
              </a:rPr>
              <a:t>Psychological</a:t>
            </a:r>
          </a:p>
        </p:txBody>
      </p:sp>
      <p:sp>
        <p:nvSpPr>
          <p:cNvPr id="7" name="object 2">
            <a:extLst>
              <a:ext uri="{FF2B5EF4-FFF2-40B4-BE49-F238E27FC236}">
                <a16:creationId xmlns:a16="http://schemas.microsoft.com/office/drawing/2014/main" id="{1334BD3B-C4F5-4EA2-0825-CAF97BCABF25}"/>
              </a:ext>
            </a:extLst>
          </p:cNvPr>
          <p:cNvSpPr txBox="1">
            <a:spLocks/>
          </p:cNvSpPr>
          <p:nvPr/>
        </p:nvSpPr>
        <p:spPr>
          <a:xfrm>
            <a:off x="7886700" y="5666792"/>
            <a:ext cx="1943100" cy="848309"/>
          </a:xfrm>
          <a:prstGeom prst="rect">
            <a:avLst/>
          </a:prstGeom>
        </p:spPr>
        <p:txBody>
          <a:bodyPr vert="horz" wrap="square" lIns="0" tIns="17145" rIns="0" bIns="0" rtlCol="0">
            <a:spAutoFit/>
          </a:bodyPr>
          <a:lstStyle>
            <a:lvl1pPr>
              <a:defRPr sz="4400" b="1" i="0">
                <a:solidFill>
                  <a:schemeClr val="bg1"/>
                </a:solidFill>
                <a:latin typeface="Industry Black"/>
                <a:ea typeface="+mj-ea"/>
                <a:cs typeface="Industry Black"/>
              </a:defRPr>
            </a:lvl1pPr>
          </a:lstStyle>
          <a:p>
            <a:pPr algn="ctr" defTabSz="1371600"/>
            <a:r>
              <a:rPr lang="en-US" altLang="en-US" sz="5400" kern="0" dirty="0">
                <a:solidFill>
                  <a:prstClr val="white"/>
                </a:solidFill>
              </a:rPr>
              <a:t>Legal</a:t>
            </a:r>
          </a:p>
        </p:txBody>
      </p:sp>
      <p:pic>
        <p:nvPicPr>
          <p:cNvPr id="9" name="Picture 8" descr="A blue and white emblem with a soldier holding a rifle&#10;&#10;Description automatically generated">
            <a:extLst>
              <a:ext uri="{FF2B5EF4-FFF2-40B4-BE49-F238E27FC236}">
                <a16:creationId xmlns:a16="http://schemas.microsoft.com/office/drawing/2014/main" id="{C25470F9-3B82-079F-3CB8-CE0EBA9B7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10" name="object 4">
            <a:extLst>
              <a:ext uri="{FF2B5EF4-FFF2-40B4-BE49-F238E27FC236}">
                <a16:creationId xmlns:a16="http://schemas.microsoft.com/office/drawing/2014/main" id="{ECADFEAC-BE60-CCF6-42BD-F64A7C77FD09}"/>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2699788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4CAB1E39-6DF4-EF1E-00D0-AD953AE77D2A}"/>
              </a:ext>
            </a:extLst>
          </p:cNvPr>
          <p:cNvSpPr txBox="1">
            <a:spLocks noGrp="1"/>
          </p:cNvSpPr>
          <p:nvPr>
            <p:ph type="title"/>
          </p:nvPr>
        </p:nvSpPr>
        <p:spPr>
          <a:xfrm>
            <a:off x="1376363" y="1007270"/>
            <a:ext cx="15016163" cy="1032975"/>
          </a:xfrm>
          <a:prstGeom prst="rect">
            <a:avLst/>
          </a:prstGeom>
        </p:spPr>
        <p:txBody>
          <a:bodyPr vert="horz" wrap="square" lIns="0" tIns="17145" rIns="0" bIns="0" rtlCol="0">
            <a:spAutoFit/>
          </a:bodyPr>
          <a:lstStyle/>
          <a:p>
            <a:pPr marL="19050">
              <a:spcBef>
                <a:spcPts val="135"/>
              </a:spcBef>
            </a:pPr>
            <a:r>
              <a:rPr lang="en-US" dirty="0"/>
              <a:t>The “Cost” of Lethal Force</a:t>
            </a:r>
            <a:endParaRPr lang="en-US" spc="-53" dirty="0"/>
          </a:p>
        </p:txBody>
      </p:sp>
      <p:sp>
        <p:nvSpPr>
          <p:cNvPr id="5" name="object 6">
            <a:extLst>
              <a:ext uri="{FF2B5EF4-FFF2-40B4-BE49-F238E27FC236}">
                <a16:creationId xmlns:a16="http://schemas.microsoft.com/office/drawing/2014/main" id="{6EEE4F0A-7ABE-F47D-0984-ADEAD4256913}"/>
              </a:ext>
            </a:extLst>
          </p:cNvPr>
          <p:cNvSpPr txBox="1">
            <a:spLocks noGrp="1"/>
          </p:cNvSpPr>
          <p:nvPr>
            <p:ph type="body" idx="1"/>
          </p:nvPr>
        </p:nvSpPr>
        <p:spPr>
          <a:xfrm>
            <a:off x="3840957" y="2915765"/>
            <a:ext cx="10789443" cy="4526560"/>
          </a:xfrm>
          <a:prstGeom prst="rect">
            <a:avLst/>
          </a:prstGeom>
        </p:spPr>
        <p:txBody>
          <a:bodyPr vert="horz" wrap="square" lIns="0" tIns="210503" rIns="0" bIns="0" rtlCol="0">
            <a:spAutoFit/>
          </a:bodyPr>
          <a:lstStyle/>
          <a:p>
            <a:pPr marL="19050">
              <a:spcBef>
                <a:spcPts val="1658"/>
              </a:spcBef>
              <a:tabLst>
                <a:tab pos="361950" algn="l"/>
              </a:tabLst>
            </a:pPr>
            <a:r>
              <a:rPr lang="en-US" sz="3600" dirty="0"/>
              <a:t>Physical—could be your life! Prepare!</a:t>
            </a:r>
          </a:p>
          <a:p>
            <a:pPr marL="19050">
              <a:spcBef>
                <a:spcPts val="1658"/>
              </a:spcBef>
              <a:tabLst>
                <a:tab pos="361950" algn="l"/>
              </a:tabLst>
            </a:pPr>
            <a:r>
              <a:rPr lang="en-US" sz="3600" dirty="0"/>
              <a:t>Psychological—aftermath of shootings leaves 50% divorce rate; 50% unemployment rate; 8% suicide rate!  Prepare for this to not include you!!</a:t>
            </a:r>
          </a:p>
          <a:p>
            <a:pPr marL="19050">
              <a:spcBef>
                <a:spcPts val="1658"/>
              </a:spcBef>
              <a:tabLst>
                <a:tab pos="361950" algn="l"/>
              </a:tabLst>
            </a:pPr>
            <a:r>
              <a:rPr lang="en-US" sz="3600" dirty="0"/>
              <a:t>Legal—even a justified shooting can result in serious CR charges—see Zimmerman, Rittenhouse, et al. How much does that cost? Can be MILLIONS!</a:t>
            </a:r>
          </a:p>
        </p:txBody>
      </p:sp>
      <p:pic>
        <p:nvPicPr>
          <p:cNvPr id="6" name="object 4">
            <a:extLst>
              <a:ext uri="{FF2B5EF4-FFF2-40B4-BE49-F238E27FC236}">
                <a16:creationId xmlns:a16="http://schemas.microsoft.com/office/drawing/2014/main" id="{39F426B2-8E6B-E7D6-3E74-91D0AC42FD95}"/>
              </a:ext>
            </a:extLst>
          </p:cNvPr>
          <p:cNvPicPr/>
          <p:nvPr/>
        </p:nvPicPr>
        <p:blipFill>
          <a:blip r:embed="rId2" cstate="print"/>
          <a:stretch>
            <a:fillRect/>
          </a:stretch>
        </p:blipFill>
        <p:spPr>
          <a:xfrm>
            <a:off x="15773400" y="8572502"/>
            <a:ext cx="1789887" cy="1357506"/>
          </a:xfrm>
          <a:prstGeom prst="rect">
            <a:avLst/>
          </a:prstGeom>
        </p:spPr>
      </p:pic>
      <p:pic>
        <p:nvPicPr>
          <p:cNvPr id="3" name="Picture 2" descr="A blue and white emblem with a soldier holding a rifle&#10;&#10;Description automatically generated">
            <a:extLst>
              <a:ext uri="{FF2B5EF4-FFF2-40B4-BE49-F238E27FC236}">
                <a16:creationId xmlns:a16="http://schemas.microsoft.com/office/drawing/2014/main" id="{B1E71A61-FFE3-3985-0D4A-DB909D604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spTree>
    <p:extLst>
      <p:ext uri="{BB962C8B-B14F-4D97-AF65-F5344CB8AC3E}">
        <p14:creationId xmlns:p14="http://schemas.microsoft.com/office/powerpoint/2010/main" val="2023633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FC0807A8-9297-7112-1206-3701E126D0B8}"/>
              </a:ext>
            </a:extLst>
          </p:cNvPr>
          <p:cNvSpPr txBox="1">
            <a:spLocks noGrp="1"/>
          </p:cNvSpPr>
          <p:nvPr>
            <p:ph type="title"/>
          </p:nvPr>
        </p:nvSpPr>
        <p:spPr>
          <a:xfrm>
            <a:off x="1376363" y="1007270"/>
            <a:ext cx="15016163" cy="1032975"/>
          </a:xfrm>
          <a:prstGeom prst="rect">
            <a:avLst/>
          </a:prstGeom>
        </p:spPr>
        <p:txBody>
          <a:bodyPr vert="horz" wrap="square" lIns="0" tIns="17145" rIns="0" bIns="0" rtlCol="0">
            <a:spAutoFit/>
          </a:bodyPr>
          <a:lstStyle/>
          <a:p>
            <a:pPr marL="19050">
              <a:spcBef>
                <a:spcPts val="135"/>
              </a:spcBef>
            </a:pPr>
            <a:r>
              <a:rPr lang="en-US" dirty="0"/>
              <a:t>Legal Cost</a:t>
            </a:r>
            <a:endParaRPr lang="en-US" spc="-53" dirty="0"/>
          </a:p>
        </p:txBody>
      </p:sp>
      <p:sp>
        <p:nvSpPr>
          <p:cNvPr id="5" name="object 6">
            <a:extLst>
              <a:ext uri="{FF2B5EF4-FFF2-40B4-BE49-F238E27FC236}">
                <a16:creationId xmlns:a16="http://schemas.microsoft.com/office/drawing/2014/main" id="{6C0E3E45-72A1-1444-C11A-57605C9B24B7}"/>
              </a:ext>
            </a:extLst>
          </p:cNvPr>
          <p:cNvSpPr txBox="1">
            <a:spLocks noGrp="1"/>
          </p:cNvSpPr>
          <p:nvPr>
            <p:ph type="body" idx="1"/>
          </p:nvPr>
        </p:nvSpPr>
        <p:spPr>
          <a:xfrm>
            <a:off x="3955257" y="2880761"/>
            <a:ext cx="10789443" cy="3418565"/>
          </a:xfrm>
          <a:prstGeom prst="rect">
            <a:avLst/>
          </a:prstGeom>
        </p:spPr>
        <p:txBody>
          <a:bodyPr vert="horz" wrap="square" lIns="0" tIns="210503" rIns="0" bIns="0" rtlCol="0">
            <a:spAutoFit/>
          </a:bodyPr>
          <a:lstStyle/>
          <a:p>
            <a:pPr marL="19050">
              <a:spcBef>
                <a:spcPts val="1658"/>
              </a:spcBef>
              <a:tabLst>
                <a:tab pos="361950" algn="l"/>
              </a:tabLst>
            </a:pPr>
            <a:r>
              <a:rPr lang="en-US" sz="3600" dirty="0"/>
              <a:t>Average PRETRIAL cost for a middling firearms related Felony is going to be $30,000. </a:t>
            </a:r>
          </a:p>
          <a:p>
            <a:pPr marL="19050">
              <a:spcBef>
                <a:spcPts val="1658"/>
              </a:spcBef>
              <a:tabLst>
                <a:tab pos="361950" algn="l"/>
              </a:tabLst>
            </a:pPr>
            <a:r>
              <a:rPr lang="en-US" sz="3600" dirty="0"/>
              <a:t>Add AT LEAST another $100,000 if the case proceeds to trial. </a:t>
            </a:r>
          </a:p>
          <a:p>
            <a:pPr marL="19050">
              <a:spcBef>
                <a:spcPts val="1658"/>
              </a:spcBef>
              <a:tabLst>
                <a:tab pos="361950" algn="l"/>
              </a:tabLst>
            </a:pPr>
            <a:r>
              <a:rPr lang="en-US" sz="3600" dirty="0"/>
              <a:t>How in the world can someone afford this? </a:t>
            </a:r>
          </a:p>
        </p:txBody>
      </p:sp>
      <p:pic>
        <p:nvPicPr>
          <p:cNvPr id="2" name="Picture 1" descr="A blue and white emblem with a soldier holding a rifle&#10;&#10;Description automatically generated">
            <a:extLst>
              <a:ext uri="{FF2B5EF4-FFF2-40B4-BE49-F238E27FC236}">
                <a16:creationId xmlns:a16="http://schemas.microsoft.com/office/drawing/2014/main" id="{97AFFE76-992C-784B-8F85-D7E8EA715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7896E7DD-29D4-7BD8-7040-A92B531685A6}"/>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1149049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5294EDF9-512B-C682-85A1-C77F7C893AD2}"/>
              </a:ext>
            </a:extLst>
          </p:cNvPr>
          <p:cNvSpPr txBox="1">
            <a:spLocks noGrp="1"/>
          </p:cNvSpPr>
          <p:nvPr>
            <p:ph type="body" idx="1"/>
          </p:nvPr>
        </p:nvSpPr>
        <p:spPr>
          <a:xfrm>
            <a:off x="3612357" y="2765000"/>
            <a:ext cx="10789443" cy="3064300"/>
          </a:xfrm>
          <a:prstGeom prst="rect">
            <a:avLst/>
          </a:prstGeom>
        </p:spPr>
        <p:txBody>
          <a:bodyPr vert="horz" wrap="square" lIns="0" tIns="17145" rIns="0" bIns="0" rtlCol="0">
            <a:spAutoFit/>
          </a:bodyPr>
          <a:lstStyle/>
          <a:p>
            <a:pPr marL="19050" algn="ctr">
              <a:spcBef>
                <a:spcPts val="135"/>
              </a:spcBef>
            </a:pPr>
            <a:r>
              <a:rPr lang="en-US" sz="6600" dirty="0"/>
              <a:t> DO NOT BE THE PERSON WHO PAYS FOR YOUR LAWYER’S NEXT HOUSE! BE SMART!</a:t>
            </a:r>
            <a:endParaRPr lang="en-US" sz="6600" spc="-53" dirty="0"/>
          </a:p>
        </p:txBody>
      </p:sp>
      <p:pic>
        <p:nvPicPr>
          <p:cNvPr id="2" name="Picture 1" descr="A blue and white emblem with a soldier holding a rifle&#10;&#10;Description automatically generated">
            <a:extLst>
              <a:ext uri="{FF2B5EF4-FFF2-40B4-BE49-F238E27FC236}">
                <a16:creationId xmlns:a16="http://schemas.microsoft.com/office/drawing/2014/main" id="{E8A01D05-EBC7-6DAD-4D14-1E5A3CE82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8AB69D35-055C-BC26-34CB-FE1AF2E337D5}"/>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3567604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E1CD906B-EF8E-7E7C-99E8-3B754132B3FE}"/>
              </a:ext>
            </a:extLst>
          </p:cNvPr>
          <p:cNvSpPr txBox="1">
            <a:spLocks noGrp="1"/>
          </p:cNvSpPr>
          <p:nvPr>
            <p:ph type="title"/>
          </p:nvPr>
        </p:nvSpPr>
        <p:spPr>
          <a:xfrm>
            <a:off x="1376363" y="1007270"/>
            <a:ext cx="15016163" cy="1032975"/>
          </a:xfrm>
          <a:prstGeom prst="rect">
            <a:avLst/>
          </a:prstGeom>
        </p:spPr>
        <p:txBody>
          <a:bodyPr vert="horz" wrap="square" lIns="0" tIns="17145" rIns="0" bIns="0" rtlCol="0">
            <a:spAutoFit/>
          </a:bodyPr>
          <a:lstStyle/>
          <a:p>
            <a:pPr marL="19050">
              <a:spcBef>
                <a:spcPts val="135"/>
              </a:spcBef>
            </a:pPr>
            <a:r>
              <a:rPr lang="en-US" dirty="0"/>
              <a:t>Pre-Paid Legal Fees </a:t>
            </a:r>
            <a:endParaRPr lang="en-US" spc="-53" dirty="0"/>
          </a:p>
        </p:txBody>
      </p:sp>
      <p:sp>
        <p:nvSpPr>
          <p:cNvPr id="5" name="object 6">
            <a:extLst>
              <a:ext uri="{FF2B5EF4-FFF2-40B4-BE49-F238E27FC236}">
                <a16:creationId xmlns:a16="http://schemas.microsoft.com/office/drawing/2014/main" id="{721C3727-1F60-7B17-B028-07382BA2F245}"/>
              </a:ext>
            </a:extLst>
          </p:cNvPr>
          <p:cNvSpPr txBox="1">
            <a:spLocks noGrp="1"/>
          </p:cNvSpPr>
          <p:nvPr>
            <p:ph type="body" idx="1"/>
          </p:nvPr>
        </p:nvSpPr>
        <p:spPr>
          <a:xfrm>
            <a:off x="3612357" y="3320459"/>
            <a:ext cx="10789443" cy="2864567"/>
          </a:xfrm>
          <a:prstGeom prst="rect">
            <a:avLst/>
          </a:prstGeom>
        </p:spPr>
        <p:txBody>
          <a:bodyPr vert="horz" wrap="square" lIns="0" tIns="210503" rIns="0" bIns="0" rtlCol="0">
            <a:spAutoFit/>
          </a:bodyPr>
          <a:lstStyle/>
          <a:p>
            <a:pPr marL="19050">
              <a:spcBef>
                <a:spcPts val="1658"/>
              </a:spcBef>
              <a:tabLst>
                <a:tab pos="361950" algn="l"/>
              </a:tabLst>
            </a:pPr>
            <a:r>
              <a:rPr lang="en-US" sz="3600" dirty="0"/>
              <a:t>Homeowner’s/Auto will NOT cover it—yes—even if you have an umbrella policy!</a:t>
            </a:r>
          </a:p>
          <a:p>
            <a:pPr marL="19050">
              <a:spcBef>
                <a:spcPts val="1658"/>
              </a:spcBef>
              <a:tabLst>
                <a:tab pos="361950" algn="l"/>
              </a:tabLst>
            </a:pPr>
            <a:r>
              <a:rPr lang="en-US" sz="3600" dirty="0"/>
              <a:t>You need Self Defense, pre-paid legal expenses Coverage!</a:t>
            </a:r>
          </a:p>
          <a:p>
            <a:pPr marL="19050">
              <a:spcBef>
                <a:spcPts val="1658"/>
              </a:spcBef>
              <a:tabLst>
                <a:tab pos="361950" algn="l"/>
              </a:tabLst>
            </a:pPr>
            <a:r>
              <a:rPr lang="en-US" sz="3600" dirty="0"/>
              <a:t>Best option on the market is…..</a:t>
            </a:r>
          </a:p>
        </p:txBody>
      </p:sp>
      <p:pic>
        <p:nvPicPr>
          <p:cNvPr id="2" name="Picture 1" descr="A blue and white emblem with a soldier holding a rifle&#10;&#10;Description automatically generated">
            <a:extLst>
              <a:ext uri="{FF2B5EF4-FFF2-40B4-BE49-F238E27FC236}">
                <a16:creationId xmlns:a16="http://schemas.microsoft.com/office/drawing/2014/main" id="{6D541EEB-3100-9C3E-D5DC-D35B437B1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731B4789-0272-3E5C-D950-C6A3F4196F52}"/>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2519875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id="{0526B233-4412-704F-BC2E-0512134ACFA0}"/>
              </a:ext>
            </a:extLst>
          </p:cNvPr>
          <p:cNvPicPr/>
          <p:nvPr/>
        </p:nvPicPr>
        <p:blipFill>
          <a:blip r:embed="rId2" cstate="print"/>
          <a:stretch>
            <a:fillRect/>
          </a:stretch>
        </p:blipFill>
        <p:spPr>
          <a:xfrm>
            <a:off x="1371600" y="1143000"/>
            <a:ext cx="15430500" cy="7772400"/>
          </a:xfrm>
          <a:prstGeom prst="rect">
            <a:avLst/>
          </a:prstGeom>
        </p:spPr>
      </p:pic>
    </p:spTree>
    <p:extLst>
      <p:ext uri="{BB962C8B-B14F-4D97-AF65-F5344CB8AC3E}">
        <p14:creationId xmlns:p14="http://schemas.microsoft.com/office/powerpoint/2010/main" val="1300392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E1ED787C-AE01-862D-8583-F293A4D1DC7F}"/>
              </a:ext>
            </a:extLst>
          </p:cNvPr>
          <p:cNvSpPr txBox="1">
            <a:spLocks noGrp="1"/>
          </p:cNvSpPr>
          <p:nvPr>
            <p:ph type="title"/>
          </p:nvPr>
        </p:nvSpPr>
        <p:spPr>
          <a:xfrm>
            <a:off x="1376363" y="1007270"/>
            <a:ext cx="15016163" cy="1032975"/>
          </a:xfrm>
          <a:prstGeom prst="rect">
            <a:avLst/>
          </a:prstGeom>
        </p:spPr>
        <p:txBody>
          <a:bodyPr vert="horz" wrap="square" lIns="0" tIns="17145" rIns="0" bIns="0" rtlCol="0">
            <a:spAutoFit/>
          </a:bodyPr>
          <a:lstStyle/>
          <a:p>
            <a:pPr marL="19050">
              <a:spcBef>
                <a:spcPts val="135"/>
              </a:spcBef>
            </a:pPr>
            <a:r>
              <a:rPr dirty="0"/>
              <a:t>ABOUT</a:t>
            </a:r>
            <a:r>
              <a:rPr spc="-188" dirty="0"/>
              <a:t> </a:t>
            </a:r>
            <a:r>
              <a:rPr lang="en-US" spc="-53" dirty="0"/>
              <a:t>Firearms Legal Protection</a:t>
            </a:r>
            <a:endParaRPr spc="-53" dirty="0"/>
          </a:p>
        </p:txBody>
      </p:sp>
      <p:sp>
        <p:nvSpPr>
          <p:cNvPr id="5" name="object 6">
            <a:extLst>
              <a:ext uri="{FF2B5EF4-FFF2-40B4-BE49-F238E27FC236}">
                <a16:creationId xmlns:a16="http://schemas.microsoft.com/office/drawing/2014/main" id="{2D6A4492-EC32-3C73-83ED-55895DF66423}"/>
              </a:ext>
            </a:extLst>
          </p:cNvPr>
          <p:cNvSpPr txBox="1">
            <a:spLocks noGrp="1"/>
          </p:cNvSpPr>
          <p:nvPr>
            <p:ph type="body" idx="1"/>
          </p:nvPr>
        </p:nvSpPr>
        <p:spPr>
          <a:xfrm>
            <a:off x="3155157" y="2343151"/>
            <a:ext cx="10789443" cy="5413983"/>
          </a:xfrm>
          <a:prstGeom prst="rect">
            <a:avLst/>
          </a:prstGeom>
        </p:spPr>
        <p:txBody>
          <a:bodyPr vert="horz" wrap="square" lIns="0" tIns="210503" rIns="0" bIns="0" rtlCol="0">
            <a:spAutoFit/>
          </a:bodyPr>
          <a:lstStyle/>
          <a:p>
            <a:pPr marL="361950" indent="-342900">
              <a:spcBef>
                <a:spcPts val="1658"/>
              </a:spcBef>
              <a:buFont typeface="Arial"/>
              <a:buChar char="•"/>
              <a:tabLst>
                <a:tab pos="361950" algn="l"/>
              </a:tabLst>
            </a:pPr>
            <a:r>
              <a:rPr sz="3600" dirty="0"/>
              <a:t>Based</a:t>
            </a:r>
            <a:r>
              <a:rPr sz="3600" spc="-23" dirty="0"/>
              <a:t> </a:t>
            </a:r>
            <a:r>
              <a:rPr sz="3600" dirty="0"/>
              <a:t>in</a:t>
            </a:r>
            <a:r>
              <a:rPr sz="3600" spc="-23" dirty="0"/>
              <a:t> </a:t>
            </a:r>
            <a:r>
              <a:rPr sz="3600" dirty="0"/>
              <a:t>Dallas,</a:t>
            </a:r>
            <a:r>
              <a:rPr sz="3600" spc="-60" dirty="0"/>
              <a:t> </a:t>
            </a:r>
            <a:r>
              <a:rPr sz="3600" spc="-30" dirty="0"/>
              <a:t>Texas</a:t>
            </a:r>
            <a:r>
              <a:rPr lang="en-US" sz="3600" spc="-30" dirty="0"/>
              <a:t>.</a:t>
            </a:r>
            <a:endParaRPr sz="3600" dirty="0"/>
          </a:p>
          <a:p>
            <a:pPr marL="361950" marR="1298258" indent="-342900">
              <a:spcBef>
                <a:spcPts val="1515"/>
              </a:spcBef>
              <a:buFont typeface="Arial"/>
              <a:buChar char="•"/>
              <a:tabLst>
                <a:tab pos="361950" algn="l"/>
              </a:tabLst>
            </a:pPr>
            <a:r>
              <a:rPr sz="3600" dirty="0"/>
              <a:t>We</a:t>
            </a:r>
            <a:r>
              <a:rPr sz="3600" spc="-30" dirty="0"/>
              <a:t> </a:t>
            </a:r>
            <a:r>
              <a:rPr sz="3600" dirty="0"/>
              <a:t>are</a:t>
            </a:r>
            <a:r>
              <a:rPr sz="3600" spc="8" dirty="0"/>
              <a:t> </a:t>
            </a:r>
            <a:r>
              <a:rPr sz="3600" dirty="0"/>
              <a:t>not</a:t>
            </a:r>
            <a:r>
              <a:rPr sz="3600" spc="-38" dirty="0"/>
              <a:t> </a:t>
            </a:r>
            <a:r>
              <a:rPr sz="3600" dirty="0"/>
              <a:t>a</a:t>
            </a:r>
            <a:r>
              <a:rPr sz="3600" spc="-15" dirty="0"/>
              <a:t> </a:t>
            </a:r>
            <a:r>
              <a:rPr sz="3600" dirty="0"/>
              <a:t>training</a:t>
            </a:r>
            <a:r>
              <a:rPr sz="3600" spc="-60" dirty="0"/>
              <a:t> </a:t>
            </a:r>
            <a:r>
              <a:rPr sz="3600" dirty="0"/>
              <a:t>company</a:t>
            </a:r>
            <a:r>
              <a:rPr sz="3600" spc="-30" dirty="0"/>
              <a:t> </a:t>
            </a:r>
            <a:r>
              <a:rPr sz="3600" dirty="0"/>
              <a:t>or </a:t>
            </a:r>
            <a:r>
              <a:rPr sz="3600" spc="-15" dirty="0"/>
              <a:t>publication </a:t>
            </a:r>
            <a:r>
              <a:rPr sz="3600" dirty="0"/>
              <a:t>company.</a:t>
            </a:r>
            <a:r>
              <a:rPr sz="3600" spc="-30" dirty="0"/>
              <a:t> </a:t>
            </a:r>
            <a:r>
              <a:rPr sz="3600" dirty="0"/>
              <a:t>We</a:t>
            </a:r>
            <a:r>
              <a:rPr sz="3600" spc="8" dirty="0"/>
              <a:t> </a:t>
            </a:r>
            <a:r>
              <a:rPr sz="3600" dirty="0"/>
              <a:t>specialize</a:t>
            </a:r>
            <a:r>
              <a:rPr sz="3600" spc="-98" dirty="0"/>
              <a:t> </a:t>
            </a:r>
            <a:r>
              <a:rPr sz="3600" dirty="0"/>
              <a:t>in</a:t>
            </a:r>
            <a:r>
              <a:rPr sz="3600" spc="-30" dirty="0"/>
              <a:t> </a:t>
            </a:r>
            <a:r>
              <a:rPr sz="3600" dirty="0"/>
              <a:t>legal</a:t>
            </a:r>
            <a:r>
              <a:rPr sz="3600" spc="-30" dirty="0"/>
              <a:t> </a:t>
            </a:r>
            <a:r>
              <a:rPr sz="3600" spc="-15" dirty="0"/>
              <a:t>defense.</a:t>
            </a:r>
            <a:endParaRPr sz="3600" dirty="0"/>
          </a:p>
          <a:p>
            <a:pPr marL="361950" indent="-342900">
              <a:spcBef>
                <a:spcPts val="1478"/>
              </a:spcBef>
              <a:buFont typeface="Arial"/>
              <a:buChar char="•"/>
              <a:tabLst>
                <a:tab pos="361950" algn="l"/>
              </a:tabLst>
            </a:pPr>
            <a:r>
              <a:rPr sz="3600" dirty="0"/>
              <a:t>You don’t need</a:t>
            </a:r>
            <a:r>
              <a:rPr sz="3600" spc="8" dirty="0"/>
              <a:t> </a:t>
            </a:r>
            <a:r>
              <a:rPr sz="3600" dirty="0"/>
              <a:t>a</a:t>
            </a:r>
            <a:r>
              <a:rPr sz="3600" spc="-15" dirty="0"/>
              <a:t> </a:t>
            </a:r>
            <a:r>
              <a:rPr sz="3600" dirty="0"/>
              <a:t>carry permit</a:t>
            </a:r>
            <a:r>
              <a:rPr sz="3600" spc="-38" dirty="0"/>
              <a:t> </a:t>
            </a:r>
            <a:r>
              <a:rPr sz="3600" dirty="0"/>
              <a:t>to</a:t>
            </a:r>
            <a:r>
              <a:rPr sz="3600" spc="-68" dirty="0"/>
              <a:t> </a:t>
            </a:r>
            <a:r>
              <a:rPr sz="3600" dirty="0"/>
              <a:t>be</a:t>
            </a:r>
            <a:r>
              <a:rPr sz="3600" spc="8" dirty="0"/>
              <a:t> </a:t>
            </a:r>
            <a:r>
              <a:rPr sz="3600" dirty="0"/>
              <a:t>a</a:t>
            </a:r>
            <a:r>
              <a:rPr sz="3600" spc="-45" dirty="0"/>
              <a:t> </a:t>
            </a:r>
            <a:r>
              <a:rPr sz="3600" spc="-15" dirty="0"/>
              <a:t>member</a:t>
            </a:r>
            <a:r>
              <a:rPr lang="en-US" sz="3600" spc="-15" dirty="0"/>
              <a:t>.</a:t>
            </a:r>
            <a:endParaRPr sz="3600" dirty="0"/>
          </a:p>
          <a:p>
            <a:pPr marL="361950" marR="7620" indent="-342900">
              <a:spcBef>
                <a:spcPts val="1508"/>
              </a:spcBef>
              <a:buFont typeface="Arial"/>
              <a:buChar char="•"/>
              <a:tabLst>
                <a:tab pos="361950" algn="l"/>
              </a:tabLst>
            </a:pPr>
            <a:r>
              <a:rPr sz="3600" dirty="0"/>
              <a:t>We</a:t>
            </a:r>
            <a:r>
              <a:rPr sz="3600" spc="-38" dirty="0"/>
              <a:t> </a:t>
            </a:r>
            <a:r>
              <a:rPr sz="3600" dirty="0"/>
              <a:t>cover</a:t>
            </a:r>
            <a:r>
              <a:rPr sz="3600" spc="-8" dirty="0"/>
              <a:t> </a:t>
            </a:r>
            <a:r>
              <a:rPr sz="3600" dirty="0"/>
              <a:t>defenders</a:t>
            </a:r>
            <a:r>
              <a:rPr sz="3600" spc="23" dirty="0"/>
              <a:t> </a:t>
            </a:r>
            <a:r>
              <a:rPr sz="3600" dirty="0"/>
              <a:t>who</a:t>
            </a:r>
            <a:r>
              <a:rPr sz="3600" spc="-45" dirty="0"/>
              <a:t> </a:t>
            </a:r>
            <a:r>
              <a:rPr sz="3600" dirty="0"/>
              <a:t>use any</a:t>
            </a:r>
            <a:r>
              <a:rPr sz="3600" spc="-45" dirty="0"/>
              <a:t> </a:t>
            </a:r>
            <a:r>
              <a:rPr sz="3600" dirty="0"/>
              <a:t>legal</a:t>
            </a:r>
            <a:r>
              <a:rPr sz="3600" spc="-45" dirty="0"/>
              <a:t> </a:t>
            </a:r>
            <a:r>
              <a:rPr sz="3600" dirty="0"/>
              <a:t>weapon,</a:t>
            </a:r>
            <a:r>
              <a:rPr sz="3600" spc="-8" dirty="0"/>
              <a:t> </a:t>
            </a:r>
            <a:r>
              <a:rPr sz="3600" spc="-38" dirty="0"/>
              <a:t>not </a:t>
            </a:r>
            <a:r>
              <a:rPr sz="3600" dirty="0"/>
              <a:t>just</a:t>
            </a:r>
            <a:r>
              <a:rPr sz="3600" spc="-8" dirty="0"/>
              <a:t> </a:t>
            </a:r>
            <a:r>
              <a:rPr sz="3600" spc="-15" dirty="0"/>
              <a:t>firearms</a:t>
            </a:r>
            <a:r>
              <a:rPr lang="en-US" sz="3600" spc="-15" dirty="0"/>
              <a:t>.</a:t>
            </a:r>
          </a:p>
          <a:p>
            <a:pPr marL="361950" marR="7620" indent="-342900">
              <a:spcBef>
                <a:spcPts val="1508"/>
              </a:spcBef>
              <a:buFont typeface="Arial"/>
              <a:buChar char="•"/>
              <a:tabLst>
                <a:tab pos="361950" algn="l"/>
              </a:tabLst>
            </a:pPr>
            <a:r>
              <a:rPr lang="en-US" sz="3600" spc="-15" dirty="0"/>
              <a:t>This is NOT insurance .. NO charge backs for legal fees for a loss case or plea deal.</a:t>
            </a:r>
            <a:endParaRPr sz="3600" dirty="0"/>
          </a:p>
        </p:txBody>
      </p:sp>
      <p:pic>
        <p:nvPicPr>
          <p:cNvPr id="2" name="Picture 1" descr="A blue and white emblem with a soldier holding a rifle&#10;&#10;Description automatically generated">
            <a:extLst>
              <a:ext uri="{FF2B5EF4-FFF2-40B4-BE49-F238E27FC236}">
                <a16:creationId xmlns:a16="http://schemas.microsoft.com/office/drawing/2014/main" id="{C6588244-0829-BD86-F13F-41672DD3B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930DD536-E261-E9FD-3428-3FC952A95228}"/>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406020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88391-21C0-A447-69B2-6F11F776AF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505ECA-3EA0-A353-36D7-2EE53B7D8DFF}"/>
              </a:ext>
            </a:extLst>
          </p:cNvPr>
          <p:cNvSpPr>
            <a:spLocks noGrp="1"/>
          </p:cNvSpPr>
          <p:nvPr>
            <p:ph type="sldNum" sz="quarter" idx="12"/>
          </p:nvPr>
        </p:nvSpPr>
        <p:spPr/>
        <p:txBody>
          <a:bodyPr/>
          <a:lstStyle/>
          <a:p>
            <a:fld id="{AB44B8C7-856B-4A4A-8C45-2CC3FC64279A}" type="slidenum">
              <a:rPr lang="en-US" smtClean="0"/>
              <a:t>6</a:t>
            </a:fld>
            <a:endParaRPr lang="en-US"/>
          </a:p>
        </p:txBody>
      </p:sp>
      <p:pic>
        <p:nvPicPr>
          <p:cNvPr id="9" name="Picture 8" descr="Affinty_USAA logo.jpg">
            <a:extLst>
              <a:ext uri="{FF2B5EF4-FFF2-40B4-BE49-F238E27FC236}">
                <a16:creationId xmlns:a16="http://schemas.microsoft.com/office/drawing/2014/main" id="{37A398F4-E4B0-45C1-337E-4989840D4C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6450" y="4918246"/>
            <a:ext cx="6515100" cy="3241331"/>
          </a:xfrm>
          <a:prstGeom prst="rect">
            <a:avLst/>
          </a:prstGeom>
        </p:spPr>
      </p:pic>
      <p:sp>
        <p:nvSpPr>
          <p:cNvPr id="2" name="TextBox 1">
            <a:extLst>
              <a:ext uri="{FF2B5EF4-FFF2-40B4-BE49-F238E27FC236}">
                <a16:creationId xmlns:a16="http://schemas.microsoft.com/office/drawing/2014/main" id="{E8F5CC4E-30B6-8411-3894-7F3E0C62B471}"/>
              </a:ext>
            </a:extLst>
          </p:cNvPr>
          <p:cNvSpPr txBox="1"/>
          <p:nvPr/>
        </p:nvSpPr>
        <p:spPr>
          <a:xfrm>
            <a:off x="5052686" y="6675212"/>
            <a:ext cx="9029700" cy="923330"/>
          </a:xfrm>
          <a:prstGeom prst="rect">
            <a:avLst/>
          </a:prstGeom>
          <a:noFill/>
        </p:spPr>
        <p:txBody>
          <a:bodyPr wrap="square" rtlCol="0">
            <a:spAutoFit/>
          </a:bodyPr>
          <a:lstStyle/>
          <a:p>
            <a:pPr algn="ctr"/>
            <a:endParaRPr lang="en-US" sz="2700" dirty="0"/>
          </a:p>
          <a:p>
            <a:pPr algn="ctr"/>
            <a:r>
              <a:rPr lang="en-US" sz="2700" dirty="0"/>
              <a:t> </a:t>
            </a:r>
          </a:p>
        </p:txBody>
      </p:sp>
      <p:sp>
        <p:nvSpPr>
          <p:cNvPr id="8" name="Subtitle 13">
            <a:extLst>
              <a:ext uri="{FF2B5EF4-FFF2-40B4-BE49-F238E27FC236}">
                <a16:creationId xmlns:a16="http://schemas.microsoft.com/office/drawing/2014/main" id="{79D1B44B-49F6-7D7D-7AF1-C53B668C4B2C}"/>
              </a:ext>
            </a:extLst>
          </p:cNvPr>
          <p:cNvSpPr>
            <a:spLocks noGrp="1"/>
          </p:cNvSpPr>
          <p:nvPr>
            <p:ph type="subTitle" idx="1"/>
          </p:nvPr>
        </p:nvSpPr>
        <p:spPr>
          <a:xfrm>
            <a:off x="3267724" y="914400"/>
            <a:ext cx="11819876" cy="1041867"/>
          </a:xfrm>
        </p:spPr>
        <p:txBody>
          <a:bodyPr>
            <a:noAutofit/>
          </a:bodyPr>
          <a:lstStyle/>
          <a:p>
            <a:endParaRPr lang="en-US" sz="4800"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 Thank you to our Sponsors and Exhibitors!</a:t>
            </a:r>
          </a:p>
          <a:p>
            <a:endParaRPr lang="en-US" sz="2800" b="1" dirty="0">
              <a:solidFill>
                <a:schemeClr val="tx1"/>
              </a:solidFill>
              <a:latin typeface="Arial" panose="020B0604020202020204" pitchFamily="34" charset="0"/>
              <a:cs typeface="Arial" panose="020B0604020202020204" pitchFamily="34" charset="0"/>
            </a:endParaRPr>
          </a:p>
          <a:p>
            <a:r>
              <a:rPr lang="en-US" sz="4000" b="1" dirty="0">
                <a:solidFill>
                  <a:schemeClr val="tx1"/>
                </a:solidFill>
                <a:latin typeface="Arial" panose="020B0604020202020204" pitchFamily="34" charset="0"/>
                <a:cs typeface="Arial" panose="020B0604020202020204" pitchFamily="34" charset="0"/>
              </a:rPr>
              <a:t>Affinity Partner  </a:t>
            </a:r>
          </a:p>
        </p:txBody>
      </p:sp>
    </p:spTree>
    <p:extLst>
      <p:ext uri="{BB962C8B-B14F-4D97-AF65-F5344CB8AC3E}">
        <p14:creationId xmlns:p14="http://schemas.microsoft.com/office/powerpoint/2010/main" val="1089937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5409" y="571501"/>
            <a:ext cx="15017115" cy="1032975"/>
          </a:xfrm>
          <a:prstGeom prst="rect">
            <a:avLst/>
          </a:prstGeom>
        </p:spPr>
        <p:txBody>
          <a:bodyPr vert="horz" wrap="square" lIns="0" tIns="17145" rIns="0" bIns="0" rtlCol="0">
            <a:spAutoFit/>
          </a:bodyPr>
          <a:lstStyle/>
          <a:p>
            <a:pPr marL="19050">
              <a:spcBef>
                <a:spcPts val="135"/>
              </a:spcBef>
            </a:pPr>
            <a:r>
              <a:rPr spc="-217" dirty="0"/>
              <a:t> </a:t>
            </a:r>
            <a:r>
              <a:rPr dirty="0"/>
              <a:t>FIREARMS</a:t>
            </a:r>
            <a:r>
              <a:rPr spc="-188" dirty="0"/>
              <a:t> </a:t>
            </a:r>
            <a:r>
              <a:rPr dirty="0"/>
              <a:t>LEGAL</a:t>
            </a:r>
            <a:r>
              <a:rPr spc="-240" dirty="0"/>
              <a:t> </a:t>
            </a:r>
            <a:r>
              <a:rPr spc="-15" dirty="0"/>
              <a:t>PROTECTION</a:t>
            </a:r>
            <a:r>
              <a:rPr lang="en-US" spc="-15" dirty="0"/>
              <a:t> cont’d</a:t>
            </a:r>
            <a:endParaRPr spc="-15" dirty="0"/>
          </a:p>
        </p:txBody>
      </p:sp>
      <p:sp>
        <p:nvSpPr>
          <p:cNvPr id="3" name="object 3"/>
          <p:cNvSpPr txBox="1"/>
          <p:nvPr/>
        </p:nvSpPr>
        <p:spPr>
          <a:xfrm>
            <a:off x="2985137" y="1828800"/>
            <a:ext cx="12216764" cy="7011792"/>
          </a:xfrm>
          <a:prstGeom prst="rect">
            <a:avLst/>
          </a:prstGeom>
        </p:spPr>
        <p:txBody>
          <a:bodyPr vert="horz" wrap="square" lIns="0" tIns="18098" rIns="0" bIns="0" rtlCol="0">
            <a:spAutoFit/>
          </a:bodyPr>
          <a:lstStyle/>
          <a:p>
            <a:pPr marL="19050" marR="131445" defTabSz="1371600">
              <a:lnSpc>
                <a:spcPct val="110000"/>
              </a:lnSpc>
              <a:spcBef>
                <a:spcPts val="143"/>
              </a:spcBef>
            </a:pPr>
            <a:r>
              <a:rPr sz="3600" kern="0" dirty="0">
                <a:solidFill>
                  <a:srgbClr val="FFFFFF"/>
                </a:solidFill>
                <a:latin typeface="Industry Book"/>
                <a:cs typeface="Industry Book"/>
              </a:rPr>
              <a:t>Firearms</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Legal</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Protection</a:t>
            </a:r>
            <a:r>
              <a:rPr sz="3600" kern="0" spc="-113" dirty="0">
                <a:solidFill>
                  <a:srgbClr val="FFFFFF"/>
                </a:solidFill>
                <a:latin typeface="Industry Book"/>
                <a:cs typeface="Industry Book"/>
              </a:rPr>
              <a:t> </a:t>
            </a:r>
            <a:r>
              <a:rPr sz="3600" kern="0" dirty="0">
                <a:solidFill>
                  <a:srgbClr val="FFFFFF"/>
                </a:solidFill>
                <a:latin typeface="Industry Book"/>
                <a:cs typeface="Industry Book"/>
              </a:rPr>
              <a:t>provides</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uncapped</a:t>
            </a:r>
            <a:r>
              <a:rPr sz="3600" kern="0" spc="-135" dirty="0">
                <a:solidFill>
                  <a:srgbClr val="FFFFFF"/>
                </a:solidFill>
                <a:latin typeface="Industry Book"/>
                <a:cs typeface="Industry Book"/>
              </a:rPr>
              <a:t> </a:t>
            </a:r>
            <a:r>
              <a:rPr sz="3600" kern="0" dirty="0">
                <a:solidFill>
                  <a:srgbClr val="FFFFFF"/>
                </a:solidFill>
                <a:latin typeface="Industry Book"/>
                <a:cs typeface="Industry Book"/>
              </a:rPr>
              <a:t>legal</a:t>
            </a:r>
            <a:r>
              <a:rPr sz="3600" kern="0" spc="-30" dirty="0">
                <a:solidFill>
                  <a:srgbClr val="FFFFFF"/>
                </a:solidFill>
                <a:latin typeface="Industry Book"/>
                <a:cs typeface="Industry Book"/>
              </a:rPr>
              <a:t> </a:t>
            </a:r>
            <a:r>
              <a:rPr sz="3600" kern="0" spc="-15" dirty="0">
                <a:solidFill>
                  <a:srgbClr val="FFFFFF"/>
                </a:solidFill>
                <a:latin typeface="Industry Book"/>
                <a:cs typeface="Industry Book"/>
              </a:rPr>
              <a:t>defense </a:t>
            </a:r>
            <a:r>
              <a:rPr sz="3600" kern="0" dirty="0">
                <a:solidFill>
                  <a:srgbClr val="FFFFFF"/>
                </a:solidFill>
                <a:latin typeface="Industry Book"/>
                <a:cs typeface="Industry Book"/>
              </a:rPr>
              <a:t>coverage</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for</a:t>
            </a:r>
            <a:r>
              <a:rPr sz="3600" kern="0" spc="-60" dirty="0">
                <a:solidFill>
                  <a:srgbClr val="FFFFFF"/>
                </a:solidFill>
                <a:latin typeface="Industry Book"/>
                <a:cs typeface="Industry Book"/>
              </a:rPr>
              <a:t> </a:t>
            </a:r>
            <a:r>
              <a:rPr sz="3600" kern="0" dirty="0">
                <a:solidFill>
                  <a:srgbClr val="FFFFFF"/>
                </a:solidFill>
                <a:latin typeface="Industry Book"/>
                <a:cs typeface="Industry Book"/>
              </a:rPr>
              <a:t>its</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members</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who</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legally</a:t>
            </a:r>
            <a:r>
              <a:rPr sz="3600" kern="0" spc="-53" dirty="0">
                <a:solidFill>
                  <a:srgbClr val="FFFFFF"/>
                </a:solidFill>
                <a:latin typeface="Industry Book"/>
                <a:cs typeface="Industry Book"/>
              </a:rPr>
              <a:t> </a:t>
            </a:r>
            <a:r>
              <a:rPr sz="3600" kern="0" dirty="0">
                <a:solidFill>
                  <a:srgbClr val="FFFFFF"/>
                </a:solidFill>
                <a:latin typeface="Industry Book"/>
                <a:cs typeface="Industry Book"/>
              </a:rPr>
              <a:t>use</a:t>
            </a:r>
            <a:r>
              <a:rPr sz="3600" kern="0" spc="-45" dirty="0">
                <a:solidFill>
                  <a:srgbClr val="FFFFFF"/>
                </a:solidFill>
                <a:latin typeface="Industry Book"/>
                <a:cs typeface="Industry Book"/>
              </a:rPr>
              <a:t> </a:t>
            </a:r>
            <a:r>
              <a:rPr sz="3600" kern="0" dirty="0">
                <a:solidFill>
                  <a:srgbClr val="FFFFFF"/>
                </a:solidFill>
                <a:latin typeface="Industry Book"/>
                <a:cs typeface="Industry Book"/>
              </a:rPr>
              <a:t>a</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firearm</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(or</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any</a:t>
            </a:r>
            <a:r>
              <a:rPr sz="3600" kern="0" spc="-15" dirty="0">
                <a:solidFill>
                  <a:srgbClr val="FFFFFF"/>
                </a:solidFill>
                <a:latin typeface="Industry Book"/>
                <a:cs typeface="Industry Book"/>
              </a:rPr>
              <a:t> legal </a:t>
            </a:r>
            <a:r>
              <a:rPr sz="3600" kern="0" dirty="0">
                <a:solidFill>
                  <a:srgbClr val="FFFFFF"/>
                </a:solidFill>
                <a:latin typeface="Industry Book"/>
                <a:cs typeface="Industry Book"/>
              </a:rPr>
              <a:t>weapon)</a:t>
            </a:r>
            <a:r>
              <a:rPr sz="3600" kern="0" spc="-113" dirty="0">
                <a:solidFill>
                  <a:srgbClr val="FFFFFF"/>
                </a:solidFill>
                <a:latin typeface="Industry Book"/>
                <a:cs typeface="Industry Book"/>
              </a:rPr>
              <a:t> </a:t>
            </a:r>
            <a:r>
              <a:rPr sz="3600" kern="0" dirty="0">
                <a:solidFill>
                  <a:srgbClr val="FFFFFF"/>
                </a:solidFill>
                <a:latin typeface="Industry Book"/>
                <a:cs typeface="Industry Book"/>
              </a:rPr>
              <a:t>in</a:t>
            </a:r>
            <a:r>
              <a:rPr sz="3600" kern="0" spc="-23" dirty="0">
                <a:solidFill>
                  <a:srgbClr val="FFFFFF"/>
                </a:solidFill>
                <a:latin typeface="Industry Book"/>
                <a:cs typeface="Industry Book"/>
              </a:rPr>
              <a:t> </a:t>
            </a:r>
            <a:r>
              <a:rPr sz="3600" kern="0" spc="-15" dirty="0">
                <a:solidFill>
                  <a:srgbClr val="FFFFFF"/>
                </a:solidFill>
                <a:latin typeface="Industry Book"/>
                <a:cs typeface="Industry Book"/>
              </a:rPr>
              <a:t>self-</a:t>
            </a:r>
            <a:r>
              <a:rPr sz="3600" kern="0" dirty="0">
                <a:solidFill>
                  <a:srgbClr val="FFFFFF"/>
                </a:solidFill>
                <a:latin typeface="Industry Book"/>
                <a:cs typeface="Industry Book"/>
              </a:rPr>
              <a:t>defense,</a:t>
            </a:r>
            <a:r>
              <a:rPr sz="3600" kern="0" spc="-127" dirty="0">
                <a:solidFill>
                  <a:srgbClr val="FFFFFF"/>
                </a:solidFill>
                <a:latin typeface="Industry Book"/>
                <a:cs typeface="Industry Book"/>
              </a:rPr>
              <a:t> </a:t>
            </a:r>
            <a:r>
              <a:rPr sz="3600" kern="0" dirty="0">
                <a:solidFill>
                  <a:srgbClr val="FFFFFF"/>
                </a:solidFill>
                <a:latin typeface="Industry Book"/>
                <a:cs typeface="Industry Book"/>
              </a:rPr>
              <a:t>or</a:t>
            </a:r>
            <a:r>
              <a:rPr sz="3600" kern="0" spc="-8" dirty="0">
                <a:solidFill>
                  <a:srgbClr val="FFFFFF"/>
                </a:solidFill>
                <a:latin typeface="Industry Book"/>
                <a:cs typeface="Industry Book"/>
              </a:rPr>
              <a:t> </a:t>
            </a:r>
            <a:r>
              <a:rPr sz="3600" kern="0" dirty="0">
                <a:solidFill>
                  <a:srgbClr val="FFFFFF"/>
                </a:solidFill>
                <a:latin typeface="Industry Book"/>
                <a:cs typeface="Industry Book"/>
              </a:rPr>
              <a:t>the</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defense</a:t>
            </a:r>
            <a:r>
              <a:rPr sz="3600" kern="0" spc="-98" dirty="0">
                <a:solidFill>
                  <a:srgbClr val="FFFFFF"/>
                </a:solidFill>
                <a:latin typeface="Industry Book"/>
                <a:cs typeface="Industry Book"/>
              </a:rPr>
              <a:t> </a:t>
            </a:r>
            <a:r>
              <a:rPr sz="3600" kern="0" dirty="0">
                <a:solidFill>
                  <a:srgbClr val="FFFFFF"/>
                </a:solidFill>
                <a:latin typeface="Industry Book"/>
                <a:cs typeface="Industry Book"/>
              </a:rPr>
              <a:t>of</a:t>
            </a:r>
            <a:r>
              <a:rPr sz="3600" kern="0" spc="-38" dirty="0">
                <a:solidFill>
                  <a:srgbClr val="FFFFFF"/>
                </a:solidFill>
                <a:latin typeface="Industry Book"/>
                <a:cs typeface="Industry Book"/>
              </a:rPr>
              <a:t> </a:t>
            </a:r>
            <a:r>
              <a:rPr sz="3600" kern="0" spc="-15" dirty="0">
                <a:solidFill>
                  <a:srgbClr val="FFFFFF"/>
                </a:solidFill>
                <a:latin typeface="Industry Book"/>
                <a:cs typeface="Industry Book"/>
              </a:rPr>
              <a:t>others.</a:t>
            </a:r>
            <a:endParaRPr sz="3600" kern="0" dirty="0">
              <a:solidFill>
                <a:sysClr val="windowText" lastClr="000000"/>
              </a:solidFill>
              <a:latin typeface="Industry Book"/>
              <a:cs typeface="Industry Book"/>
            </a:endParaRPr>
          </a:p>
          <a:p>
            <a:pPr marL="19050" marR="570548" defTabSz="1371600">
              <a:lnSpc>
                <a:spcPct val="110000"/>
              </a:lnSpc>
              <a:spcBef>
                <a:spcPts val="2490"/>
              </a:spcBef>
            </a:pPr>
            <a:r>
              <a:rPr sz="3600" kern="0" dirty="0">
                <a:solidFill>
                  <a:srgbClr val="FFFFFF"/>
                </a:solidFill>
                <a:latin typeface="Industry Book"/>
                <a:cs typeface="Industry Book"/>
              </a:rPr>
              <a:t>Unfortunately,</a:t>
            </a:r>
            <a:r>
              <a:rPr sz="3600" kern="0" spc="-135" dirty="0">
                <a:solidFill>
                  <a:srgbClr val="FFFFFF"/>
                </a:solidFill>
                <a:latin typeface="Industry Book"/>
                <a:cs typeface="Industry Book"/>
              </a:rPr>
              <a:t> </a:t>
            </a:r>
            <a:r>
              <a:rPr sz="3600" kern="0" dirty="0">
                <a:solidFill>
                  <a:srgbClr val="FFFFFF"/>
                </a:solidFill>
                <a:latin typeface="Industry Book"/>
                <a:cs typeface="Industry Book"/>
              </a:rPr>
              <a:t>when</a:t>
            </a:r>
            <a:r>
              <a:rPr sz="3600" kern="0" spc="-68" dirty="0">
                <a:solidFill>
                  <a:srgbClr val="FFFFFF"/>
                </a:solidFill>
                <a:latin typeface="Industry Book"/>
                <a:cs typeface="Industry Book"/>
              </a:rPr>
              <a:t> </a:t>
            </a:r>
            <a:r>
              <a:rPr sz="3600" kern="0" dirty="0">
                <a:solidFill>
                  <a:srgbClr val="FFFFFF"/>
                </a:solidFill>
                <a:latin typeface="Industry Book"/>
                <a:cs typeface="Industry Book"/>
              </a:rPr>
              <a:t>people</a:t>
            </a:r>
            <a:r>
              <a:rPr sz="3600" kern="0" spc="-105" dirty="0">
                <a:solidFill>
                  <a:srgbClr val="FFFFFF"/>
                </a:solidFill>
                <a:latin typeface="Industry Book"/>
                <a:cs typeface="Industry Book"/>
              </a:rPr>
              <a:t> </a:t>
            </a:r>
            <a:r>
              <a:rPr sz="3600" kern="0" dirty="0">
                <a:solidFill>
                  <a:srgbClr val="FFFFFF"/>
                </a:solidFill>
                <a:latin typeface="Industry Book"/>
                <a:cs typeface="Industry Book"/>
              </a:rPr>
              <a:t>use</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a</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firearm in</a:t>
            </a:r>
            <a:r>
              <a:rPr sz="3600" kern="0" spc="-30" dirty="0">
                <a:solidFill>
                  <a:srgbClr val="FFFFFF"/>
                </a:solidFill>
                <a:latin typeface="Industry Book"/>
                <a:cs typeface="Industry Book"/>
              </a:rPr>
              <a:t> </a:t>
            </a:r>
            <a:r>
              <a:rPr sz="3600" kern="0" spc="-15" dirty="0">
                <a:solidFill>
                  <a:srgbClr val="FFFFFF"/>
                </a:solidFill>
                <a:latin typeface="Industry Book"/>
                <a:cs typeface="Industry Book"/>
              </a:rPr>
              <a:t>self-</a:t>
            </a:r>
            <a:r>
              <a:rPr sz="3600" kern="0" dirty="0">
                <a:solidFill>
                  <a:srgbClr val="FFFFFF"/>
                </a:solidFill>
                <a:latin typeface="Industry Book"/>
                <a:cs typeface="Industry Book"/>
              </a:rPr>
              <a:t>defense</a:t>
            </a:r>
            <a:r>
              <a:rPr sz="3600" kern="0" spc="-143" dirty="0">
                <a:solidFill>
                  <a:srgbClr val="FFFFFF"/>
                </a:solidFill>
                <a:latin typeface="Industry Book"/>
                <a:cs typeface="Industry Book"/>
              </a:rPr>
              <a:t> </a:t>
            </a:r>
            <a:r>
              <a:rPr sz="3600" kern="0" spc="-30" dirty="0">
                <a:solidFill>
                  <a:srgbClr val="FFFFFF"/>
                </a:solidFill>
                <a:latin typeface="Industry Book"/>
                <a:cs typeface="Industry Book"/>
              </a:rPr>
              <a:t>they </a:t>
            </a:r>
            <a:r>
              <a:rPr sz="3600" kern="0" dirty="0">
                <a:solidFill>
                  <a:srgbClr val="FFFFFF"/>
                </a:solidFill>
                <a:latin typeface="Industry Book"/>
                <a:cs typeface="Industry Book"/>
              </a:rPr>
              <a:t>could</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get</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arrested,</a:t>
            </a:r>
            <a:r>
              <a:rPr sz="3600" kern="0" spc="-60" dirty="0">
                <a:solidFill>
                  <a:srgbClr val="FFFFFF"/>
                </a:solidFill>
                <a:latin typeface="Industry Book"/>
                <a:cs typeface="Industry Book"/>
              </a:rPr>
              <a:t> </a:t>
            </a:r>
            <a:r>
              <a:rPr sz="3600" kern="0" dirty="0">
                <a:solidFill>
                  <a:srgbClr val="FFFFFF"/>
                </a:solidFill>
                <a:latin typeface="Industry Book"/>
                <a:cs typeface="Industry Book"/>
              </a:rPr>
              <a:t>put</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in</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jail,</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and</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face</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extensive</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legal</a:t>
            </a:r>
            <a:r>
              <a:rPr sz="3600" kern="0" spc="-68" dirty="0">
                <a:solidFill>
                  <a:srgbClr val="FFFFFF"/>
                </a:solidFill>
                <a:latin typeface="Industry Book"/>
                <a:cs typeface="Industry Book"/>
              </a:rPr>
              <a:t> </a:t>
            </a:r>
            <a:r>
              <a:rPr sz="3600" kern="0" spc="-15" dirty="0">
                <a:solidFill>
                  <a:srgbClr val="FFFFFF"/>
                </a:solidFill>
                <a:latin typeface="Industry Book"/>
                <a:cs typeface="Industry Book"/>
              </a:rPr>
              <a:t>costs.</a:t>
            </a:r>
            <a:endParaRPr sz="3600" kern="0" dirty="0">
              <a:solidFill>
                <a:sysClr val="windowText" lastClr="000000"/>
              </a:solidFill>
              <a:latin typeface="Industry Book"/>
              <a:cs typeface="Industry Book"/>
            </a:endParaRPr>
          </a:p>
          <a:p>
            <a:pPr marL="19050" marR="7620" defTabSz="1371600">
              <a:lnSpc>
                <a:spcPct val="110000"/>
              </a:lnSpc>
            </a:pPr>
            <a:r>
              <a:rPr sz="3600" kern="0" dirty="0">
                <a:solidFill>
                  <a:srgbClr val="FFFFFF"/>
                </a:solidFill>
                <a:latin typeface="Industry Book"/>
                <a:cs typeface="Industry Book"/>
              </a:rPr>
              <a:t>Firearms</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Legal</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Protection</a:t>
            </a:r>
            <a:r>
              <a:rPr sz="3600" kern="0" spc="-105" dirty="0">
                <a:solidFill>
                  <a:srgbClr val="FFFFFF"/>
                </a:solidFill>
                <a:latin typeface="Industry Book"/>
                <a:cs typeface="Industry Book"/>
              </a:rPr>
              <a:t> </a:t>
            </a:r>
            <a:r>
              <a:rPr sz="3600" kern="0" dirty="0">
                <a:solidFill>
                  <a:srgbClr val="FFFFFF"/>
                </a:solidFill>
                <a:latin typeface="Industry Book"/>
                <a:cs typeface="Industry Book"/>
              </a:rPr>
              <a:t>provides</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members</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with</a:t>
            </a:r>
            <a:r>
              <a:rPr sz="3600" kern="0" spc="-68" dirty="0">
                <a:solidFill>
                  <a:srgbClr val="FFFFFF"/>
                </a:solidFill>
                <a:latin typeface="Industry Book"/>
                <a:cs typeface="Industry Book"/>
              </a:rPr>
              <a:t> </a:t>
            </a:r>
            <a:r>
              <a:rPr sz="3600" kern="0" dirty="0">
                <a:solidFill>
                  <a:srgbClr val="FFFFFF"/>
                </a:solidFill>
                <a:latin typeface="Industry Book"/>
                <a:cs typeface="Industry Book"/>
              </a:rPr>
              <a:t>peace</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of</a:t>
            </a:r>
            <a:r>
              <a:rPr sz="3600" kern="0" spc="-38" dirty="0">
                <a:solidFill>
                  <a:srgbClr val="FFFFFF"/>
                </a:solidFill>
                <a:latin typeface="Industry Book"/>
                <a:cs typeface="Industry Book"/>
              </a:rPr>
              <a:t> </a:t>
            </a:r>
            <a:r>
              <a:rPr sz="3600" kern="0" spc="-30" dirty="0">
                <a:solidFill>
                  <a:srgbClr val="FFFFFF"/>
                </a:solidFill>
                <a:latin typeface="Industry Book"/>
                <a:cs typeface="Industry Book"/>
              </a:rPr>
              <a:t>mind </a:t>
            </a:r>
            <a:r>
              <a:rPr sz="3600" kern="0" dirty="0">
                <a:solidFill>
                  <a:srgbClr val="FFFFFF"/>
                </a:solidFill>
                <a:latin typeface="Industry Book"/>
                <a:cs typeface="Industry Book"/>
              </a:rPr>
              <a:t>in</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these</a:t>
            </a:r>
            <a:r>
              <a:rPr sz="3600" kern="0" spc="-68" dirty="0">
                <a:solidFill>
                  <a:srgbClr val="FFFFFF"/>
                </a:solidFill>
                <a:latin typeface="Industry Book"/>
                <a:cs typeface="Industry Book"/>
              </a:rPr>
              <a:t> </a:t>
            </a:r>
            <a:r>
              <a:rPr sz="3600" kern="0" dirty="0">
                <a:solidFill>
                  <a:srgbClr val="FFFFFF"/>
                </a:solidFill>
                <a:latin typeface="Industry Book"/>
                <a:cs typeface="Industry Book"/>
              </a:rPr>
              <a:t>difficult</a:t>
            </a:r>
            <a:r>
              <a:rPr sz="3600" kern="0" spc="-60" dirty="0">
                <a:solidFill>
                  <a:srgbClr val="FFFFFF"/>
                </a:solidFill>
                <a:latin typeface="Industry Book"/>
                <a:cs typeface="Industry Book"/>
              </a:rPr>
              <a:t> </a:t>
            </a:r>
            <a:r>
              <a:rPr sz="3600" kern="0" dirty="0">
                <a:solidFill>
                  <a:srgbClr val="FFFFFF"/>
                </a:solidFill>
                <a:latin typeface="Industry Book"/>
                <a:cs typeface="Industry Book"/>
              </a:rPr>
              <a:t>situations</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by</a:t>
            </a:r>
            <a:r>
              <a:rPr sz="3600" kern="0" spc="-45" dirty="0">
                <a:solidFill>
                  <a:srgbClr val="FFFFFF"/>
                </a:solidFill>
                <a:latin typeface="Industry Book"/>
                <a:cs typeface="Industry Book"/>
              </a:rPr>
              <a:t> </a:t>
            </a:r>
            <a:r>
              <a:rPr sz="3600" kern="0" dirty="0">
                <a:solidFill>
                  <a:srgbClr val="FFFFFF"/>
                </a:solidFill>
                <a:latin typeface="Industry Book"/>
                <a:cs typeface="Industry Book"/>
              </a:rPr>
              <a:t>providing</a:t>
            </a:r>
            <a:r>
              <a:rPr sz="3600" kern="0" spc="-53" dirty="0">
                <a:solidFill>
                  <a:srgbClr val="FFFFFF"/>
                </a:solidFill>
                <a:latin typeface="Industry Book"/>
                <a:cs typeface="Industry Book"/>
              </a:rPr>
              <a:t> </a:t>
            </a:r>
            <a:r>
              <a:rPr sz="3600" kern="0" dirty="0">
                <a:solidFill>
                  <a:srgbClr val="FFFFFF"/>
                </a:solidFill>
                <a:latin typeface="Industry Book"/>
                <a:cs typeface="Industry Book"/>
              </a:rPr>
              <a:t>uncapped</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attorney</a:t>
            </a:r>
            <a:r>
              <a:rPr sz="3600" kern="0" spc="-45" dirty="0">
                <a:solidFill>
                  <a:srgbClr val="FFFFFF"/>
                </a:solidFill>
                <a:latin typeface="Industry Book"/>
                <a:cs typeface="Industry Book"/>
              </a:rPr>
              <a:t> </a:t>
            </a:r>
            <a:r>
              <a:rPr sz="3600" kern="0" spc="-15" dirty="0">
                <a:solidFill>
                  <a:srgbClr val="FFFFFF"/>
                </a:solidFill>
                <a:latin typeface="Industry Book"/>
                <a:cs typeface="Industry Book"/>
              </a:rPr>
              <a:t>fees</a:t>
            </a:r>
            <a:r>
              <a:rPr lang="en-US" sz="3600" kern="0" spc="-15" dirty="0">
                <a:solidFill>
                  <a:srgbClr val="FFFFFF"/>
                </a:solidFill>
                <a:latin typeface="Industry Book"/>
                <a:cs typeface="Industry Book"/>
              </a:rPr>
              <a:t> for as little as 73cents per day (Ind Premium Plan)</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and</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other</a:t>
            </a:r>
            <a:r>
              <a:rPr sz="3600" kern="0" spc="-60" dirty="0">
                <a:solidFill>
                  <a:srgbClr val="FFFFFF"/>
                </a:solidFill>
                <a:latin typeface="Industry Book"/>
                <a:cs typeface="Industry Book"/>
              </a:rPr>
              <a:t> </a:t>
            </a:r>
            <a:r>
              <a:rPr sz="3600" kern="0" dirty="0">
                <a:solidFill>
                  <a:srgbClr val="FFFFFF"/>
                </a:solidFill>
                <a:latin typeface="Industry Book"/>
                <a:cs typeface="Industry Book"/>
              </a:rPr>
              <a:t>benefits</a:t>
            </a:r>
            <a:r>
              <a:rPr sz="3600" kern="0" spc="-120" dirty="0">
                <a:solidFill>
                  <a:srgbClr val="FFFFFF"/>
                </a:solidFill>
                <a:latin typeface="Industry Book"/>
                <a:cs typeface="Industry Book"/>
              </a:rPr>
              <a:t> </a:t>
            </a:r>
            <a:r>
              <a:rPr sz="3600" kern="0" dirty="0">
                <a:solidFill>
                  <a:srgbClr val="FFFFFF"/>
                </a:solidFill>
                <a:latin typeface="Industry Book"/>
                <a:cs typeface="Industry Book"/>
              </a:rPr>
              <a:t>such</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as</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bail</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bond</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protection.</a:t>
            </a:r>
            <a:r>
              <a:rPr sz="3600" kern="0" spc="-105" dirty="0">
                <a:solidFill>
                  <a:srgbClr val="FFFFFF"/>
                </a:solidFill>
                <a:latin typeface="Industry Book"/>
                <a:cs typeface="Industry Book"/>
              </a:rPr>
              <a:t> </a:t>
            </a:r>
            <a:r>
              <a:rPr sz="3600" kern="0" dirty="0">
                <a:solidFill>
                  <a:srgbClr val="FFFFFF"/>
                </a:solidFill>
                <a:latin typeface="Industry Book"/>
                <a:cs typeface="Industry Book"/>
              </a:rPr>
              <a:t>Firearms</a:t>
            </a:r>
            <a:r>
              <a:rPr sz="3600" kern="0" spc="-53" dirty="0">
                <a:solidFill>
                  <a:srgbClr val="FFFFFF"/>
                </a:solidFill>
                <a:latin typeface="Industry Book"/>
                <a:cs typeface="Industry Book"/>
              </a:rPr>
              <a:t> </a:t>
            </a:r>
            <a:r>
              <a:rPr sz="3600" kern="0" spc="-30" dirty="0">
                <a:solidFill>
                  <a:srgbClr val="FFFFFF"/>
                </a:solidFill>
                <a:latin typeface="Industry Book"/>
                <a:cs typeface="Industry Book"/>
              </a:rPr>
              <a:t>Legal </a:t>
            </a:r>
            <a:r>
              <a:rPr sz="3600" kern="0" dirty="0">
                <a:solidFill>
                  <a:srgbClr val="FFFFFF"/>
                </a:solidFill>
                <a:latin typeface="Industry Book"/>
                <a:cs typeface="Industry Book"/>
              </a:rPr>
              <a:t>protection</a:t>
            </a:r>
            <a:r>
              <a:rPr sz="3600" kern="0" spc="-105" dirty="0">
                <a:solidFill>
                  <a:srgbClr val="FFFFFF"/>
                </a:solidFill>
                <a:latin typeface="Industry Book"/>
                <a:cs typeface="Industry Book"/>
              </a:rPr>
              <a:t> </a:t>
            </a:r>
            <a:r>
              <a:rPr sz="3600" kern="0" dirty="0">
                <a:solidFill>
                  <a:srgbClr val="FFFFFF"/>
                </a:solidFill>
                <a:latin typeface="Industry Book"/>
                <a:cs typeface="Industry Book"/>
              </a:rPr>
              <a:t>operates</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a</a:t>
            </a:r>
            <a:r>
              <a:rPr sz="3600" kern="0" spc="-15" dirty="0">
                <a:solidFill>
                  <a:srgbClr val="FFFFFF"/>
                </a:solidFill>
                <a:latin typeface="Industry Book"/>
                <a:cs typeface="Industry Book"/>
              </a:rPr>
              <a:t> 24-</a:t>
            </a:r>
            <a:r>
              <a:rPr sz="3600" kern="0" dirty="0">
                <a:solidFill>
                  <a:srgbClr val="FFFFFF"/>
                </a:solidFill>
                <a:latin typeface="Industry Book"/>
                <a:cs typeface="Industry Book"/>
              </a:rPr>
              <a:t>hour</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attorney</a:t>
            </a:r>
            <a:r>
              <a:rPr sz="3600" kern="0" spc="-53" dirty="0">
                <a:solidFill>
                  <a:srgbClr val="FFFFFF"/>
                </a:solidFill>
                <a:latin typeface="Industry Book"/>
                <a:cs typeface="Industry Book"/>
              </a:rPr>
              <a:t> </a:t>
            </a:r>
            <a:r>
              <a:rPr sz="3600" kern="0" dirty="0">
                <a:solidFill>
                  <a:srgbClr val="FFFFFF"/>
                </a:solidFill>
                <a:latin typeface="Industry Book"/>
                <a:cs typeface="Industry Book"/>
              </a:rPr>
              <a:t>answered</a:t>
            </a:r>
            <a:r>
              <a:rPr sz="3600" kern="0" spc="-98" dirty="0">
                <a:solidFill>
                  <a:srgbClr val="FFFFFF"/>
                </a:solidFill>
                <a:latin typeface="Industry Book"/>
                <a:cs typeface="Industry Book"/>
              </a:rPr>
              <a:t> </a:t>
            </a:r>
            <a:r>
              <a:rPr sz="3600" kern="0" spc="-15" dirty="0">
                <a:solidFill>
                  <a:srgbClr val="FFFFFF"/>
                </a:solidFill>
                <a:latin typeface="Industry Book"/>
                <a:cs typeface="Industry Book"/>
              </a:rPr>
              <a:t>emergency </a:t>
            </a:r>
            <a:r>
              <a:rPr sz="3600" kern="0" dirty="0">
                <a:solidFill>
                  <a:srgbClr val="FFFFFF"/>
                </a:solidFill>
                <a:latin typeface="Industry Book"/>
                <a:cs typeface="Industry Book"/>
              </a:rPr>
              <a:t>hotline</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for</a:t>
            </a:r>
            <a:r>
              <a:rPr sz="3600" kern="0" spc="-38" dirty="0">
                <a:solidFill>
                  <a:srgbClr val="FFFFFF"/>
                </a:solidFill>
                <a:latin typeface="Industry Book"/>
                <a:cs typeface="Industry Book"/>
              </a:rPr>
              <a:t> </a:t>
            </a:r>
            <a:r>
              <a:rPr sz="3600" kern="0" spc="-15" dirty="0">
                <a:solidFill>
                  <a:srgbClr val="FFFFFF"/>
                </a:solidFill>
                <a:latin typeface="Industry Book"/>
                <a:cs typeface="Industry Book"/>
              </a:rPr>
              <a:t>members.</a:t>
            </a:r>
            <a:endParaRPr sz="3600" kern="0" dirty="0">
              <a:solidFill>
                <a:sysClr val="windowText" lastClr="000000"/>
              </a:solidFill>
              <a:latin typeface="Industry Book"/>
              <a:cs typeface="Industry Book"/>
            </a:endParaRPr>
          </a:p>
        </p:txBody>
      </p:sp>
      <p:pic>
        <p:nvPicPr>
          <p:cNvPr id="6" name="Picture 5" descr="A blue and white emblem with a soldier holding a rifle&#10;&#10;Description automatically generated">
            <a:extLst>
              <a:ext uri="{FF2B5EF4-FFF2-40B4-BE49-F238E27FC236}">
                <a16:creationId xmlns:a16="http://schemas.microsoft.com/office/drawing/2014/main" id="{F72F71B3-BDAC-776D-5978-30DADD2B6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7" name="object 4">
            <a:extLst>
              <a:ext uri="{FF2B5EF4-FFF2-40B4-BE49-F238E27FC236}">
                <a16:creationId xmlns:a16="http://schemas.microsoft.com/office/drawing/2014/main" id="{E2B3D10E-1D65-6D3F-7FE1-B141DDA200B8}"/>
              </a:ext>
            </a:extLst>
          </p:cNvPr>
          <p:cNvPicPr/>
          <p:nvPr/>
        </p:nvPicPr>
        <p:blipFill>
          <a:blip r:embed="rId3" cstate="print"/>
          <a:stretch>
            <a:fillRect/>
          </a:stretch>
        </p:blipFill>
        <p:spPr>
          <a:xfrm>
            <a:off x="15773400" y="8572502"/>
            <a:ext cx="1789887" cy="135750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51D7CB9D-3137-0FD7-ADD8-F66ED118836E}"/>
              </a:ext>
            </a:extLst>
          </p:cNvPr>
          <p:cNvSpPr txBox="1">
            <a:spLocks noGrp="1"/>
          </p:cNvSpPr>
          <p:nvPr>
            <p:ph type="title"/>
          </p:nvPr>
        </p:nvSpPr>
        <p:spPr>
          <a:xfrm>
            <a:off x="1376363" y="457200"/>
            <a:ext cx="15016163" cy="1032975"/>
          </a:xfrm>
          <a:prstGeom prst="rect">
            <a:avLst/>
          </a:prstGeom>
        </p:spPr>
        <p:txBody>
          <a:bodyPr vert="horz" wrap="square" lIns="0" tIns="17145" rIns="0" bIns="0" rtlCol="0">
            <a:spAutoFit/>
          </a:bodyPr>
          <a:lstStyle/>
          <a:p>
            <a:pPr marL="19050">
              <a:spcBef>
                <a:spcPts val="135"/>
              </a:spcBef>
            </a:pPr>
            <a:r>
              <a:rPr dirty="0"/>
              <a:t>ALL</a:t>
            </a:r>
            <a:r>
              <a:rPr spc="-158" dirty="0"/>
              <a:t> </a:t>
            </a:r>
            <a:r>
              <a:rPr dirty="0"/>
              <a:t>PLANS</a:t>
            </a:r>
            <a:r>
              <a:rPr spc="-127" dirty="0"/>
              <a:t> </a:t>
            </a:r>
            <a:r>
              <a:rPr spc="-15" dirty="0"/>
              <a:t>INCLUDE:</a:t>
            </a:r>
          </a:p>
        </p:txBody>
      </p:sp>
      <p:sp>
        <p:nvSpPr>
          <p:cNvPr id="5" name="object 6">
            <a:extLst>
              <a:ext uri="{FF2B5EF4-FFF2-40B4-BE49-F238E27FC236}">
                <a16:creationId xmlns:a16="http://schemas.microsoft.com/office/drawing/2014/main" id="{38F0CE7B-6A72-B14C-D69A-EFCC38C4C18B}"/>
              </a:ext>
            </a:extLst>
          </p:cNvPr>
          <p:cNvSpPr txBox="1">
            <a:spLocks noGrp="1"/>
          </p:cNvSpPr>
          <p:nvPr>
            <p:ph type="body" idx="1"/>
          </p:nvPr>
        </p:nvSpPr>
        <p:spPr>
          <a:xfrm>
            <a:off x="3383757" y="1371600"/>
            <a:ext cx="10789443" cy="7629974"/>
          </a:xfrm>
          <a:prstGeom prst="rect">
            <a:avLst/>
          </a:prstGeom>
        </p:spPr>
        <p:txBody>
          <a:bodyPr vert="horz" wrap="square" lIns="0" tIns="210503" rIns="0" bIns="0" rtlCol="0">
            <a:spAutoFit/>
          </a:bodyPr>
          <a:lstStyle/>
          <a:p>
            <a:pPr marL="361950" indent="-342900">
              <a:spcBef>
                <a:spcPts val="1658"/>
              </a:spcBef>
              <a:buFont typeface="Arial"/>
              <a:buChar char="•"/>
              <a:tabLst>
                <a:tab pos="361950" algn="l"/>
              </a:tabLst>
            </a:pPr>
            <a:r>
              <a:rPr lang="en-US" sz="3600" dirty="0"/>
              <a:t>24/7</a:t>
            </a:r>
            <a:r>
              <a:rPr lang="en-US" sz="3600" spc="-38" dirty="0"/>
              <a:t> </a:t>
            </a:r>
            <a:r>
              <a:rPr lang="en-US" sz="3600" dirty="0"/>
              <a:t>Emergency</a:t>
            </a:r>
            <a:r>
              <a:rPr lang="en-US" sz="3600" spc="-8" dirty="0"/>
              <a:t> </a:t>
            </a:r>
            <a:r>
              <a:rPr lang="en-US" sz="3600" dirty="0"/>
              <a:t>Hotline</a:t>
            </a:r>
            <a:r>
              <a:rPr lang="en-US" sz="3600" spc="-60" dirty="0"/>
              <a:t> </a:t>
            </a:r>
            <a:r>
              <a:rPr lang="en-US" sz="3600" dirty="0"/>
              <a:t>–</a:t>
            </a:r>
            <a:r>
              <a:rPr lang="en-US" sz="3600" spc="-23" dirty="0"/>
              <a:t> </a:t>
            </a:r>
            <a:r>
              <a:rPr lang="en-US" sz="3600" dirty="0"/>
              <a:t>answered</a:t>
            </a:r>
            <a:r>
              <a:rPr lang="en-US" sz="3600" spc="8" dirty="0"/>
              <a:t> </a:t>
            </a:r>
            <a:r>
              <a:rPr lang="en-US" sz="3600" dirty="0"/>
              <a:t>by</a:t>
            </a:r>
            <a:r>
              <a:rPr lang="en-US" sz="3600" spc="-8" dirty="0"/>
              <a:t> </a:t>
            </a:r>
            <a:r>
              <a:rPr lang="en-US" sz="3600" dirty="0"/>
              <a:t>an</a:t>
            </a:r>
            <a:r>
              <a:rPr lang="en-US" sz="3600" spc="-30" dirty="0"/>
              <a:t> </a:t>
            </a:r>
            <a:r>
              <a:rPr lang="en-US" sz="3600" dirty="0"/>
              <a:t>attorney,</a:t>
            </a:r>
            <a:r>
              <a:rPr lang="en-US" sz="3600" spc="-38" dirty="0"/>
              <a:t> </a:t>
            </a:r>
            <a:r>
              <a:rPr lang="en-US" sz="3600" dirty="0"/>
              <a:t>NOT</a:t>
            </a:r>
            <a:r>
              <a:rPr lang="en-US" sz="3600" spc="-38" dirty="0"/>
              <a:t> an </a:t>
            </a:r>
            <a:r>
              <a:rPr lang="en-US" sz="3600" dirty="0"/>
              <a:t>answering</a:t>
            </a:r>
            <a:r>
              <a:rPr lang="en-US" sz="3600" spc="-30" dirty="0"/>
              <a:t> </a:t>
            </a:r>
            <a:r>
              <a:rPr lang="en-US" sz="3600" spc="-15" dirty="0"/>
              <a:t>service. Immediate client Attorney privilege.</a:t>
            </a:r>
            <a:endParaRPr sz="3600" dirty="0"/>
          </a:p>
          <a:p>
            <a:pPr marL="361950" marR="1298258" indent="-342900">
              <a:spcBef>
                <a:spcPts val="1515"/>
              </a:spcBef>
              <a:buFont typeface="Arial"/>
              <a:buChar char="•"/>
              <a:tabLst>
                <a:tab pos="361950" algn="l"/>
              </a:tabLst>
            </a:pPr>
            <a:r>
              <a:rPr lang="en-US" sz="3600" dirty="0"/>
              <a:t>Uncapped attorney</a:t>
            </a:r>
            <a:r>
              <a:rPr lang="en-US" sz="3600" spc="-30" dirty="0"/>
              <a:t> </a:t>
            </a:r>
            <a:r>
              <a:rPr lang="en-US" sz="3600" dirty="0"/>
              <a:t>fees for</a:t>
            </a:r>
            <a:r>
              <a:rPr lang="en-US" sz="3600" spc="-30" dirty="0"/>
              <a:t> </a:t>
            </a:r>
            <a:r>
              <a:rPr lang="en-US" sz="3600" dirty="0"/>
              <a:t>criminal</a:t>
            </a:r>
            <a:r>
              <a:rPr lang="en-US" sz="3600" spc="-75" dirty="0"/>
              <a:t> </a:t>
            </a:r>
            <a:r>
              <a:rPr lang="en-US" sz="3600" dirty="0"/>
              <a:t>and</a:t>
            </a:r>
            <a:r>
              <a:rPr lang="en-US" sz="3600" spc="-23" dirty="0"/>
              <a:t> </a:t>
            </a:r>
            <a:r>
              <a:rPr lang="en-US" sz="3600" dirty="0"/>
              <a:t>civil</a:t>
            </a:r>
            <a:r>
              <a:rPr lang="en-US" sz="3600" spc="-75" dirty="0"/>
              <a:t> </a:t>
            </a:r>
            <a:r>
              <a:rPr lang="en-US" sz="3600" spc="-30" dirty="0"/>
              <a:t>cases.  You will NEVER pay a penny for your defense.  </a:t>
            </a:r>
            <a:endParaRPr sz="3600" dirty="0"/>
          </a:p>
          <a:p>
            <a:pPr marL="361950" indent="-342900">
              <a:spcBef>
                <a:spcPts val="1478"/>
              </a:spcBef>
              <a:buFont typeface="Arial"/>
              <a:buChar char="•"/>
              <a:tabLst>
                <a:tab pos="361950" algn="l"/>
              </a:tabLst>
            </a:pPr>
            <a:r>
              <a:rPr lang="en-US" sz="3600" dirty="0"/>
              <a:t>This</a:t>
            </a:r>
            <a:r>
              <a:rPr lang="en-US" sz="3600" spc="-38" dirty="0"/>
              <a:t> </a:t>
            </a:r>
            <a:r>
              <a:rPr lang="en-US" sz="3600" dirty="0"/>
              <a:t>is</a:t>
            </a:r>
            <a:r>
              <a:rPr lang="en-US" sz="3600" spc="-38" dirty="0"/>
              <a:t> NOT </a:t>
            </a:r>
            <a:r>
              <a:rPr lang="en-US" sz="3600" dirty="0"/>
              <a:t>a</a:t>
            </a:r>
            <a:r>
              <a:rPr lang="en-US" sz="3600" spc="-15" dirty="0"/>
              <a:t> </a:t>
            </a:r>
            <a:r>
              <a:rPr lang="en-US" sz="3600" dirty="0"/>
              <a:t>reimbursement</a:t>
            </a:r>
            <a:r>
              <a:rPr lang="en-US" sz="3600" spc="30" dirty="0"/>
              <a:t> </a:t>
            </a:r>
            <a:r>
              <a:rPr lang="en-US" sz="3600" spc="-15" dirty="0"/>
              <a:t>program. FLP will pay the attorney directly. </a:t>
            </a:r>
          </a:p>
          <a:p>
            <a:pPr marL="361950" marR="7620" indent="-342900">
              <a:spcBef>
                <a:spcPts val="1508"/>
              </a:spcBef>
              <a:buFont typeface="Arial"/>
              <a:buChar char="•"/>
              <a:tabLst>
                <a:tab pos="361950" algn="l"/>
              </a:tabLst>
            </a:pPr>
            <a:r>
              <a:rPr lang="en-US" sz="3600" spc="-15" dirty="0"/>
              <a:t>You don’t have to have a carry permit or own a gun to be a member.</a:t>
            </a:r>
          </a:p>
          <a:p>
            <a:pPr marL="361950" marR="7620" indent="-342900">
              <a:spcBef>
                <a:spcPts val="1508"/>
              </a:spcBef>
              <a:buFont typeface="Arial"/>
              <a:buChar char="•"/>
              <a:tabLst>
                <a:tab pos="361950" algn="l"/>
              </a:tabLst>
            </a:pPr>
            <a:r>
              <a:rPr lang="en-US" sz="3600" spc="-15" dirty="0" err="1"/>
              <a:t>MyFLP</a:t>
            </a:r>
            <a:r>
              <a:rPr lang="en-US" sz="3600" spc="-15" dirty="0"/>
              <a:t> APP gives you instant access to laws and legal questions 24/7 for all 50 states.</a:t>
            </a:r>
            <a:endParaRPr sz="3600" dirty="0"/>
          </a:p>
        </p:txBody>
      </p:sp>
      <p:pic>
        <p:nvPicPr>
          <p:cNvPr id="2" name="Picture 1" descr="A blue and white emblem with a soldier holding a rifle&#10;&#10;Description automatically generated">
            <a:extLst>
              <a:ext uri="{FF2B5EF4-FFF2-40B4-BE49-F238E27FC236}">
                <a16:creationId xmlns:a16="http://schemas.microsoft.com/office/drawing/2014/main" id="{65522477-449E-FD8F-4BCF-D82FC4B2D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13EA1EAF-0587-5723-0DF2-C7498AA07586}"/>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1271190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3114" y="1509261"/>
            <a:ext cx="22525673" cy="1032975"/>
          </a:xfrm>
          <a:prstGeom prst="rect">
            <a:avLst/>
          </a:prstGeom>
        </p:spPr>
        <p:txBody>
          <a:bodyPr vert="horz" wrap="square" lIns="0" tIns="17145" rIns="0" bIns="0" rtlCol="0">
            <a:spAutoFit/>
          </a:bodyPr>
          <a:lstStyle/>
          <a:p>
            <a:pPr marL="19050">
              <a:spcBef>
                <a:spcPts val="135"/>
              </a:spcBef>
            </a:pPr>
            <a:r>
              <a:rPr dirty="0"/>
              <a:t>OUR</a:t>
            </a:r>
            <a:r>
              <a:rPr spc="-143" dirty="0"/>
              <a:t> </a:t>
            </a:r>
            <a:r>
              <a:rPr spc="-15" dirty="0"/>
              <a:t>ATTORNEYS</a:t>
            </a:r>
          </a:p>
        </p:txBody>
      </p:sp>
      <p:sp>
        <p:nvSpPr>
          <p:cNvPr id="3" name="object 3"/>
          <p:cNvSpPr txBox="1"/>
          <p:nvPr/>
        </p:nvSpPr>
        <p:spPr>
          <a:xfrm>
            <a:off x="1375409" y="2614230"/>
            <a:ext cx="8691563" cy="3921266"/>
          </a:xfrm>
          <a:prstGeom prst="rect">
            <a:avLst/>
          </a:prstGeom>
        </p:spPr>
        <p:txBody>
          <a:bodyPr vert="horz" wrap="square" lIns="0" tIns="210503" rIns="0" bIns="0" rtlCol="0">
            <a:spAutoFit/>
          </a:bodyPr>
          <a:lstStyle/>
          <a:p>
            <a:pPr marL="361950" indent="-342900" defTabSz="1371600">
              <a:spcBef>
                <a:spcPts val="1658"/>
              </a:spcBef>
              <a:buFont typeface="Arial"/>
              <a:buChar char="•"/>
              <a:tabLst>
                <a:tab pos="361950" algn="l"/>
              </a:tabLst>
            </a:pPr>
            <a:r>
              <a:rPr sz="3600" kern="0" dirty="0">
                <a:solidFill>
                  <a:srgbClr val="FFFFFF"/>
                </a:solidFill>
                <a:latin typeface="Industry Book"/>
                <a:cs typeface="Industry Book"/>
              </a:rPr>
              <a:t>Nationwide</a:t>
            </a:r>
            <a:r>
              <a:rPr sz="3600" kern="0" spc="-120" dirty="0">
                <a:solidFill>
                  <a:srgbClr val="FFFFFF"/>
                </a:solidFill>
                <a:latin typeface="Industry Book"/>
                <a:cs typeface="Industry Book"/>
              </a:rPr>
              <a:t> </a:t>
            </a:r>
            <a:r>
              <a:rPr sz="3600" kern="0" dirty="0">
                <a:solidFill>
                  <a:srgbClr val="FFFFFF"/>
                </a:solidFill>
                <a:latin typeface="Industry Book"/>
                <a:cs typeface="Industry Book"/>
              </a:rPr>
              <a:t>Defense</a:t>
            </a:r>
            <a:r>
              <a:rPr sz="3600" kern="0" spc="30" dirty="0">
                <a:solidFill>
                  <a:srgbClr val="FFFFFF"/>
                </a:solidFill>
                <a:latin typeface="Industry Book"/>
                <a:cs typeface="Industry Book"/>
              </a:rPr>
              <a:t> </a:t>
            </a:r>
            <a:r>
              <a:rPr sz="3600" kern="0" spc="-15" dirty="0">
                <a:solidFill>
                  <a:srgbClr val="FFFFFF"/>
                </a:solidFill>
                <a:latin typeface="Industry Book"/>
                <a:cs typeface="Industry Book"/>
              </a:rPr>
              <a:t>Network</a:t>
            </a:r>
            <a:r>
              <a:rPr lang="en-US" sz="3600" kern="0" spc="-15" dirty="0">
                <a:solidFill>
                  <a:srgbClr val="FFFFFF"/>
                </a:solidFill>
                <a:latin typeface="Industry Book"/>
                <a:cs typeface="Industry Book"/>
              </a:rPr>
              <a:t>.</a:t>
            </a:r>
            <a:endParaRPr sz="3600" kern="0" dirty="0">
              <a:solidFill>
                <a:sysClr val="windowText" lastClr="000000"/>
              </a:solidFill>
              <a:latin typeface="Industry Book"/>
              <a:cs typeface="Industry Book"/>
            </a:endParaRPr>
          </a:p>
          <a:p>
            <a:pPr marL="361950" marR="1545908" indent="-342900" defTabSz="1371600">
              <a:spcBef>
                <a:spcPts val="1515"/>
              </a:spcBef>
              <a:buFont typeface="Arial"/>
              <a:buChar char="•"/>
              <a:tabLst>
                <a:tab pos="361950" algn="l"/>
              </a:tabLst>
            </a:pPr>
            <a:r>
              <a:rPr sz="3600" kern="0" dirty="0">
                <a:solidFill>
                  <a:srgbClr val="FFFFFF"/>
                </a:solidFill>
                <a:latin typeface="Industry Book"/>
                <a:cs typeface="Industry Book"/>
              </a:rPr>
              <a:t>Vast</a:t>
            </a:r>
            <a:r>
              <a:rPr sz="3600" kern="0" spc="-8" dirty="0">
                <a:solidFill>
                  <a:srgbClr val="FFFFFF"/>
                </a:solidFill>
                <a:latin typeface="Industry Book"/>
                <a:cs typeface="Industry Book"/>
              </a:rPr>
              <a:t> </a:t>
            </a:r>
            <a:r>
              <a:rPr sz="3600" kern="0" dirty="0">
                <a:solidFill>
                  <a:srgbClr val="FFFFFF"/>
                </a:solidFill>
                <a:latin typeface="Industry Book"/>
                <a:cs typeface="Industry Book"/>
              </a:rPr>
              <a:t>network</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of</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criminal</a:t>
            </a:r>
            <a:r>
              <a:rPr sz="3600" kern="0" spc="-83" dirty="0">
                <a:solidFill>
                  <a:srgbClr val="FFFFFF"/>
                </a:solidFill>
                <a:latin typeface="Industry Book"/>
                <a:cs typeface="Industry Book"/>
              </a:rPr>
              <a:t> </a:t>
            </a:r>
            <a:r>
              <a:rPr sz="3600" kern="0" dirty="0">
                <a:solidFill>
                  <a:srgbClr val="FFFFFF"/>
                </a:solidFill>
                <a:latin typeface="Industry Book"/>
                <a:cs typeface="Industry Book"/>
              </a:rPr>
              <a:t>and</a:t>
            </a:r>
            <a:r>
              <a:rPr sz="3600" kern="0" spc="-23" dirty="0">
                <a:solidFill>
                  <a:srgbClr val="FFFFFF"/>
                </a:solidFill>
                <a:latin typeface="Industry Book"/>
                <a:cs typeface="Industry Book"/>
              </a:rPr>
              <a:t> </a:t>
            </a:r>
            <a:r>
              <a:rPr sz="3600" kern="0" spc="-15" dirty="0">
                <a:solidFill>
                  <a:srgbClr val="FFFFFF"/>
                </a:solidFill>
                <a:latin typeface="Industry Book"/>
                <a:cs typeface="Industry Book"/>
              </a:rPr>
              <a:t>civil </a:t>
            </a:r>
            <a:r>
              <a:rPr sz="3600" kern="0" dirty="0">
                <a:solidFill>
                  <a:srgbClr val="FFFFFF"/>
                </a:solidFill>
                <a:latin typeface="Industry Book"/>
                <a:cs typeface="Industry Book"/>
              </a:rPr>
              <a:t>defense </a:t>
            </a:r>
            <a:r>
              <a:rPr sz="3600" kern="0" spc="-15" dirty="0">
                <a:solidFill>
                  <a:srgbClr val="FFFFFF"/>
                </a:solidFill>
                <a:latin typeface="Industry Book"/>
                <a:cs typeface="Industry Book"/>
              </a:rPr>
              <a:t>attorneys</a:t>
            </a:r>
            <a:r>
              <a:rPr lang="en-US" sz="3600" kern="0" spc="-15" dirty="0">
                <a:solidFill>
                  <a:srgbClr val="FFFFFF"/>
                </a:solidFill>
                <a:latin typeface="Industry Book"/>
                <a:cs typeface="Industry Book"/>
              </a:rPr>
              <a:t>.</a:t>
            </a:r>
            <a:endParaRPr sz="3600" kern="0" dirty="0">
              <a:solidFill>
                <a:sysClr val="windowText" lastClr="000000"/>
              </a:solidFill>
              <a:latin typeface="Industry Book"/>
              <a:cs typeface="Industry Book"/>
            </a:endParaRPr>
          </a:p>
          <a:p>
            <a:pPr marL="361950" marR="7620" indent="-342900" defTabSz="1371600">
              <a:spcBef>
                <a:spcPts val="1478"/>
              </a:spcBef>
              <a:buFont typeface="Arial"/>
              <a:buChar char="•"/>
              <a:tabLst>
                <a:tab pos="361950" algn="l"/>
              </a:tabLst>
            </a:pPr>
            <a:r>
              <a:rPr sz="3600" kern="0" dirty="0">
                <a:solidFill>
                  <a:srgbClr val="FFFFFF"/>
                </a:solidFill>
                <a:latin typeface="Industry Book"/>
                <a:cs typeface="Industry Book"/>
              </a:rPr>
              <a:t>All</a:t>
            </a:r>
            <a:r>
              <a:rPr sz="3600" kern="0" spc="-90" dirty="0">
                <a:solidFill>
                  <a:srgbClr val="FFFFFF"/>
                </a:solidFill>
                <a:latin typeface="Industry Book"/>
                <a:cs typeface="Industry Book"/>
              </a:rPr>
              <a:t> </a:t>
            </a:r>
            <a:r>
              <a:rPr sz="3600" kern="0" dirty="0">
                <a:solidFill>
                  <a:srgbClr val="FFFFFF"/>
                </a:solidFill>
                <a:latin typeface="Industry Book"/>
                <a:cs typeface="Industry Book"/>
              </a:rPr>
              <a:t>attorneys</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have</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a</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minimum</a:t>
            </a:r>
            <a:r>
              <a:rPr sz="3600" kern="0" spc="-75" dirty="0">
                <a:solidFill>
                  <a:srgbClr val="FFFFFF"/>
                </a:solidFill>
                <a:latin typeface="Industry Book"/>
                <a:cs typeface="Industry Book"/>
              </a:rPr>
              <a:t> </a:t>
            </a:r>
            <a:r>
              <a:rPr sz="3600" kern="0" dirty="0">
                <a:solidFill>
                  <a:srgbClr val="FFFFFF"/>
                </a:solidFill>
                <a:latin typeface="Industry Book"/>
                <a:cs typeface="Industry Book"/>
              </a:rPr>
              <a:t>of</a:t>
            </a:r>
            <a:r>
              <a:rPr sz="3600" kern="0" spc="-15" dirty="0">
                <a:solidFill>
                  <a:srgbClr val="FFFFFF"/>
                </a:solidFill>
                <a:latin typeface="Industry Book"/>
                <a:cs typeface="Industry Book"/>
              </a:rPr>
              <a:t> </a:t>
            </a:r>
            <a:r>
              <a:rPr sz="3600" kern="0" spc="-75" dirty="0">
                <a:solidFill>
                  <a:srgbClr val="FFFFFF"/>
                </a:solidFill>
                <a:latin typeface="Industry Book"/>
                <a:cs typeface="Industry Book"/>
              </a:rPr>
              <a:t>5 </a:t>
            </a:r>
            <a:r>
              <a:rPr sz="3600" kern="0" dirty="0">
                <a:solidFill>
                  <a:srgbClr val="FFFFFF"/>
                </a:solidFill>
                <a:latin typeface="Industry Book"/>
                <a:cs typeface="Industry Book"/>
              </a:rPr>
              <a:t>years</a:t>
            </a:r>
            <a:r>
              <a:rPr sz="3600" kern="0" spc="-8" dirty="0">
                <a:solidFill>
                  <a:srgbClr val="FFFFFF"/>
                </a:solidFill>
                <a:latin typeface="Industry Book"/>
                <a:cs typeface="Industry Book"/>
              </a:rPr>
              <a:t> </a:t>
            </a:r>
            <a:r>
              <a:rPr sz="3600" kern="0" dirty="0">
                <a:solidFill>
                  <a:srgbClr val="FFFFFF"/>
                </a:solidFill>
                <a:latin typeface="Industry Book"/>
                <a:cs typeface="Industry Book"/>
              </a:rPr>
              <a:t>of</a:t>
            </a:r>
            <a:r>
              <a:rPr sz="3600" kern="0" spc="15" dirty="0">
                <a:solidFill>
                  <a:srgbClr val="FFFFFF"/>
                </a:solidFill>
                <a:latin typeface="Industry Book"/>
                <a:cs typeface="Industry Book"/>
              </a:rPr>
              <a:t> </a:t>
            </a:r>
            <a:r>
              <a:rPr sz="3600" u="sng" kern="0" dirty="0">
                <a:solidFill>
                  <a:srgbClr val="FFFFFF"/>
                </a:solidFill>
                <a:uFill>
                  <a:solidFill>
                    <a:srgbClr val="FFFFFF"/>
                  </a:solidFill>
                </a:uFill>
                <a:latin typeface="Industry Book"/>
                <a:cs typeface="Industry Book"/>
              </a:rPr>
              <a:t>TRIAL</a:t>
            </a:r>
            <a:r>
              <a:rPr sz="3600" kern="0" spc="-75" dirty="0">
                <a:solidFill>
                  <a:srgbClr val="FFFFFF"/>
                </a:solidFill>
                <a:latin typeface="Industry Book"/>
                <a:cs typeface="Industry Book"/>
              </a:rPr>
              <a:t> </a:t>
            </a:r>
            <a:r>
              <a:rPr sz="3600" kern="0" spc="-15" dirty="0">
                <a:solidFill>
                  <a:srgbClr val="FFFFFF"/>
                </a:solidFill>
                <a:latin typeface="Industry Book"/>
                <a:cs typeface="Industry Book"/>
              </a:rPr>
              <a:t>experience</a:t>
            </a:r>
            <a:r>
              <a:rPr lang="en-US" sz="3600" kern="0" spc="-15" dirty="0">
                <a:solidFill>
                  <a:srgbClr val="FFFFFF"/>
                </a:solidFill>
                <a:latin typeface="Industry Book"/>
                <a:cs typeface="Industry Book"/>
              </a:rPr>
              <a:t> in gun laws and related cases.</a:t>
            </a:r>
            <a:endParaRPr sz="3600" kern="0" dirty="0">
              <a:solidFill>
                <a:sysClr val="windowText" lastClr="000000"/>
              </a:solidFill>
              <a:latin typeface="Industry Book"/>
              <a:cs typeface="Industry Book"/>
            </a:endParaRPr>
          </a:p>
        </p:txBody>
      </p:sp>
      <p:pic>
        <p:nvPicPr>
          <p:cNvPr id="4" name="object 4"/>
          <p:cNvPicPr/>
          <p:nvPr/>
        </p:nvPicPr>
        <p:blipFill>
          <a:blip r:embed="rId2" cstate="print"/>
          <a:stretch>
            <a:fillRect/>
          </a:stretch>
        </p:blipFill>
        <p:spPr>
          <a:xfrm>
            <a:off x="9829801" y="2"/>
            <a:ext cx="7790687" cy="8001000"/>
          </a:xfrm>
          <a:prstGeom prst="rect">
            <a:avLst/>
          </a:prstGeom>
        </p:spPr>
      </p:pic>
      <p:pic>
        <p:nvPicPr>
          <p:cNvPr id="7" name="Picture 6" descr="A blue and white emblem with a soldier holding a rifle&#10;&#10;Description automatically generated">
            <a:extLst>
              <a:ext uri="{FF2B5EF4-FFF2-40B4-BE49-F238E27FC236}">
                <a16:creationId xmlns:a16="http://schemas.microsoft.com/office/drawing/2014/main" id="{B662B1C4-14B3-1CA6-5205-5CCDB819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8" name="object 4">
            <a:extLst>
              <a:ext uri="{FF2B5EF4-FFF2-40B4-BE49-F238E27FC236}">
                <a16:creationId xmlns:a16="http://schemas.microsoft.com/office/drawing/2014/main" id="{6BB0F354-B333-F39C-B1C8-B8C883046AC5}"/>
              </a:ext>
            </a:extLst>
          </p:cNvPr>
          <p:cNvPicPr/>
          <p:nvPr/>
        </p:nvPicPr>
        <p:blipFill>
          <a:blip r:embed="rId4" cstate="print"/>
          <a:stretch>
            <a:fillRect/>
          </a:stretch>
        </p:blipFill>
        <p:spPr>
          <a:xfrm>
            <a:off x="15773400" y="8572502"/>
            <a:ext cx="1789887" cy="135750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6351" y="1371934"/>
            <a:ext cx="7729538" cy="1032975"/>
          </a:xfrm>
          <a:prstGeom prst="rect">
            <a:avLst/>
          </a:prstGeom>
        </p:spPr>
        <p:txBody>
          <a:bodyPr vert="horz" wrap="square" lIns="0" tIns="17145" rIns="0" bIns="0" rtlCol="0">
            <a:spAutoFit/>
          </a:bodyPr>
          <a:lstStyle/>
          <a:p>
            <a:pPr marL="19050">
              <a:spcBef>
                <a:spcPts val="135"/>
              </a:spcBef>
            </a:pPr>
            <a:r>
              <a:rPr dirty="0"/>
              <a:t>MyFLP</a:t>
            </a:r>
            <a:r>
              <a:rPr spc="-225" dirty="0"/>
              <a:t> </a:t>
            </a:r>
            <a:r>
              <a:rPr dirty="0"/>
              <a:t>MOBILE</a:t>
            </a:r>
            <a:r>
              <a:rPr spc="-210" dirty="0"/>
              <a:t> </a:t>
            </a:r>
            <a:r>
              <a:rPr spc="-38" dirty="0"/>
              <a:t>APP</a:t>
            </a:r>
          </a:p>
        </p:txBody>
      </p:sp>
      <p:sp>
        <p:nvSpPr>
          <p:cNvPr id="3" name="object 3"/>
          <p:cNvSpPr txBox="1"/>
          <p:nvPr/>
        </p:nvSpPr>
        <p:spPr>
          <a:xfrm>
            <a:off x="8896351" y="3827811"/>
            <a:ext cx="8685848" cy="3366306"/>
          </a:xfrm>
          <a:prstGeom prst="rect">
            <a:avLst/>
          </a:prstGeom>
        </p:spPr>
        <p:txBody>
          <a:bodyPr vert="horz" wrap="square" lIns="0" tIns="19050" rIns="0" bIns="0" rtlCol="0">
            <a:spAutoFit/>
          </a:bodyPr>
          <a:lstStyle/>
          <a:p>
            <a:pPr marL="361950" marR="7620" indent="-342900" defTabSz="1371600">
              <a:spcBef>
                <a:spcPts val="150"/>
              </a:spcBef>
              <a:buFont typeface="Arial"/>
              <a:buChar char="•"/>
              <a:tabLst>
                <a:tab pos="361950" algn="l"/>
              </a:tabLst>
            </a:pPr>
            <a:r>
              <a:rPr sz="3600" kern="0" dirty="0">
                <a:solidFill>
                  <a:srgbClr val="FFFFFF"/>
                </a:solidFill>
                <a:latin typeface="Industry Book"/>
                <a:cs typeface="Industry Book"/>
              </a:rPr>
              <a:t>Easy</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to</a:t>
            </a:r>
            <a:r>
              <a:rPr sz="3600" kern="0" spc="-45" dirty="0">
                <a:solidFill>
                  <a:srgbClr val="FFFFFF"/>
                </a:solidFill>
                <a:latin typeface="Industry Book"/>
                <a:cs typeface="Industry Book"/>
              </a:rPr>
              <a:t> </a:t>
            </a:r>
            <a:r>
              <a:rPr sz="3600" kern="0" dirty="0">
                <a:solidFill>
                  <a:srgbClr val="FFFFFF"/>
                </a:solidFill>
                <a:latin typeface="Industry Book"/>
                <a:cs typeface="Industry Book"/>
              </a:rPr>
              <a:t>use</a:t>
            </a:r>
            <a:r>
              <a:rPr sz="3600" kern="0" spc="-8" dirty="0">
                <a:solidFill>
                  <a:srgbClr val="FFFFFF"/>
                </a:solidFill>
                <a:latin typeface="Industry Book"/>
                <a:cs typeface="Industry Book"/>
              </a:rPr>
              <a:t> </a:t>
            </a:r>
            <a:r>
              <a:rPr sz="3600" kern="0" dirty="0">
                <a:solidFill>
                  <a:srgbClr val="FFFFFF"/>
                </a:solidFill>
                <a:latin typeface="Industry Book"/>
                <a:cs typeface="Industry Book"/>
              </a:rPr>
              <a:t>“Emergency”</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and</a:t>
            </a:r>
            <a:r>
              <a:rPr sz="3600" kern="0" spc="-30" dirty="0">
                <a:solidFill>
                  <a:srgbClr val="FFFFFF"/>
                </a:solidFill>
                <a:latin typeface="Industry Book"/>
                <a:cs typeface="Industry Book"/>
              </a:rPr>
              <a:t> </a:t>
            </a:r>
            <a:r>
              <a:rPr sz="3600" kern="0" spc="-15" dirty="0">
                <a:solidFill>
                  <a:srgbClr val="FFFFFF"/>
                </a:solidFill>
                <a:latin typeface="Industry Book"/>
                <a:cs typeface="Industry Book"/>
              </a:rPr>
              <a:t>“Customer </a:t>
            </a:r>
            <a:r>
              <a:rPr sz="3600" kern="0" dirty="0">
                <a:solidFill>
                  <a:srgbClr val="FFFFFF"/>
                </a:solidFill>
                <a:latin typeface="Industry Book"/>
                <a:cs typeface="Industry Book"/>
              </a:rPr>
              <a:t>Support”</a:t>
            </a:r>
            <a:r>
              <a:rPr sz="3600" kern="0" spc="-23" dirty="0">
                <a:solidFill>
                  <a:srgbClr val="FFFFFF"/>
                </a:solidFill>
                <a:latin typeface="Industry Book"/>
                <a:cs typeface="Industry Book"/>
              </a:rPr>
              <a:t> </a:t>
            </a:r>
            <a:r>
              <a:rPr sz="3600" kern="0" dirty="0">
                <a:solidFill>
                  <a:srgbClr val="FFFFFF"/>
                </a:solidFill>
                <a:latin typeface="Industry Book"/>
                <a:cs typeface="Industry Book"/>
              </a:rPr>
              <a:t>contact</a:t>
            </a:r>
            <a:r>
              <a:rPr sz="3600" kern="0" spc="-90" dirty="0">
                <a:solidFill>
                  <a:srgbClr val="FFFFFF"/>
                </a:solidFill>
                <a:latin typeface="Industry Book"/>
                <a:cs typeface="Industry Book"/>
              </a:rPr>
              <a:t> </a:t>
            </a:r>
            <a:r>
              <a:rPr sz="3600" kern="0" spc="-15" dirty="0">
                <a:solidFill>
                  <a:srgbClr val="FFFFFF"/>
                </a:solidFill>
                <a:latin typeface="Industry Book"/>
                <a:cs typeface="Industry Book"/>
              </a:rPr>
              <a:t>buttons.</a:t>
            </a:r>
            <a:endParaRPr sz="3600" kern="0" dirty="0">
              <a:solidFill>
                <a:sysClr val="windowText" lastClr="000000"/>
              </a:solidFill>
              <a:latin typeface="Industry Book"/>
              <a:cs typeface="Industry Book"/>
            </a:endParaRPr>
          </a:p>
          <a:p>
            <a:pPr marL="361950" indent="-342900" defTabSz="1371600">
              <a:spcBef>
                <a:spcPts val="1508"/>
              </a:spcBef>
              <a:buFont typeface="Arial"/>
              <a:buChar char="•"/>
              <a:tabLst>
                <a:tab pos="361950" algn="l"/>
              </a:tabLst>
            </a:pPr>
            <a:r>
              <a:rPr sz="3600" kern="0" dirty="0">
                <a:solidFill>
                  <a:srgbClr val="FFFFFF"/>
                </a:solidFill>
                <a:latin typeface="Industry Book"/>
                <a:cs typeface="Industry Book"/>
              </a:rPr>
              <a:t>State</a:t>
            </a:r>
            <a:r>
              <a:rPr sz="3600" kern="0" spc="-45" dirty="0">
                <a:solidFill>
                  <a:srgbClr val="FFFFFF"/>
                </a:solidFill>
                <a:latin typeface="Industry Book"/>
                <a:cs typeface="Industry Book"/>
              </a:rPr>
              <a:t> </a:t>
            </a:r>
            <a:r>
              <a:rPr sz="3600" kern="0" dirty="0">
                <a:solidFill>
                  <a:srgbClr val="FFFFFF"/>
                </a:solidFill>
                <a:latin typeface="Industry Book"/>
                <a:cs typeface="Industry Book"/>
              </a:rPr>
              <a:t>by</a:t>
            </a:r>
            <a:r>
              <a:rPr sz="3600" kern="0" spc="-15" dirty="0">
                <a:solidFill>
                  <a:srgbClr val="FFFFFF"/>
                </a:solidFill>
                <a:latin typeface="Industry Book"/>
                <a:cs typeface="Industry Book"/>
              </a:rPr>
              <a:t> </a:t>
            </a:r>
            <a:r>
              <a:rPr sz="3600" kern="0" dirty="0">
                <a:solidFill>
                  <a:srgbClr val="FFFFFF"/>
                </a:solidFill>
                <a:latin typeface="Industry Book"/>
                <a:cs typeface="Industry Book"/>
              </a:rPr>
              <a:t>state</a:t>
            </a:r>
            <a:r>
              <a:rPr sz="3600" kern="0" spc="-45" dirty="0">
                <a:solidFill>
                  <a:srgbClr val="FFFFFF"/>
                </a:solidFill>
                <a:latin typeface="Industry Book"/>
                <a:cs typeface="Industry Book"/>
              </a:rPr>
              <a:t> </a:t>
            </a:r>
            <a:r>
              <a:rPr sz="3600" kern="0" dirty="0">
                <a:solidFill>
                  <a:srgbClr val="FFFFFF"/>
                </a:solidFill>
                <a:latin typeface="Industry Book"/>
                <a:cs typeface="Industry Book"/>
              </a:rPr>
              <a:t>reciprocity</a:t>
            </a:r>
            <a:r>
              <a:rPr sz="3600" kern="0" spc="-15" dirty="0">
                <a:solidFill>
                  <a:srgbClr val="FFFFFF"/>
                </a:solidFill>
                <a:latin typeface="Industry Book"/>
                <a:cs typeface="Industry Book"/>
              </a:rPr>
              <a:t> </a:t>
            </a:r>
            <a:r>
              <a:rPr sz="3600" kern="0" spc="-30" dirty="0">
                <a:solidFill>
                  <a:srgbClr val="FFFFFF"/>
                </a:solidFill>
                <a:latin typeface="Industry Book"/>
                <a:cs typeface="Industry Book"/>
              </a:rPr>
              <a:t>maps</a:t>
            </a:r>
            <a:r>
              <a:rPr lang="en-US" sz="3600" kern="0" spc="-30" dirty="0">
                <a:solidFill>
                  <a:srgbClr val="FFFFFF"/>
                </a:solidFill>
                <a:latin typeface="Industry Book"/>
                <a:cs typeface="Industry Book"/>
              </a:rPr>
              <a:t>.</a:t>
            </a:r>
            <a:endParaRPr sz="3600" kern="0" dirty="0">
              <a:solidFill>
                <a:sysClr val="windowText" lastClr="000000"/>
              </a:solidFill>
              <a:latin typeface="Industry Book"/>
              <a:cs typeface="Industry Book"/>
            </a:endParaRPr>
          </a:p>
          <a:p>
            <a:pPr marL="361950" indent="-342900" defTabSz="1371600">
              <a:spcBef>
                <a:spcPts val="1478"/>
              </a:spcBef>
              <a:buFont typeface="Arial"/>
              <a:buChar char="•"/>
              <a:tabLst>
                <a:tab pos="361950" algn="l"/>
              </a:tabLst>
            </a:pPr>
            <a:r>
              <a:rPr sz="3600" kern="0" dirty="0">
                <a:solidFill>
                  <a:srgbClr val="FFFFFF"/>
                </a:solidFill>
                <a:latin typeface="Industry Book"/>
                <a:cs typeface="Industry Book"/>
              </a:rPr>
              <a:t>Submit</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legal</a:t>
            </a:r>
            <a:r>
              <a:rPr sz="3600" kern="0" spc="-38" dirty="0">
                <a:solidFill>
                  <a:srgbClr val="FFFFFF"/>
                </a:solidFill>
                <a:latin typeface="Industry Book"/>
                <a:cs typeface="Industry Book"/>
              </a:rPr>
              <a:t> </a:t>
            </a:r>
            <a:r>
              <a:rPr sz="3600" kern="0" dirty="0">
                <a:solidFill>
                  <a:srgbClr val="FFFFFF"/>
                </a:solidFill>
                <a:latin typeface="Industry Book"/>
                <a:cs typeface="Industry Book"/>
              </a:rPr>
              <a:t>questions</a:t>
            </a:r>
            <a:r>
              <a:rPr sz="3600" kern="0" spc="-8" dirty="0">
                <a:solidFill>
                  <a:srgbClr val="FFFFFF"/>
                </a:solidFill>
                <a:latin typeface="Industry Book"/>
                <a:cs typeface="Industry Book"/>
              </a:rPr>
              <a:t> </a:t>
            </a:r>
            <a:r>
              <a:rPr sz="3600" kern="0" dirty="0">
                <a:solidFill>
                  <a:srgbClr val="FFFFFF"/>
                </a:solidFill>
                <a:latin typeface="Industry Book"/>
                <a:cs typeface="Industry Book"/>
              </a:rPr>
              <a:t>to</a:t>
            </a:r>
            <a:r>
              <a:rPr sz="3600" kern="0" spc="-60" dirty="0">
                <a:solidFill>
                  <a:srgbClr val="FFFFFF"/>
                </a:solidFill>
                <a:latin typeface="Industry Book"/>
                <a:cs typeface="Industry Book"/>
              </a:rPr>
              <a:t> </a:t>
            </a:r>
            <a:r>
              <a:rPr sz="3600" kern="0" spc="-15" dirty="0">
                <a:solidFill>
                  <a:srgbClr val="FFFFFF"/>
                </a:solidFill>
                <a:latin typeface="Industry Book"/>
                <a:cs typeface="Industry Book"/>
              </a:rPr>
              <a:t>attorneys</a:t>
            </a:r>
            <a:r>
              <a:rPr lang="en-US" sz="3600" kern="0" spc="-15" dirty="0">
                <a:solidFill>
                  <a:srgbClr val="FFFFFF"/>
                </a:solidFill>
                <a:latin typeface="Industry Book"/>
                <a:cs typeface="Industry Book"/>
              </a:rPr>
              <a:t>.</a:t>
            </a:r>
            <a:endParaRPr sz="3600" kern="0" dirty="0">
              <a:solidFill>
                <a:sysClr val="windowText" lastClr="000000"/>
              </a:solidFill>
              <a:latin typeface="Industry Book"/>
              <a:cs typeface="Industry Book"/>
            </a:endParaRPr>
          </a:p>
          <a:p>
            <a:pPr marL="361950" indent="-342900" defTabSz="1371600">
              <a:spcBef>
                <a:spcPts val="1515"/>
              </a:spcBef>
              <a:buFont typeface="Arial"/>
              <a:buChar char="•"/>
              <a:tabLst>
                <a:tab pos="361950" algn="l"/>
              </a:tabLst>
            </a:pPr>
            <a:r>
              <a:rPr sz="3600" kern="0" dirty="0">
                <a:solidFill>
                  <a:srgbClr val="FFFFFF"/>
                </a:solidFill>
                <a:latin typeface="Industry Book"/>
                <a:cs typeface="Industry Book"/>
              </a:rPr>
              <a:t>Recent</a:t>
            </a:r>
            <a:r>
              <a:rPr sz="3600" kern="0" spc="-30" dirty="0">
                <a:solidFill>
                  <a:srgbClr val="FFFFFF"/>
                </a:solidFill>
                <a:latin typeface="Industry Book"/>
                <a:cs typeface="Industry Book"/>
              </a:rPr>
              <a:t> </a:t>
            </a:r>
            <a:r>
              <a:rPr sz="3600" kern="0" dirty="0">
                <a:solidFill>
                  <a:srgbClr val="FFFFFF"/>
                </a:solidFill>
                <a:latin typeface="Industry Book"/>
                <a:cs typeface="Industry Book"/>
              </a:rPr>
              <a:t>law</a:t>
            </a:r>
            <a:r>
              <a:rPr sz="3600" kern="0" spc="-30" dirty="0">
                <a:solidFill>
                  <a:srgbClr val="FFFFFF"/>
                </a:solidFill>
                <a:latin typeface="Industry Book"/>
                <a:cs typeface="Industry Book"/>
              </a:rPr>
              <a:t> </a:t>
            </a:r>
            <a:r>
              <a:rPr sz="3600" kern="0" spc="-15" dirty="0">
                <a:solidFill>
                  <a:srgbClr val="FFFFFF"/>
                </a:solidFill>
                <a:latin typeface="Industry Book"/>
                <a:cs typeface="Industry Book"/>
              </a:rPr>
              <a:t>updates</a:t>
            </a:r>
            <a:r>
              <a:rPr lang="en-US" sz="3600" kern="0" spc="-15" dirty="0">
                <a:solidFill>
                  <a:srgbClr val="FFFFFF"/>
                </a:solidFill>
                <a:latin typeface="Industry Book"/>
                <a:cs typeface="Industry Book"/>
              </a:rPr>
              <a:t>.</a:t>
            </a:r>
            <a:endParaRPr sz="3600" kern="0" dirty="0">
              <a:solidFill>
                <a:sysClr val="windowText" lastClr="000000"/>
              </a:solidFill>
              <a:latin typeface="Industry Book"/>
              <a:cs typeface="Industry Book"/>
            </a:endParaRPr>
          </a:p>
        </p:txBody>
      </p:sp>
      <p:pic>
        <p:nvPicPr>
          <p:cNvPr id="4" name="object 4"/>
          <p:cNvPicPr/>
          <p:nvPr/>
        </p:nvPicPr>
        <p:blipFill>
          <a:blip r:embed="rId2" cstate="print"/>
          <a:stretch>
            <a:fillRect/>
          </a:stretch>
        </p:blipFill>
        <p:spPr>
          <a:xfrm>
            <a:off x="1" y="1"/>
            <a:ext cx="7982711" cy="10286999"/>
          </a:xfrm>
          <a:prstGeom prst="rect">
            <a:avLst/>
          </a:prstGeom>
        </p:spPr>
      </p:pic>
      <p:pic>
        <p:nvPicPr>
          <p:cNvPr id="7" name="Picture 6" descr="A blue and white emblem with a soldier holding a rifle&#10;&#10;Description automatically generated">
            <a:extLst>
              <a:ext uri="{FF2B5EF4-FFF2-40B4-BE49-F238E27FC236}">
                <a16:creationId xmlns:a16="http://schemas.microsoft.com/office/drawing/2014/main" id="{0938D6D4-CD96-B91A-4A6C-8CA56E2F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8" name="object 4">
            <a:extLst>
              <a:ext uri="{FF2B5EF4-FFF2-40B4-BE49-F238E27FC236}">
                <a16:creationId xmlns:a16="http://schemas.microsoft.com/office/drawing/2014/main" id="{F4B33CE2-0A52-89CC-772D-64511E693BBC}"/>
              </a:ext>
            </a:extLst>
          </p:cNvPr>
          <p:cNvPicPr/>
          <p:nvPr/>
        </p:nvPicPr>
        <p:blipFill>
          <a:blip r:embed="rId4" cstate="print"/>
          <a:stretch>
            <a:fillRect/>
          </a:stretch>
        </p:blipFill>
        <p:spPr>
          <a:xfrm>
            <a:off x="15773400" y="8572502"/>
            <a:ext cx="1789887" cy="135750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2F9C11E-E396-FA79-7542-F7A396D82B47}"/>
              </a:ext>
            </a:extLst>
          </p:cNvPr>
          <p:cNvSpPr txBox="1">
            <a:spLocks noGrp="1"/>
          </p:cNvSpPr>
          <p:nvPr>
            <p:ph type="body" idx="1"/>
          </p:nvPr>
        </p:nvSpPr>
        <p:spPr>
          <a:xfrm>
            <a:off x="3429000" y="2171700"/>
            <a:ext cx="10789443" cy="4792868"/>
          </a:xfrm>
          <a:prstGeom prst="rect">
            <a:avLst/>
          </a:prstGeom>
        </p:spPr>
        <p:txBody>
          <a:bodyPr vert="horz" wrap="square" lIns="0" tIns="326915" rIns="0" bIns="0" rtlCol="0">
            <a:spAutoFit/>
          </a:bodyPr>
          <a:lstStyle/>
          <a:p>
            <a:pPr marL="2689859" marR="7620" indent="62865">
              <a:lnSpc>
                <a:spcPts val="8745"/>
              </a:lnSpc>
              <a:spcBef>
                <a:spcPts val="1253"/>
              </a:spcBef>
            </a:pPr>
            <a:r>
              <a:rPr sz="8100" dirty="0"/>
              <a:t>PROTECT</a:t>
            </a:r>
            <a:r>
              <a:rPr sz="8100" spc="-30" dirty="0"/>
              <a:t> </a:t>
            </a:r>
            <a:r>
              <a:rPr sz="8100" spc="-15" dirty="0"/>
              <a:t>YOURSELF. </a:t>
            </a:r>
            <a:r>
              <a:rPr lang="en-US" sz="8100" spc="-15" dirty="0"/>
              <a:t>FLP WILL </a:t>
            </a:r>
            <a:r>
              <a:rPr sz="8100" dirty="0"/>
              <a:t>PROTECT</a:t>
            </a:r>
            <a:r>
              <a:rPr sz="8100" spc="-30" dirty="0"/>
              <a:t> YOU.</a:t>
            </a:r>
            <a:endParaRPr sz="8100" dirty="0"/>
          </a:p>
        </p:txBody>
      </p:sp>
      <p:pic>
        <p:nvPicPr>
          <p:cNvPr id="2" name="Picture 1" descr="A blue and white emblem with a soldier holding a rifle&#10;&#10;Description automatically generated">
            <a:extLst>
              <a:ext uri="{FF2B5EF4-FFF2-40B4-BE49-F238E27FC236}">
                <a16:creationId xmlns:a16="http://schemas.microsoft.com/office/drawing/2014/main" id="{AA8125D6-61E5-DB6C-A8B9-D00A62FDA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8343900"/>
            <a:ext cx="3314700" cy="1828800"/>
          </a:xfrm>
          <a:prstGeom prst="rect">
            <a:avLst/>
          </a:prstGeom>
        </p:spPr>
      </p:pic>
      <p:pic>
        <p:nvPicPr>
          <p:cNvPr id="3" name="object 4">
            <a:extLst>
              <a:ext uri="{FF2B5EF4-FFF2-40B4-BE49-F238E27FC236}">
                <a16:creationId xmlns:a16="http://schemas.microsoft.com/office/drawing/2014/main" id="{4E8F217E-6981-E74E-EF2F-27AC76570758}"/>
              </a:ext>
            </a:extLst>
          </p:cNvPr>
          <p:cNvPicPr/>
          <p:nvPr/>
        </p:nvPicPr>
        <p:blipFill>
          <a:blip r:embed="rId3" cstate="print"/>
          <a:stretch>
            <a:fillRect/>
          </a:stretch>
        </p:blipFill>
        <p:spPr>
          <a:xfrm>
            <a:off x="15773400" y="8572502"/>
            <a:ext cx="1789887" cy="1357506"/>
          </a:xfrm>
          <a:prstGeom prst="rect">
            <a:avLst/>
          </a:prstGeom>
        </p:spPr>
      </p:pic>
    </p:spTree>
    <p:extLst>
      <p:ext uri="{BB962C8B-B14F-4D97-AF65-F5344CB8AC3E}">
        <p14:creationId xmlns:p14="http://schemas.microsoft.com/office/powerpoint/2010/main" val="2365475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hree blue and white price tags&#10;&#10;Description automatically generated">
            <a:extLst>
              <a:ext uri="{FF2B5EF4-FFF2-40B4-BE49-F238E27FC236}">
                <a16:creationId xmlns:a16="http://schemas.microsoft.com/office/drawing/2014/main" id="{DEDD15E2-4639-CFF2-3535-5E08F3EE7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75" y="114301"/>
            <a:ext cx="16402050" cy="10087262"/>
          </a:xfrm>
          <a:prstGeom prst="rect">
            <a:avLst/>
          </a:prstGeom>
        </p:spPr>
      </p:pic>
    </p:spTree>
    <p:extLst>
      <p:ext uri="{BB962C8B-B14F-4D97-AF65-F5344CB8AC3E}">
        <p14:creationId xmlns:p14="http://schemas.microsoft.com/office/powerpoint/2010/main" val="2459519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B41D69-29B6-C882-E812-CD46B8B14CA8}"/>
              </a:ext>
            </a:extLst>
          </p:cNvPr>
          <p:cNvSpPr txBox="1">
            <a:spLocks/>
          </p:cNvSpPr>
          <p:nvPr/>
        </p:nvSpPr>
        <p:spPr>
          <a:xfrm>
            <a:off x="6400800" y="4075310"/>
            <a:ext cx="10172700" cy="3697091"/>
          </a:xfrm>
          <a:prstGeom prst="rect">
            <a:avLst/>
          </a:prstGeom>
        </p:spPr>
        <p:txBody>
          <a:bodyPr wrap="square" lIns="0" tIns="0" rIns="0" bIns="0">
            <a:noAutofit/>
          </a:bodyPr>
          <a:lstStyle>
            <a:lvl1pPr>
              <a:defRPr sz="4400" b="1" i="0">
                <a:solidFill>
                  <a:schemeClr val="bg1"/>
                </a:solidFill>
                <a:latin typeface="Industry Black"/>
                <a:ea typeface="+mj-ea"/>
                <a:cs typeface="Industry Black"/>
              </a:defRPr>
            </a:lvl1pPr>
          </a:lstStyle>
          <a:p>
            <a:pPr defTabSz="1371600"/>
            <a:r>
              <a:rPr lang="en-US" sz="7200" kern="0" dirty="0">
                <a:solidFill>
                  <a:prstClr val="white"/>
                </a:solidFill>
                <a:effectLst>
                  <a:outerShdw blurRad="50800" dist="38100" dir="5400000" algn="t" rotWithShape="0">
                    <a:prstClr val="black">
                      <a:alpha val="40000"/>
                    </a:prstClr>
                  </a:outerShdw>
                </a:effectLst>
                <a:latin typeface="Industry Black" panose="00000900000000000000" pitchFamily="50" charset="0"/>
              </a:rPr>
              <a:t>GAIN SHARE</a:t>
            </a:r>
          </a:p>
        </p:txBody>
      </p:sp>
    </p:spTree>
    <p:extLst>
      <p:ext uri="{BB962C8B-B14F-4D97-AF65-F5344CB8AC3E}">
        <p14:creationId xmlns:p14="http://schemas.microsoft.com/office/powerpoint/2010/main" val="248542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3AA5-8CD9-8AF2-98E0-F5505FAD3B8A}"/>
              </a:ext>
            </a:extLst>
          </p:cNvPr>
          <p:cNvSpPr>
            <a:spLocks noGrp="1"/>
          </p:cNvSpPr>
          <p:nvPr>
            <p:ph type="title"/>
          </p:nvPr>
        </p:nvSpPr>
        <p:spPr/>
        <p:txBody>
          <a:bodyPr/>
          <a:lstStyle/>
          <a:p>
            <a:r>
              <a:rPr lang="en-US" dirty="0"/>
              <a:t>GAIN SHARE OPP i.e., EANGUS/EANGTN</a:t>
            </a:r>
          </a:p>
        </p:txBody>
      </p:sp>
      <p:graphicFrame>
        <p:nvGraphicFramePr>
          <p:cNvPr id="5" name="Table 4">
            <a:extLst>
              <a:ext uri="{FF2B5EF4-FFF2-40B4-BE49-F238E27FC236}">
                <a16:creationId xmlns:a16="http://schemas.microsoft.com/office/drawing/2014/main" id="{72448141-7B69-3BC8-6032-6629ECB4D5E5}"/>
              </a:ext>
            </a:extLst>
          </p:cNvPr>
          <p:cNvGraphicFramePr>
            <a:graphicFrameLocks noGrp="1"/>
          </p:cNvGraphicFramePr>
          <p:nvPr/>
        </p:nvGraphicFramePr>
        <p:xfrm>
          <a:off x="685800" y="2171701"/>
          <a:ext cx="8115301" cy="6972302"/>
        </p:xfrm>
        <a:graphic>
          <a:graphicData uri="http://schemas.openxmlformats.org/drawingml/2006/table">
            <a:tbl>
              <a:tblPr>
                <a:tableStyleId>{5C22544A-7EE6-4342-B048-85BDC9FD1C3A}</a:tableStyleId>
              </a:tblPr>
              <a:tblGrid>
                <a:gridCol w="2899206">
                  <a:extLst>
                    <a:ext uri="{9D8B030D-6E8A-4147-A177-3AD203B41FA5}">
                      <a16:colId xmlns:a16="http://schemas.microsoft.com/office/drawing/2014/main" val="504960242"/>
                    </a:ext>
                  </a:extLst>
                </a:gridCol>
                <a:gridCol w="2663801">
                  <a:extLst>
                    <a:ext uri="{9D8B030D-6E8A-4147-A177-3AD203B41FA5}">
                      <a16:colId xmlns:a16="http://schemas.microsoft.com/office/drawing/2014/main" val="3604796510"/>
                    </a:ext>
                  </a:extLst>
                </a:gridCol>
                <a:gridCol w="2552294">
                  <a:extLst>
                    <a:ext uri="{9D8B030D-6E8A-4147-A177-3AD203B41FA5}">
                      <a16:colId xmlns:a16="http://schemas.microsoft.com/office/drawing/2014/main" val="2976525448"/>
                    </a:ext>
                  </a:extLst>
                </a:gridCol>
              </a:tblGrid>
              <a:tr h="864411">
                <a:tc>
                  <a:txBody>
                    <a:bodyPr/>
                    <a:lstStyle/>
                    <a:p>
                      <a:pPr algn="l" fontAlgn="b"/>
                      <a:endParaRPr lang="en-US" sz="2400" b="0" i="0" u="none" strike="noStrike" dirty="0">
                        <a:solidFill>
                          <a:srgbClr val="000000"/>
                        </a:solidFill>
                        <a:effectLst/>
                        <a:latin typeface="Calibri" panose="020F0502020204030204" pitchFamily="34" charset="0"/>
                      </a:endParaRPr>
                    </a:p>
                  </a:txBody>
                  <a:tcPr marL="12354" marR="12354" marT="12354" marB="0" anchor="b"/>
                </a:tc>
                <a:tc>
                  <a:txBody>
                    <a:bodyPr/>
                    <a:lstStyle/>
                    <a:p>
                      <a:pPr algn="ctr" fontAlgn="b"/>
                      <a:r>
                        <a:rPr lang="en-US" sz="2400" u="none" strike="noStrike">
                          <a:effectLst/>
                        </a:rPr>
                        <a:t>EANGUS GAIN SHARE</a:t>
                      </a:r>
                      <a:endParaRPr lang="en-US" sz="2400" b="1"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4281400814"/>
                  </a:ext>
                </a:extLst>
              </a:tr>
              <a:tr h="445044">
                <a:tc>
                  <a:txBody>
                    <a:bodyPr/>
                    <a:lstStyle/>
                    <a:p>
                      <a:pPr algn="l" fontAlgn="b"/>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1571970139"/>
                  </a:ext>
                </a:extLst>
              </a:tr>
              <a:tr h="1289438">
                <a:tc>
                  <a:txBody>
                    <a:bodyPr/>
                    <a:lstStyle/>
                    <a:p>
                      <a:pPr algn="l" fontAlgn="b"/>
                      <a:r>
                        <a:rPr lang="en-US" sz="2400" u="none" strike="noStrike">
                          <a:effectLst/>
                        </a:rPr>
                        <a:t>Indvidual Premium Plan</a:t>
                      </a:r>
                      <a:endParaRPr lang="en-US" sz="2400" b="1"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5% Gain Share/10% Capture</a:t>
                      </a:r>
                      <a:endParaRPr lang="en-US" sz="2400" b="1"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5% Gain Share/5% Capture</a:t>
                      </a:r>
                      <a:endParaRPr lang="en-US" sz="2400" b="1"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4291734202"/>
                  </a:ext>
                </a:extLst>
              </a:tr>
              <a:tr h="864411">
                <a:tc>
                  <a:txBody>
                    <a:bodyPr/>
                    <a:lstStyle/>
                    <a:p>
                      <a:pPr algn="l" fontAlgn="b"/>
                      <a:r>
                        <a:rPr lang="en-US" sz="2400" u="none" strike="noStrike">
                          <a:effectLst/>
                        </a:rPr>
                        <a:t>Memebrship 40,000</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2815247554"/>
                  </a:ext>
                </a:extLst>
              </a:tr>
              <a:tr h="864411">
                <a:tc>
                  <a:txBody>
                    <a:bodyPr/>
                    <a:lstStyle/>
                    <a:p>
                      <a:pPr algn="l" fontAlgn="b"/>
                      <a:r>
                        <a:rPr lang="en-US" sz="2400" u="none" strike="noStrike" dirty="0">
                          <a:effectLst/>
                        </a:rPr>
                        <a:t>Gain Share From $21.95</a:t>
                      </a:r>
                      <a:endParaRPr lang="en-US" sz="2400" b="0" i="0" u="none" strike="noStrike" dirty="0">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$1.10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dirty="0">
                          <a:effectLst/>
                        </a:rPr>
                        <a:t>$1.10 </a:t>
                      </a:r>
                      <a:endParaRPr lang="en-US" sz="2400" b="0" i="0" u="none" strike="noStrike" dirty="0">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283460498"/>
                  </a:ext>
                </a:extLst>
              </a:tr>
              <a:tr h="445044">
                <a:tc>
                  <a:txBody>
                    <a:bodyPr/>
                    <a:lstStyle/>
                    <a:p>
                      <a:pPr algn="l" fontAlgn="b"/>
                      <a:r>
                        <a:rPr lang="en-US" sz="2400" u="none" strike="noStrike">
                          <a:effectLst/>
                        </a:rPr>
                        <a:t>New Members</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dirty="0">
                          <a:effectLst/>
                        </a:rPr>
                        <a:t>4000</a:t>
                      </a:r>
                      <a:endParaRPr lang="en-US" sz="2400" b="0" i="0" u="none" strike="noStrike" dirty="0">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2000</a:t>
                      </a:r>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3186434226"/>
                  </a:ext>
                </a:extLst>
              </a:tr>
              <a:tr h="445044">
                <a:tc>
                  <a:txBody>
                    <a:bodyPr/>
                    <a:lstStyle/>
                    <a:p>
                      <a:pPr algn="l" fontAlgn="b"/>
                      <a:r>
                        <a:rPr lang="en-US" sz="2400" u="none" strike="noStrike">
                          <a:effectLst/>
                        </a:rPr>
                        <a:t>EANGUS 12mth Rev</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$4,400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$2,200 </a:t>
                      </a:r>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3411582537"/>
                  </a:ext>
                </a:extLst>
              </a:tr>
              <a:tr h="445044">
                <a:tc>
                  <a:txBody>
                    <a:bodyPr/>
                    <a:lstStyle/>
                    <a:p>
                      <a:pPr algn="l" fontAlgn="b"/>
                      <a:r>
                        <a:rPr lang="en-US" sz="2400" u="none" strike="noStrike">
                          <a:effectLst/>
                        </a:rPr>
                        <a:t>30mth Rev Capture</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$132,000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$66,000 </a:t>
                      </a:r>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1282311550"/>
                  </a:ext>
                </a:extLst>
              </a:tr>
              <a:tr h="445044">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2354" marR="12354" marT="12354" marB="0" anchor="b"/>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2708055685"/>
                  </a:ext>
                </a:extLst>
              </a:tr>
              <a:tr h="864411">
                <a:tc>
                  <a:txBody>
                    <a:bodyPr/>
                    <a:lstStyle/>
                    <a:p>
                      <a:pPr algn="l" fontAlgn="b"/>
                      <a:r>
                        <a:rPr lang="en-US" sz="2400" u="none" strike="noStrike">
                          <a:effectLst/>
                        </a:rPr>
                        <a:t>Total EANGUS Gain Share</a:t>
                      </a:r>
                      <a:endParaRPr lang="en-US" sz="2400" b="1"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a:effectLst/>
                        </a:rPr>
                        <a:t>$136,400 </a:t>
                      </a:r>
                      <a:endParaRPr lang="en-US" sz="2400" b="1" i="0" u="none" strike="noStrike">
                        <a:solidFill>
                          <a:srgbClr val="000000"/>
                        </a:solidFill>
                        <a:effectLst/>
                        <a:latin typeface="Calibri" panose="020F0502020204030204" pitchFamily="34" charset="0"/>
                      </a:endParaRPr>
                    </a:p>
                  </a:txBody>
                  <a:tcPr marL="12354" marR="12354" marT="12354" marB="0" anchor="b"/>
                </a:tc>
                <a:tc>
                  <a:txBody>
                    <a:bodyPr/>
                    <a:lstStyle/>
                    <a:p>
                      <a:pPr algn="r" fontAlgn="b"/>
                      <a:r>
                        <a:rPr lang="en-US" sz="2400" u="none" strike="noStrike" dirty="0">
                          <a:effectLst/>
                        </a:rPr>
                        <a:t>$68,200 </a:t>
                      </a:r>
                      <a:endParaRPr lang="en-US" sz="2400" b="0" i="0" u="none" strike="noStrike" dirty="0">
                        <a:solidFill>
                          <a:srgbClr val="000000"/>
                        </a:solidFill>
                        <a:effectLst/>
                        <a:latin typeface="Calibri" panose="020F0502020204030204" pitchFamily="34" charset="0"/>
                      </a:endParaRPr>
                    </a:p>
                  </a:txBody>
                  <a:tcPr marL="12354" marR="12354" marT="12354" marB="0" anchor="b"/>
                </a:tc>
                <a:extLst>
                  <a:ext uri="{0D108BD9-81ED-4DB2-BD59-A6C34878D82A}">
                    <a16:rowId xmlns:a16="http://schemas.microsoft.com/office/drawing/2014/main" val="1844143772"/>
                  </a:ext>
                </a:extLst>
              </a:tr>
            </a:tbl>
          </a:graphicData>
        </a:graphic>
      </p:graphicFrame>
      <p:graphicFrame>
        <p:nvGraphicFramePr>
          <p:cNvPr id="7" name="Table 6">
            <a:extLst>
              <a:ext uri="{FF2B5EF4-FFF2-40B4-BE49-F238E27FC236}">
                <a16:creationId xmlns:a16="http://schemas.microsoft.com/office/drawing/2014/main" id="{7EA306F3-A696-3185-BCD8-729AFB78517F}"/>
              </a:ext>
            </a:extLst>
          </p:cNvPr>
          <p:cNvGraphicFramePr>
            <a:graphicFrameLocks noGrp="1"/>
          </p:cNvGraphicFramePr>
          <p:nvPr/>
        </p:nvGraphicFramePr>
        <p:xfrm>
          <a:off x="9214595" y="2171699"/>
          <a:ext cx="8387607" cy="7146280"/>
        </p:xfrm>
        <a:graphic>
          <a:graphicData uri="http://schemas.openxmlformats.org/drawingml/2006/table">
            <a:tbl>
              <a:tblPr>
                <a:tableStyleId>{5C22544A-7EE6-4342-B048-85BDC9FD1C3A}</a:tableStyleId>
              </a:tblPr>
              <a:tblGrid>
                <a:gridCol w="4048733">
                  <a:extLst>
                    <a:ext uri="{9D8B030D-6E8A-4147-A177-3AD203B41FA5}">
                      <a16:colId xmlns:a16="http://schemas.microsoft.com/office/drawing/2014/main" val="2729774611"/>
                    </a:ext>
                  </a:extLst>
                </a:gridCol>
                <a:gridCol w="2004587">
                  <a:extLst>
                    <a:ext uri="{9D8B030D-6E8A-4147-A177-3AD203B41FA5}">
                      <a16:colId xmlns:a16="http://schemas.microsoft.com/office/drawing/2014/main" val="290889798"/>
                    </a:ext>
                  </a:extLst>
                </a:gridCol>
                <a:gridCol w="1226490">
                  <a:extLst>
                    <a:ext uri="{9D8B030D-6E8A-4147-A177-3AD203B41FA5}">
                      <a16:colId xmlns:a16="http://schemas.microsoft.com/office/drawing/2014/main" val="182702194"/>
                    </a:ext>
                  </a:extLst>
                </a:gridCol>
                <a:gridCol w="633029">
                  <a:extLst>
                    <a:ext uri="{9D8B030D-6E8A-4147-A177-3AD203B41FA5}">
                      <a16:colId xmlns:a16="http://schemas.microsoft.com/office/drawing/2014/main" val="3047728615"/>
                    </a:ext>
                  </a:extLst>
                </a:gridCol>
                <a:gridCol w="474768">
                  <a:extLst>
                    <a:ext uri="{9D8B030D-6E8A-4147-A177-3AD203B41FA5}">
                      <a16:colId xmlns:a16="http://schemas.microsoft.com/office/drawing/2014/main" val="2237897988"/>
                    </a:ext>
                  </a:extLst>
                </a:gridCol>
              </a:tblGrid>
              <a:tr h="327042">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ctr" fontAlgn="b"/>
                      <a:r>
                        <a:rPr lang="en-US" sz="1100" u="none" strike="noStrike">
                          <a:effectLst/>
                        </a:rPr>
                        <a:t>EANGTN Gain Share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68457927"/>
                  </a:ext>
                </a:extLst>
              </a:tr>
              <a:tr h="104052">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684010400"/>
                  </a:ext>
                </a:extLst>
              </a:tr>
              <a:tr h="487962">
                <a:tc>
                  <a:txBody>
                    <a:bodyPr/>
                    <a:lstStyle/>
                    <a:p>
                      <a:pPr algn="l" fontAlgn="b"/>
                      <a:r>
                        <a:rPr lang="en-US" sz="1100" u="none" strike="noStrike">
                          <a:effectLst/>
                        </a:rPr>
                        <a:t>Individual Premium Plan (most popular)</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5% Gain Share/50% Capture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043231573"/>
                  </a:ext>
                </a:extLst>
              </a:tr>
              <a:tr h="166122">
                <a:tc>
                  <a:txBody>
                    <a:bodyPr/>
                    <a:lstStyle/>
                    <a:p>
                      <a:pPr algn="l" fontAlgn="b"/>
                      <a:r>
                        <a:rPr lang="en-US" sz="1100" u="none" strike="noStrike">
                          <a:effectLst/>
                        </a:rPr>
                        <a:t>Total EANGTN Membership 3270</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880517486"/>
                  </a:ext>
                </a:extLst>
              </a:tr>
              <a:tr h="166122">
                <a:tc>
                  <a:txBody>
                    <a:bodyPr/>
                    <a:lstStyle/>
                    <a:p>
                      <a:pPr algn="l" fontAlgn="b"/>
                      <a:r>
                        <a:rPr lang="en-US" sz="1100" u="none" strike="noStrike">
                          <a:effectLst/>
                        </a:rPr>
                        <a:t>Gain Share From $21.95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$1.10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5%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101960539"/>
                  </a:ext>
                </a:extLst>
              </a:tr>
              <a:tr h="166122">
                <a:tc>
                  <a:txBody>
                    <a:bodyPr/>
                    <a:lstStyle/>
                    <a:p>
                      <a:pPr algn="l" fontAlgn="b"/>
                      <a:r>
                        <a:rPr lang="en-US" sz="1100" u="none" strike="noStrike">
                          <a:effectLst/>
                        </a:rPr>
                        <a:t>New Members</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1635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164</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831487005"/>
                  </a:ext>
                </a:extLst>
              </a:tr>
              <a:tr h="166122">
                <a:tc>
                  <a:txBody>
                    <a:bodyPr/>
                    <a:lstStyle/>
                    <a:p>
                      <a:pPr algn="l" fontAlgn="b"/>
                      <a:r>
                        <a:rPr lang="en-US" sz="1100" u="none" strike="noStrike">
                          <a:effectLst/>
                        </a:rPr>
                        <a:t>EANGTN recurring MTHLY Rev</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$1,798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$180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468643145"/>
                  </a:ext>
                </a:extLst>
              </a:tr>
              <a:tr h="166122">
                <a:tc>
                  <a:txBody>
                    <a:bodyPr/>
                    <a:lstStyle/>
                    <a:p>
                      <a:pPr algn="l" fontAlgn="b"/>
                      <a:r>
                        <a:rPr lang="en-US" sz="1100" u="none" strike="noStrike">
                          <a:effectLst/>
                        </a:rPr>
                        <a:t>12mth Rev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$21,560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$2,160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572011716"/>
                  </a:ext>
                </a:extLst>
              </a:tr>
              <a:tr h="166122">
                <a:tc>
                  <a:txBody>
                    <a:bodyPr/>
                    <a:lstStyle/>
                    <a:p>
                      <a:pPr algn="l" fontAlgn="b"/>
                      <a:r>
                        <a:rPr lang="en-US" sz="1100" u="none" strike="noStrike">
                          <a:effectLst/>
                        </a:rPr>
                        <a:t>30mth Rev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$53,955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$5,400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520200308"/>
                  </a:ext>
                </a:extLst>
              </a:tr>
              <a:tr h="166122">
                <a:tc>
                  <a:txBody>
                    <a:bodyPr/>
                    <a:lstStyle/>
                    <a:p>
                      <a:pPr algn="l" fontAlgn="b"/>
                      <a:r>
                        <a:rPr lang="en-US" sz="1100" u="none" strike="noStrike">
                          <a:effectLst/>
                        </a:rPr>
                        <a:t>Total EANGTN Gain Share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$75,515 </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$7,560 </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402606935"/>
                  </a:ext>
                </a:extLst>
              </a:tr>
              <a:tr h="166122">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794754421"/>
                  </a:ext>
                </a:extLst>
              </a:tr>
              <a:tr h="487962">
                <a:tc>
                  <a:txBody>
                    <a:bodyPr/>
                    <a:lstStyle/>
                    <a:p>
                      <a:pPr algn="l" fontAlgn="b"/>
                      <a:r>
                        <a:rPr lang="en-US" sz="1100" u="none" strike="noStrike">
                          <a:effectLst/>
                        </a:rPr>
                        <a:t>Family Plan (2nd most popular)</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5% Gain Share/50% Capture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509113620"/>
                  </a:ext>
                </a:extLst>
              </a:tr>
              <a:tr h="166122">
                <a:tc>
                  <a:txBody>
                    <a:bodyPr/>
                    <a:lstStyle/>
                    <a:p>
                      <a:pPr algn="l" fontAlgn="b"/>
                      <a:r>
                        <a:rPr lang="en-US" sz="1100" u="none" strike="noStrike">
                          <a:effectLst/>
                        </a:rPr>
                        <a:t>Total EANGTN Membership 3270</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4175886794"/>
                  </a:ext>
                </a:extLst>
              </a:tr>
              <a:tr h="166122">
                <a:tc>
                  <a:txBody>
                    <a:bodyPr/>
                    <a:lstStyle/>
                    <a:p>
                      <a:pPr algn="l" fontAlgn="b"/>
                      <a:r>
                        <a:rPr lang="en-US" sz="1100" u="none" strike="noStrike">
                          <a:effectLst/>
                        </a:rPr>
                        <a:t>Gain Share from $38.95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$1.95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555877846"/>
                  </a:ext>
                </a:extLst>
              </a:tr>
              <a:tr h="166122">
                <a:tc>
                  <a:txBody>
                    <a:bodyPr/>
                    <a:lstStyle/>
                    <a:p>
                      <a:pPr algn="l" fontAlgn="b"/>
                      <a:r>
                        <a:rPr lang="en-US" sz="1100" u="none" strike="noStrike">
                          <a:effectLst/>
                        </a:rPr>
                        <a:t>New Members</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1,635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328445600"/>
                  </a:ext>
                </a:extLst>
              </a:tr>
              <a:tr h="166122">
                <a:tc>
                  <a:txBody>
                    <a:bodyPr/>
                    <a:lstStyle/>
                    <a:p>
                      <a:pPr algn="l" fontAlgn="b"/>
                      <a:r>
                        <a:rPr lang="en-US" sz="1100" u="none" strike="noStrike">
                          <a:effectLst/>
                        </a:rPr>
                        <a:t>EANGTN recurring MTHLY Rev</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$3,188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533196496"/>
                  </a:ext>
                </a:extLst>
              </a:tr>
              <a:tr h="166122">
                <a:tc>
                  <a:txBody>
                    <a:bodyPr/>
                    <a:lstStyle/>
                    <a:p>
                      <a:pPr algn="l" fontAlgn="b"/>
                      <a:r>
                        <a:rPr lang="en-US" sz="1100" u="none" strike="noStrike" dirty="0">
                          <a:effectLst/>
                        </a:rPr>
                        <a:t>12mth Rev Capture</a:t>
                      </a:r>
                      <a:endParaRPr lang="en-US" sz="1100" b="0" i="0" u="none" strike="noStrike" dirty="0">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$38,256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969095025"/>
                  </a:ext>
                </a:extLst>
              </a:tr>
              <a:tr h="166122">
                <a:tc>
                  <a:txBody>
                    <a:bodyPr/>
                    <a:lstStyle/>
                    <a:p>
                      <a:pPr algn="l" fontAlgn="b"/>
                      <a:r>
                        <a:rPr lang="en-US" sz="1100" u="none" strike="noStrike">
                          <a:effectLst/>
                        </a:rPr>
                        <a:t>30mth Rev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$95,640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488255983"/>
                  </a:ext>
                </a:extLst>
              </a:tr>
              <a:tr h="166122">
                <a:tc>
                  <a:txBody>
                    <a:bodyPr/>
                    <a:lstStyle/>
                    <a:p>
                      <a:pPr algn="l" fontAlgn="b"/>
                      <a:r>
                        <a:rPr lang="en-US" sz="1100" u="none" strike="noStrike">
                          <a:effectLst/>
                        </a:rPr>
                        <a:t>Total EANGTN Gain Share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$133,896 </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476793699"/>
                  </a:ext>
                </a:extLst>
              </a:tr>
              <a:tr h="166122">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4157519186"/>
                  </a:ext>
                </a:extLst>
              </a:tr>
              <a:tr h="487962">
                <a:tc>
                  <a:txBody>
                    <a:bodyPr/>
                    <a:lstStyle/>
                    <a:p>
                      <a:pPr algn="l" fontAlgn="b"/>
                      <a:r>
                        <a:rPr lang="en-US" sz="1100" u="none" strike="noStrike">
                          <a:effectLst/>
                        </a:rPr>
                        <a:t>Individual Basic Plan (3rd most popular)</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5% Gain Share/50% Capture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910347522"/>
                  </a:ext>
                </a:extLst>
              </a:tr>
              <a:tr h="166122">
                <a:tc>
                  <a:txBody>
                    <a:bodyPr/>
                    <a:lstStyle/>
                    <a:p>
                      <a:pPr algn="l" fontAlgn="b"/>
                      <a:r>
                        <a:rPr lang="en-US" sz="1100" u="none" strike="noStrike">
                          <a:effectLst/>
                        </a:rPr>
                        <a:t>Total EANGTN Membership 3270</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663272452"/>
                  </a:ext>
                </a:extLst>
              </a:tr>
              <a:tr h="166122">
                <a:tc>
                  <a:txBody>
                    <a:bodyPr/>
                    <a:lstStyle/>
                    <a:p>
                      <a:pPr algn="l" fontAlgn="b"/>
                      <a:r>
                        <a:rPr lang="en-US" sz="1100" u="none" strike="noStrike">
                          <a:effectLst/>
                        </a:rPr>
                        <a:t>Gain Share From $9.95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$0.50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88498596"/>
                  </a:ext>
                </a:extLst>
              </a:tr>
              <a:tr h="166122">
                <a:tc>
                  <a:txBody>
                    <a:bodyPr/>
                    <a:lstStyle/>
                    <a:p>
                      <a:pPr algn="l" fontAlgn="b"/>
                      <a:r>
                        <a:rPr lang="en-US" sz="1100" u="none" strike="noStrike">
                          <a:effectLst/>
                        </a:rPr>
                        <a:t>New Members</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1,635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366532721"/>
                  </a:ext>
                </a:extLst>
              </a:tr>
              <a:tr h="166122">
                <a:tc>
                  <a:txBody>
                    <a:bodyPr/>
                    <a:lstStyle/>
                    <a:p>
                      <a:pPr algn="l" fontAlgn="b"/>
                      <a:r>
                        <a:rPr lang="en-US" sz="1100" u="none" strike="noStrike">
                          <a:effectLst/>
                        </a:rPr>
                        <a:t>EANGTN recurring MTHLY Rev</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$817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04824975"/>
                  </a:ext>
                </a:extLst>
              </a:tr>
              <a:tr h="166122">
                <a:tc>
                  <a:txBody>
                    <a:bodyPr/>
                    <a:lstStyle/>
                    <a:p>
                      <a:pPr algn="l" fontAlgn="b"/>
                      <a:r>
                        <a:rPr lang="en-US" sz="1100" u="none" strike="noStrike">
                          <a:effectLst/>
                        </a:rPr>
                        <a:t>12mth Rev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$9,804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429220252"/>
                  </a:ext>
                </a:extLst>
              </a:tr>
              <a:tr h="166122">
                <a:tc>
                  <a:txBody>
                    <a:bodyPr/>
                    <a:lstStyle/>
                    <a:p>
                      <a:pPr algn="l" fontAlgn="b"/>
                      <a:r>
                        <a:rPr lang="en-US" sz="1100" u="none" strike="noStrike">
                          <a:effectLst/>
                        </a:rPr>
                        <a:t>30mth Rev Capture</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$24,510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845468873"/>
                  </a:ext>
                </a:extLst>
              </a:tr>
              <a:tr h="166122">
                <a:tc>
                  <a:txBody>
                    <a:bodyPr/>
                    <a:lstStyle/>
                    <a:p>
                      <a:pPr algn="l" fontAlgn="b"/>
                      <a:r>
                        <a:rPr lang="en-US" sz="1100" u="none" strike="noStrike">
                          <a:effectLst/>
                        </a:rPr>
                        <a:t>Total EANGTN Gain Share</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r" fontAlgn="b"/>
                      <a:r>
                        <a:rPr lang="en-US" sz="1100" u="none" strike="noStrike">
                          <a:effectLst/>
                        </a:rPr>
                        <a:t>$34,314 </a:t>
                      </a:r>
                      <a:endParaRPr lang="en-US" sz="11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1"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33073620"/>
                  </a:ext>
                </a:extLst>
              </a:tr>
              <a:tr h="104052">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629803972"/>
                  </a:ext>
                </a:extLst>
              </a:tr>
              <a:tr h="327042">
                <a:tc gridSpan="5">
                  <a:txBody>
                    <a:bodyPr/>
                    <a:lstStyle/>
                    <a:p>
                      <a:pPr algn="l" fontAlgn="b"/>
                      <a:r>
                        <a:rPr lang="en-US" sz="1100" u="none" strike="noStrike">
                          <a:effectLst/>
                        </a:rPr>
                        <a:t>All EANGTN members get a discounted price from our published plan fees, as follows:</a:t>
                      </a:r>
                      <a:endParaRPr lang="en-US" sz="1100" b="0" i="0" u="none" strike="noStrike">
                        <a:solidFill>
                          <a:srgbClr val="000000"/>
                        </a:solidFill>
                        <a:effectLst/>
                        <a:latin typeface="Calibri" panose="020F0502020204030204" pitchFamily="34" charset="0"/>
                      </a:endParaRPr>
                    </a:p>
                  </a:txBody>
                  <a:tcPr marL="5174" marR="5174" marT="517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0730671"/>
                  </a:ext>
                </a:extLst>
              </a:tr>
              <a:tr h="166122">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045084132"/>
                  </a:ext>
                </a:extLst>
              </a:tr>
              <a:tr h="327042">
                <a:tc>
                  <a:txBody>
                    <a:bodyPr/>
                    <a:lstStyle/>
                    <a:p>
                      <a:pPr algn="l" fontAlgn="b"/>
                      <a:r>
                        <a:rPr lang="en-US" sz="1100" u="none" strike="noStrike">
                          <a:effectLst/>
                        </a:rPr>
                        <a:t>1) Individual Premium $21.95 vs $27.95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2307922898"/>
                  </a:ext>
                </a:extLst>
              </a:tr>
              <a:tr h="166122">
                <a:tc>
                  <a:txBody>
                    <a:bodyPr/>
                    <a:lstStyle/>
                    <a:p>
                      <a:pPr algn="l" fontAlgn="b"/>
                      <a:r>
                        <a:rPr lang="en-US" sz="1100" u="none" strike="noStrike">
                          <a:effectLst/>
                        </a:rPr>
                        <a:t>2) Family Plan $38.95 vs $44.95</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3281891023"/>
                  </a:ext>
                </a:extLst>
              </a:tr>
              <a:tr h="166122">
                <a:tc>
                  <a:txBody>
                    <a:bodyPr/>
                    <a:lstStyle/>
                    <a:p>
                      <a:pPr algn="l" fontAlgn="b"/>
                      <a:r>
                        <a:rPr lang="en-US" sz="1100" u="none" strike="noStrike">
                          <a:effectLst/>
                        </a:rPr>
                        <a:t>3) Individual Basic $9.95 vs $16.95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174" marR="5174" marT="5174"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174" marR="5174" marT="5174" marB="0" anchor="b"/>
                </a:tc>
                <a:extLst>
                  <a:ext uri="{0D108BD9-81ED-4DB2-BD59-A6C34878D82A}">
                    <a16:rowId xmlns:a16="http://schemas.microsoft.com/office/drawing/2014/main" val="189720819"/>
                  </a:ext>
                </a:extLst>
              </a:tr>
            </a:tbl>
          </a:graphicData>
        </a:graphic>
      </p:graphicFrame>
    </p:spTree>
    <p:extLst>
      <p:ext uri="{BB962C8B-B14F-4D97-AF65-F5344CB8AC3E}">
        <p14:creationId xmlns:p14="http://schemas.microsoft.com/office/powerpoint/2010/main" val="1414622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3" name="object 3"/>
          <p:cNvSpPr txBox="1"/>
          <p:nvPr/>
        </p:nvSpPr>
        <p:spPr>
          <a:xfrm>
            <a:off x="6681683" y="9633966"/>
            <a:ext cx="4926330" cy="388568"/>
          </a:xfrm>
          <a:prstGeom prst="rect">
            <a:avLst/>
          </a:prstGeom>
        </p:spPr>
        <p:txBody>
          <a:bodyPr vert="horz" wrap="square" lIns="0" tIns="19050" rIns="0" bIns="0" rtlCol="0">
            <a:spAutoFit/>
          </a:bodyPr>
          <a:lstStyle/>
          <a:p>
            <a:pPr marL="19050" defTabSz="1371600">
              <a:spcBef>
                <a:spcPts val="150"/>
              </a:spcBef>
            </a:pPr>
            <a:r>
              <a:rPr sz="2400" spc="23" dirty="0">
                <a:solidFill>
                  <a:srgbClr val="FFFFFF"/>
                </a:solidFill>
                <a:latin typeface="Arial"/>
                <a:cs typeface="Arial"/>
              </a:rPr>
              <a:t>WHERE </a:t>
            </a:r>
            <a:r>
              <a:rPr sz="2400" spc="38" dirty="0">
                <a:solidFill>
                  <a:srgbClr val="FFFFFF"/>
                </a:solidFill>
                <a:latin typeface="Arial"/>
                <a:cs typeface="Arial"/>
              </a:rPr>
              <a:t>MEMBERSHIP</a:t>
            </a:r>
            <a:r>
              <a:rPr sz="2400" spc="-30" dirty="0">
                <a:solidFill>
                  <a:srgbClr val="FFFFFF"/>
                </a:solidFill>
                <a:latin typeface="Arial"/>
                <a:cs typeface="Arial"/>
              </a:rPr>
              <a:t> </a:t>
            </a:r>
            <a:r>
              <a:rPr sz="2400" spc="-8" dirty="0">
                <a:solidFill>
                  <a:srgbClr val="FFFFFF"/>
                </a:solidFill>
                <a:latin typeface="Arial"/>
                <a:cs typeface="Arial"/>
              </a:rPr>
              <a:t>MATTERS</a:t>
            </a:r>
            <a:endParaRPr sz="2400">
              <a:solidFill>
                <a:prstClr val="black"/>
              </a:solidFill>
              <a:latin typeface="Arial"/>
              <a:cs typeface="Arial"/>
            </a:endParaRPr>
          </a:p>
        </p:txBody>
      </p:sp>
      <p:sp>
        <p:nvSpPr>
          <p:cNvPr id="4" name="object 4"/>
          <p:cNvSpPr txBox="1">
            <a:spLocks noGrp="1"/>
          </p:cNvSpPr>
          <p:nvPr>
            <p:ph type="title"/>
          </p:nvPr>
        </p:nvSpPr>
        <p:spPr>
          <a:xfrm>
            <a:off x="2514600" y="2743201"/>
            <a:ext cx="13258800" cy="1865895"/>
          </a:xfrm>
          <a:prstGeom prst="rect">
            <a:avLst/>
          </a:prstGeom>
        </p:spPr>
        <p:txBody>
          <a:bodyPr vert="horz" wrap="square" lIns="0" tIns="19050" rIns="0" bIns="0" rtlCol="0">
            <a:spAutoFit/>
          </a:bodyPr>
          <a:lstStyle/>
          <a:p>
            <a:pPr marL="19050" algn="ctr">
              <a:spcBef>
                <a:spcPts val="150"/>
              </a:spcBef>
            </a:pPr>
            <a:r>
              <a:rPr lang="en-US" sz="6000" b="1" spc="-8" dirty="0">
                <a:latin typeface="Book Antiqua" panose="02040602050305030304" pitchFamily="18" charset="0"/>
              </a:rPr>
              <a:t>From Grassroots up: </a:t>
            </a:r>
            <a:br>
              <a:rPr lang="en-US" sz="6000" b="1" spc="-8" dirty="0">
                <a:latin typeface="Book Antiqua" panose="02040602050305030304" pitchFamily="18" charset="0"/>
              </a:rPr>
            </a:br>
            <a:r>
              <a:rPr lang="en-US" sz="6000" b="1" spc="-8" dirty="0">
                <a:latin typeface="Book Antiqua" panose="02040602050305030304" pitchFamily="18" charset="0"/>
              </a:rPr>
              <a:t>The EANGUS Resolutions Process</a:t>
            </a:r>
            <a:endParaRPr sz="6000" dirty="0">
              <a:latin typeface="Book Antiqua" panose="02040602050305030304" pitchFamily="18" charset="0"/>
            </a:endParaRPr>
          </a:p>
        </p:txBody>
      </p:sp>
      <p:sp>
        <p:nvSpPr>
          <p:cNvPr id="5" name="object 5"/>
          <p:cNvSpPr txBox="1"/>
          <p:nvPr/>
        </p:nvSpPr>
        <p:spPr>
          <a:xfrm>
            <a:off x="6858000" y="5143501"/>
            <a:ext cx="4389120" cy="1681229"/>
          </a:xfrm>
          <a:prstGeom prst="rect">
            <a:avLst/>
          </a:prstGeom>
        </p:spPr>
        <p:txBody>
          <a:bodyPr vert="horz" wrap="square" lIns="0" tIns="19050" rIns="0" bIns="0" rtlCol="0">
            <a:spAutoFit/>
          </a:bodyPr>
          <a:lstStyle/>
          <a:p>
            <a:pPr algn="ctr" defTabSz="1371600"/>
            <a:r>
              <a:rPr lang="en-US" sz="2700" b="1" dirty="0">
                <a:solidFill>
                  <a:srgbClr val="063D71"/>
                </a:solidFill>
                <a:effectLst>
                  <a:outerShdw blurRad="38100" dist="25400" dir="5400000" algn="ctr">
                    <a:srgbClr val="6E747A">
                      <a:alpha val="43000"/>
                    </a:srgbClr>
                  </a:outerShdw>
                </a:effectLst>
                <a:latin typeface="Book Antiqua" panose="02040602050305030304" pitchFamily="18" charset="0"/>
                <a:ea typeface="Times New Roman" panose="02020603050405020304" pitchFamily="18" charset="0"/>
                <a:cs typeface="Times New Roman" panose="02020603050405020304" pitchFamily="18" charset="0"/>
              </a:rPr>
              <a:t>LEGISLATIVE WORKSHOP</a:t>
            </a:r>
          </a:p>
          <a:p>
            <a:pPr algn="ctr" defTabSz="1371600"/>
            <a:endParaRPr lang="en-US" sz="2700" b="1" dirty="0">
              <a:solidFill>
                <a:srgbClr val="063D71"/>
              </a:solidFill>
              <a:effectLst>
                <a:outerShdw blurRad="38100" dist="25400" dir="5400000" algn="ctr">
                  <a:srgbClr val="6E747A">
                    <a:alpha val="43000"/>
                  </a:srgbClr>
                </a:outerShdw>
              </a:effectLst>
              <a:latin typeface="Book Antiqua" panose="02040602050305030304" pitchFamily="18" charset="0"/>
              <a:ea typeface="Times New Roman" panose="02020603050405020304" pitchFamily="18" charset="0"/>
              <a:cs typeface="Times New Roman" panose="02020603050405020304" pitchFamily="18" charset="0"/>
            </a:endParaRPr>
          </a:p>
          <a:p>
            <a:pPr algn="ctr" defTabSz="1371600"/>
            <a:r>
              <a:rPr lang="en-US" sz="2700" b="1" dirty="0">
                <a:solidFill>
                  <a:srgbClr val="063D71"/>
                </a:solidFill>
                <a:effectLst>
                  <a:outerShdw blurRad="38100" dist="25400" dir="5400000" algn="ctr">
                    <a:srgbClr val="6E747A">
                      <a:alpha val="43000"/>
                    </a:srgbClr>
                  </a:outerShdw>
                </a:effectLst>
                <a:latin typeface="Book Antiqua" panose="02040602050305030304" pitchFamily="18" charset="0"/>
                <a:ea typeface="Times New Roman" panose="02020603050405020304" pitchFamily="18" charset="0"/>
                <a:cs typeface="Times New Roman" panose="02020603050405020304" pitchFamily="18" charset="0"/>
              </a:rPr>
              <a:t>25 February 2024</a:t>
            </a:r>
            <a:endParaRPr lang="en-US" sz="27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4DEE9C-03F2-80E5-BF31-6B3D7138BAB2}"/>
              </a:ext>
            </a:extLst>
          </p:cNvPr>
          <p:cNvSpPr txBox="1"/>
          <p:nvPr/>
        </p:nvSpPr>
        <p:spPr>
          <a:xfrm>
            <a:off x="9944100" y="7886700"/>
            <a:ext cx="6286500" cy="1061829"/>
          </a:xfrm>
          <a:prstGeom prst="rect">
            <a:avLst/>
          </a:prstGeom>
          <a:noFill/>
        </p:spPr>
        <p:txBody>
          <a:bodyPr wrap="square" rtlCol="0">
            <a:spAutoFit/>
          </a:bodyPr>
          <a:lstStyle/>
          <a:p>
            <a:pPr defTabSz="1371600"/>
            <a:r>
              <a:rPr lang="en-US" sz="2100" dirty="0">
                <a:solidFill>
                  <a:prstClr val="black"/>
                </a:solidFill>
                <a:latin typeface="Book Antiqua" panose="02040602050305030304" pitchFamily="18" charset="0"/>
              </a:rPr>
              <a:t>Presenters:</a:t>
            </a:r>
          </a:p>
          <a:p>
            <a:pPr defTabSz="1371600"/>
            <a:r>
              <a:rPr lang="en-US" sz="2100" dirty="0">
                <a:solidFill>
                  <a:prstClr val="black"/>
                </a:solidFill>
                <a:latin typeface="Book Antiqua" panose="02040602050305030304" pitchFamily="18" charset="0"/>
              </a:rPr>
              <a:t>Resolutions Committee Chair: Chris Rollins</a:t>
            </a:r>
          </a:p>
          <a:p>
            <a:pPr defTabSz="1371600"/>
            <a:r>
              <a:rPr lang="en-US" sz="2100" dirty="0">
                <a:solidFill>
                  <a:prstClr val="black"/>
                </a:solidFill>
                <a:latin typeface="Book Antiqua" panose="02040602050305030304" pitchFamily="18" charset="0"/>
              </a:rPr>
              <a:t>Resolutions Committee Vice Chair: Grant Roper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p:cNvSpPr txBox="1">
            <a:spLocks noGrp="1"/>
          </p:cNvSpPr>
          <p:nvPr>
            <p:ph type="sldNum" sz="quarter" idx="7"/>
          </p:nvPr>
        </p:nvSpPr>
        <p:spPr>
          <a:xfrm>
            <a:off x="30792422" y="14835953"/>
            <a:ext cx="737235"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69</a:t>
            </a:fld>
            <a:endParaRPr dirty="0">
              <a:solidFill>
                <a:prstClr val="black"/>
              </a:solidFill>
            </a:endParaRPr>
          </a:p>
        </p:txBody>
      </p:sp>
      <p:sp>
        <p:nvSpPr>
          <p:cNvPr id="3" name="object 3"/>
          <p:cNvSpPr txBox="1">
            <a:spLocks noGrp="1"/>
          </p:cNvSpPr>
          <p:nvPr>
            <p:ph type="title"/>
          </p:nvPr>
        </p:nvSpPr>
        <p:spPr>
          <a:xfrm>
            <a:off x="5943601" y="1143000"/>
            <a:ext cx="6528674"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What is a Resolution?</a:t>
            </a:r>
            <a:endParaRPr b="1" spc="-8" dirty="0">
              <a:latin typeface="Book Antiqua" panose="02040602050305030304" pitchFamily="18" charset="0"/>
            </a:endParaRPr>
          </a:p>
        </p:txBody>
      </p:sp>
      <p:sp>
        <p:nvSpPr>
          <p:cNvPr id="4" name="object 4"/>
          <p:cNvSpPr txBox="1"/>
          <p:nvPr/>
        </p:nvSpPr>
        <p:spPr>
          <a:xfrm>
            <a:off x="2400300" y="2514600"/>
            <a:ext cx="13373100" cy="4685898"/>
          </a:xfrm>
          <a:prstGeom prst="rect">
            <a:avLst/>
          </a:prstGeom>
        </p:spPr>
        <p:txBody>
          <a:bodyPr vert="horz" wrap="square" lIns="0" tIns="160020" rIns="0" bIns="0" rtlCol="0">
            <a:spAutoFit/>
          </a:bodyPr>
          <a:lstStyle/>
          <a:p>
            <a:pPr marL="533400" indent="-514350" defTabSz="1371600">
              <a:spcBef>
                <a:spcPts val="1260"/>
              </a:spcBef>
              <a:buFontTx/>
              <a:buChar char="•"/>
              <a:tabLst>
                <a:tab pos="532448" algn="l"/>
                <a:tab pos="533400" algn="l"/>
              </a:tabLst>
            </a:pPr>
            <a:r>
              <a:rPr lang="en-US" sz="4200" dirty="0">
                <a:solidFill>
                  <a:prstClr val="black"/>
                </a:solidFill>
                <a:latin typeface="Book Antiqua" panose="02040602050305030304" pitchFamily="18" charset="0"/>
                <a:cs typeface="Arial"/>
              </a:rPr>
              <a:t>Resolutions, or legislative proposals, are the driving force of our organization's legislative efforts. Resolutions are generated at the state level, reviewed by EANGUS Area representatives (Area Chair or Area Resolutions Chair), and are incorporated into the legislative agenda of EANGUS upon adoption at the EANGUS Annual Conference.</a:t>
            </a:r>
            <a:endParaRPr sz="4200" dirty="0">
              <a:solidFill>
                <a:prstClr val="black"/>
              </a:solidFill>
              <a:latin typeface="Book Antiqua" panose="02040602050305030304" pitchFamily="18"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44B8C7-856B-4A4A-8C45-2CC3FC64279A}" type="slidenum">
              <a:rPr lang="en-US" smtClean="0"/>
              <a:t>7</a:t>
            </a:fld>
            <a:endParaRPr lang="en-US"/>
          </a:p>
        </p:txBody>
      </p:sp>
      <p:pic>
        <p:nvPicPr>
          <p:cNvPr id="7" name="Picture 6" descr="A blue and white rectangular sign with orange text&#10;&#10;Description automatically generated">
            <a:extLst>
              <a:ext uri="{FF2B5EF4-FFF2-40B4-BE49-F238E27FC236}">
                <a16:creationId xmlns:a16="http://schemas.microsoft.com/office/drawing/2014/main" id="{CF71A581-00FB-0EAF-B8AA-830C03D85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2" y="3657602"/>
            <a:ext cx="4950620" cy="2297393"/>
          </a:xfrm>
          <a:prstGeom prst="rect">
            <a:avLst/>
          </a:prstGeom>
        </p:spPr>
      </p:pic>
      <p:pic>
        <p:nvPicPr>
          <p:cNvPr id="9" name="Picture 8" descr="A green and white logo with black text&#10;&#10;Description automatically generated">
            <a:extLst>
              <a:ext uri="{FF2B5EF4-FFF2-40B4-BE49-F238E27FC236}">
                <a16:creationId xmlns:a16="http://schemas.microsoft.com/office/drawing/2014/main" id="{6830AC2A-EBE7-9F1E-21EF-1B8E988D6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3679653"/>
            <a:ext cx="4714875" cy="2099340"/>
          </a:xfrm>
          <a:prstGeom prst="rect">
            <a:avLst/>
          </a:prstGeom>
        </p:spPr>
      </p:pic>
      <p:pic>
        <p:nvPicPr>
          <p:cNvPr id="13" name="Picture 12" descr="A blue and black text&#10;&#10;Description automatically generated">
            <a:extLst>
              <a:ext uri="{FF2B5EF4-FFF2-40B4-BE49-F238E27FC236}">
                <a16:creationId xmlns:a16="http://schemas.microsoft.com/office/drawing/2014/main" id="{A86AC6EC-ADB0-116F-A267-182BFEA25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398" y="6890774"/>
            <a:ext cx="4287093" cy="1654046"/>
          </a:xfrm>
          <a:prstGeom prst="rect">
            <a:avLst/>
          </a:prstGeom>
        </p:spPr>
      </p:pic>
      <p:pic>
        <p:nvPicPr>
          <p:cNvPr id="16" name="Picture 15" descr="A close up of a logo&#10;&#10;Description automatically generated">
            <a:extLst>
              <a:ext uri="{FF2B5EF4-FFF2-40B4-BE49-F238E27FC236}">
                <a16:creationId xmlns:a16="http://schemas.microsoft.com/office/drawing/2014/main" id="{335AA2A6-8D00-68F0-D70D-7C92575AE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408" y="6400801"/>
            <a:ext cx="4551413" cy="2097368"/>
          </a:xfrm>
          <a:prstGeom prst="rect">
            <a:avLst/>
          </a:prstGeom>
        </p:spPr>
      </p:pic>
      <p:sp>
        <p:nvSpPr>
          <p:cNvPr id="10" name="Subtitle 13">
            <a:extLst>
              <a:ext uri="{FF2B5EF4-FFF2-40B4-BE49-F238E27FC236}">
                <a16:creationId xmlns:a16="http://schemas.microsoft.com/office/drawing/2014/main" id="{F7EA961C-FF03-E5D5-3098-E8CA7F67F4CF}"/>
              </a:ext>
            </a:extLst>
          </p:cNvPr>
          <p:cNvSpPr>
            <a:spLocks noGrp="1"/>
          </p:cNvSpPr>
          <p:nvPr>
            <p:ph type="subTitle" idx="1"/>
          </p:nvPr>
        </p:nvSpPr>
        <p:spPr>
          <a:xfrm>
            <a:off x="3267724" y="914400"/>
            <a:ext cx="11819876" cy="1041867"/>
          </a:xfrm>
        </p:spPr>
        <p:txBody>
          <a:bodyPr>
            <a:noAutofit/>
          </a:bodyPr>
          <a:lstStyle/>
          <a:p>
            <a:endParaRPr lang="en-US" sz="4800"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 Thank you to our Sponsors and Exhibitors!</a:t>
            </a:r>
          </a:p>
        </p:txBody>
      </p:sp>
    </p:spTree>
    <p:extLst>
      <p:ext uri="{BB962C8B-B14F-4D97-AF65-F5344CB8AC3E}">
        <p14:creationId xmlns:p14="http://schemas.microsoft.com/office/powerpoint/2010/main" val="1582719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0B99-7F2C-B8A9-F383-91D24A5960F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585978D-7676-FD8D-DFB7-DA2BD4C8F175}"/>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D5A8A9CC-9874-02D9-82CC-C5D658645662}"/>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035A6B72-5A7B-6648-4137-9AAD82B6D16B}"/>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70</a:t>
            </a:fld>
            <a:endParaRPr dirty="0">
              <a:solidFill>
                <a:prstClr val="black"/>
              </a:solidFill>
            </a:endParaRPr>
          </a:p>
        </p:txBody>
      </p:sp>
      <p:sp>
        <p:nvSpPr>
          <p:cNvPr id="3" name="object 3">
            <a:extLst>
              <a:ext uri="{FF2B5EF4-FFF2-40B4-BE49-F238E27FC236}">
                <a16:creationId xmlns:a16="http://schemas.microsoft.com/office/drawing/2014/main" id="{68FF89C8-CFD4-3E2E-A6F0-01DE72F0C49F}"/>
              </a:ext>
            </a:extLst>
          </p:cNvPr>
          <p:cNvSpPr txBox="1">
            <a:spLocks noGrp="1"/>
          </p:cNvSpPr>
          <p:nvPr>
            <p:ph type="title"/>
          </p:nvPr>
        </p:nvSpPr>
        <p:spPr>
          <a:xfrm>
            <a:off x="3771900" y="1143000"/>
            <a:ext cx="105156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How the Resolution Process works</a:t>
            </a:r>
            <a:endParaRPr b="1" spc="-8" dirty="0">
              <a:latin typeface="Book Antiqua" panose="02040602050305030304" pitchFamily="18" charset="0"/>
            </a:endParaRPr>
          </a:p>
        </p:txBody>
      </p:sp>
      <p:sp>
        <p:nvSpPr>
          <p:cNvPr id="4" name="object 4">
            <a:extLst>
              <a:ext uri="{FF2B5EF4-FFF2-40B4-BE49-F238E27FC236}">
                <a16:creationId xmlns:a16="http://schemas.microsoft.com/office/drawing/2014/main" id="{1761C55B-7BDA-9368-738E-508C9AA319EE}"/>
              </a:ext>
            </a:extLst>
          </p:cNvPr>
          <p:cNvSpPr txBox="1"/>
          <p:nvPr/>
        </p:nvSpPr>
        <p:spPr>
          <a:xfrm>
            <a:off x="2628900" y="2058162"/>
            <a:ext cx="13030200" cy="2157001"/>
          </a:xfrm>
          <a:prstGeom prst="rect">
            <a:avLst/>
          </a:prstGeom>
        </p:spPr>
        <p:txBody>
          <a:bodyPr vert="horz" wrap="square" lIns="0" tIns="160020" rIns="0" bIns="0" rtlCol="0">
            <a:spAutoFit/>
          </a:bodyPr>
          <a:lstStyle/>
          <a:p>
            <a:pPr marL="533400" indent="-514350" defTabSz="1371600">
              <a:spcBef>
                <a:spcPts val="1260"/>
              </a:spcBef>
              <a:buFontTx/>
              <a:buChar char="•"/>
              <a:tabLst>
                <a:tab pos="532448" algn="l"/>
                <a:tab pos="533400" algn="l"/>
              </a:tabLst>
            </a:pPr>
            <a:r>
              <a:rPr sz="3600" dirty="0">
                <a:solidFill>
                  <a:prstClr val="black"/>
                </a:solidFill>
                <a:latin typeface="Book Antiqua" panose="02040602050305030304" pitchFamily="18" charset="0"/>
                <a:cs typeface="Arial"/>
              </a:rPr>
              <a:t>Call for Resolutions – </a:t>
            </a:r>
            <a:r>
              <a:rPr lang="en-US" sz="3600" dirty="0">
                <a:solidFill>
                  <a:prstClr val="black"/>
                </a:solidFill>
                <a:latin typeface="Book Antiqua" panose="02040602050305030304" pitchFamily="18" charset="0"/>
                <a:cs typeface="Arial"/>
              </a:rPr>
              <a:t>Emailed out on 20 FEB 24</a:t>
            </a:r>
          </a:p>
          <a:p>
            <a:pPr marL="1219200" lvl="1" indent="-514350" defTabSz="1371600">
              <a:spcBef>
                <a:spcPts val="1260"/>
              </a:spcBef>
              <a:buFontTx/>
              <a:buChar char="•"/>
              <a:tabLst>
                <a:tab pos="532448" algn="l"/>
                <a:tab pos="533400" algn="l"/>
              </a:tabLst>
            </a:pPr>
            <a:r>
              <a:rPr lang="en-US" sz="3600" dirty="0">
                <a:solidFill>
                  <a:prstClr val="black"/>
                </a:solidFill>
                <a:latin typeface="Book Antiqua" panose="02040602050305030304" pitchFamily="18" charset="0"/>
                <a:cs typeface="Arial"/>
              </a:rPr>
              <a:t>Also, on the website here:</a:t>
            </a:r>
          </a:p>
          <a:p>
            <a:pPr marL="1390650" lvl="2" defTabSz="1371600">
              <a:spcBef>
                <a:spcPts val="1260"/>
              </a:spcBef>
              <a:tabLst>
                <a:tab pos="532448" algn="l"/>
                <a:tab pos="533400" algn="l"/>
              </a:tabLst>
            </a:pPr>
            <a:r>
              <a:rPr lang="en-US" sz="3600" dirty="0">
                <a:solidFill>
                  <a:prstClr val="black"/>
                </a:solidFill>
                <a:latin typeface="Book Antiqua" panose="02040602050305030304" pitchFamily="18" charset="0"/>
                <a:cs typeface="Arial"/>
              </a:rPr>
              <a:t>https://eangus.org/legislative</a:t>
            </a:r>
            <a:endParaRPr sz="3600" dirty="0">
              <a:solidFill>
                <a:prstClr val="black"/>
              </a:solidFill>
              <a:latin typeface="Book Antiqua" panose="02040602050305030304" pitchFamily="18" charset="0"/>
              <a:cs typeface="Arial"/>
            </a:endParaRPr>
          </a:p>
        </p:txBody>
      </p:sp>
      <p:pic>
        <p:nvPicPr>
          <p:cNvPr id="8" name="Picture 7">
            <a:extLst>
              <a:ext uri="{FF2B5EF4-FFF2-40B4-BE49-F238E27FC236}">
                <a16:creationId xmlns:a16="http://schemas.microsoft.com/office/drawing/2014/main" id="{5041AE16-B07A-0351-2816-F3F9D3075288}"/>
              </a:ext>
            </a:extLst>
          </p:cNvPr>
          <p:cNvPicPr>
            <a:picLocks noChangeAspect="1"/>
          </p:cNvPicPr>
          <p:nvPr/>
        </p:nvPicPr>
        <p:blipFill>
          <a:blip r:embed="rId2"/>
          <a:stretch>
            <a:fillRect/>
          </a:stretch>
        </p:blipFill>
        <p:spPr>
          <a:xfrm>
            <a:off x="2514601" y="5029200"/>
            <a:ext cx="5219852" cy="3474951"/>
          </a:xfrm>
          <a:prstGeom prst="rect">
            <a:avLst/>
          </a:prstGeom>
        </p:spPr>
      </p:pic>
      <p:pic>
        <p:nvPicPr>
          <p:cNvPr id="10" name="Picture 9">
            <a:extLst>
              <a:ext uri="{FF2B5EF4-FFF2-40B4-BE49-F238E27FC236}">
                <a16:creationId xmlns:a16="http://schemas.microsoft.com/office/drawing/2014/main" id="{7EE33F9F-5A58-4A07-6464-C42567E2B9EA}"/>
              </a:ext>
            </a:extLst>
          </p:cNvPr>
          <p:cNvPicPr>
            <a:picLocks noChangeAspect="1"/>
          </p:cNvPicPr>
          <p:nvPr/>
        </p:nvPicPr>
        <p:blipFill>
          <a:blip r:embed="rId3"/>
          <a:stretch>
            <a:fillRect/>
          </a:stretch>
        </p:blipFill>
        <p:spPr>
          <a:xfrm>
            <a:off x="8001000" y="4800600"/>
            <a:ext cx="7795098" cy="3803145"/>
          </a:xfrm>
          <a:prstGeom prst="rect">
            <a:avLst/>
          </a:prstGeom>
        </p:spPr>
      </p:pic>
    </p:spTree>
    <p:extLst>
      <p:ext uri="{BB962C8B-B14F-4D97-AF65-F5344CB8AC3E}">
        <p14:creationId xmlns:p14="http://schemas.microsoft.com/office/powerpoint/2010/main" val="29433590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303C-1C38-8E30-999F-D2883DA7011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3C7AE4E-FE24-D1F1-8CAC-7986BF5394EE}"/>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D2842C1B-F1CD-72F2-717B-3233A95280B3}"/>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A075EE29-312B-3821-97FF-2921C02725A8}"/>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71</a:t>
            </a:fld>
            <a:endParaRPr dirty="0">
              <a:solidFill>
                <a:prstClr val="black"/>
              </a:solidFill>
            </a:endParaRPr>
          </a:p>
        </p:txBody>
      </p:sp>
      <p:sp>
        <p:nvSpPr>
          <p:cNvPr id="3" name="object 3">
            <a:extLst>
              <a:ext uri="{FF2B5EF4-FFF2-40B4-BE49-F238E27FC236}">
                <a16:creationId xmlns:a16="http://schemas.microsoft.com/office/drawing/2014/main" id="{2A1DED2A-A3B1-468B-D62D-D8F5CBB911ED}"/>
              </a:ext>
            </a:extLst>
          </p:cNvPr>
          <p:cNvSpPr txBox="1">
            <a:spLocks noGrp="1"/>
          </p:cNvSpPr>
          <p:nvPr>
            <p:ph type="title"/>
          </p:nvPr>
        </p:nvSpPr>
        <p:spPr>
          <a:xfrm>
            <a:off x="3771900" y="1143000"/>
            <a:ext cx="105156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How the Resolution Process works</a:t>
            </a:r>
            <a:endParaRPr b="1" spc="-8" dirty="0">
              <a:latin typeface="Book Antiqua" panose="02040602050305030304" pitchFamily="18" charset="0"/>
            </a:endParaRPr>
          </a:p>
        </p:txBody>
      </p:sp>
      <p:sp>
        <p:nvSpPr>
          <p:cNvPr id="4" name="object 4">
            <a:extLst>
              <a:ext uri="{FF2B5EF4-FFF2-40B4-BE49-F238E27FC236}">
                <a16:creationId xmlns:a16="http://schemas.microsoft.com/office/drawing/2014/main" id="{7870C911-4DE5-2A00-1220-D501C328E463}"/>
              </a:ext>
            </a:extLst>
          </p:cNvPr>
          <p:cNvSpPr txBox="1"/>
          <p:nvPr/>
        </p:nvSpPr>
        <p:spPr>
          <a:xfrm>
            <a:off x="2628900" y="2400301"/>
            <a:ext cx="13030200" cy="2377574"/>
          </a:xfrm>
          <a:prstGeom prst="rect">
            <a:avLst/>
          </a:prstGeom>
        </p:spPr>
        <p:txBody>
          <a:bodyPr vert="horz" wrap="square" lIns="0" tIns="160020" rIns="0" bIns="0" rtlCol="0">
            <a:spAutoFit/>
          </a:bodyPr>
          <a:lstStyle/>
          <a:p>
            <a:pPr marL="533400" indent="-514350" defTabSz="1371600">
              <a:spcBef>
                <a:spcPts val="1260"/>
              </a:spcBef>
              <a:buFontTx/>
              <a:buChar char="•"/>
              <a:tabLst>
                <a:tab pos="532448" algn="l"/>
                <a:tab pos="533400" algn="l"/>
              </a:tabLst>
            </a:pPr>
            <a:r>
              <a:rPr lang="en-US" sz="3600" dirty="0">
                <a:solidFill>
                  <a:prstClr val="black"/>
                </a:solidFill>
                <a:latin typeface="Book Antiqua" panose="02040602050305030304" pitchFamily="18" charset="0"/>
                <a:cs typeface="Arial"/>
              </a:rPr>
              <a:t>EANGUS calls on all state and territory chapters to begin submitting resolution proposals (draft resolutions) States shall submit all draft resolutions NO LATER THAN (NLT) 15 May 2024.</a:t>
            </a:r>
            <a:endParaRPr sz="3600" dirty="0">
              <a:solidFill>
                <a:prstClr val="black"/>
              </a:solidFill>
              <a:latin typeface="Book Antiqua" panose="02040602050305030304" pitchFamily="18" charset="0"/>
              <a:cs typeface="Arial"/>
            </a:endParaRPr>
          </a:p>
        </p:txBody>
      </p:sp>
      <p:sp>
        <p:nvSpPr>
          <p:cNvPr id="7" name="object 4">
            <a:extLst>
              <a:ext uri="{FF2B5EF4-FFF2-40B4-BE49-F238E27FC236}">
                <a16:creationId xmlns:a16="http://schemas.microsoft.com/office/drawing/2014/main" id="{1000C14C-6AEC-0E86-FF5C-194BDD8360A3}"/>
              </a:ext>
            </a:extLst>
          </p:cNvPr>
          <p:cNvSpPr txBox="1"/>
          <p:nvPr/>
        </p:nvSpPr>
        <p:spPr>
          <a:xfrm>
            <a:off x="2514600" y="4914901"/>
            <a:ext cx="13030200" cy="2377574"/>
          </a:xfrm>
          <a:prstGeom prst="rect">
            <a:avLst/>
          </a:prstGeom>
        </p:spPr>
        <p:txBody>
          <a:bodyPr vert="horz" wrap="square" lIns="0" tIns="160020" rIns="0" bIns="0" rtlCol="0">
            <a:spAutoFit/>
          </a:bodyPr>
          <a:lstStyle/>
          <a:p>
            <a:pPr marL="533400" indent="-514350" defTabSz="1371600">
              <a:spcBef>
                <a:spcPts val="1260"/>
              </a:spcBef>
              <a:buFontTx/>
              <a:buChar char="•"/>
              <a:tabLst>
                <a:tab pos="532448" algn="l"/>
                <a:tab pos="533400" algn="l"/>
              </a:tabLst>
            </a:pPr>
            <a:r>
              <a:rPr lang="en-US" sz="3600" dirty="0">
                <a:solidFill>
                  <a:prstClr val="black"/>
                </a:solidFill>
                <a:latin typeface="Book Antiqua" panose="02040602050305030304" pitchFamily="18" charset="0"/>
                <a:cs typeface="Arial"/>
              </a:rPr>
              <a:t>Area representatives must review and forward (or electronically approve) all draft resolutions to the EANGUS Resolutions Committee Chair NLT 30 May 2024 to be considered at the 2024 EANGUS Annual Conference.</a:t>
            </a:r>
            <a:endParaRPr sz="3600" dirty="0">
              <a:solidFill>
                <a:prstClr val="black"/>
              </a:solidFill>
              <a:latin typeface="Book Antiqua" panose="02040602050305030304" pitchFamily="18" charset="0"/>
              <a:cs typeface="Arial"/>
            </a:endParaRPr>
          </a:p>
        </p:txBody>
      </p:sp>
    </p:spTree>
    <p:extLst>
      <p:ext uri="{BB962C8B-B14F-4D97-AF65-F5344CB8AC3E}">
        <p14:creationId xmlns:p14="http://schemas.microsoft.com/office/powerpoint/2010/main" val="30147982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8000-4BE4-816C-35EA-AD3C5466402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ECFBE04-26BB-7C41-F120-606956EE8D65}"/>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32E86DC5-7072-6606-DECC-D8EDF787FC74}"/>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08615E72-314A-5DBC-38B3-5DA0E3874FE6}"/>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72</a:t>
            </a:fld>
            <a:endParaRPr dirty="0">
              <a:solidFill>
                <a:prstClr val="black"/>
              </a:solidFill>
            </a:endParaRPr>
          </a:p>
        </p:txBody>
      </p:sp>
      <p:sp>
        <p:nvSpPr>
          <p:cNvPr id="3" name="object 3">
            <a:extLst>
              <a:ext uri="{FF2B5EF4-FFF2-40B4-BE49-F238E27FC236}">
                <a16:creationId xmlns:a16="http://schemas.microsoft.com/office/drawing/2014/main" id="{64CBD868-54B5-41BB-A936-C1D6B3267853}"/>
              </a:ext>
            </a:extLst>
          </p:cNvPr>
          <p:cNvSpPr txBox="1">
            <a:spLocks noGrp="1"/>
          </p:cNvSpPr>
          <p:nvPr>
            <p:ph type="title"/>
          </p:nvPr>
        </p:nvSpPr>
        <p:spPr>
          <a:xfrm>
            <a:off x="3771900" y="1143000"/>
            <a:ext cx="105156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How the Resolution Process works</a:t>
            </a:r>
            <a:endParaRPr b="1" spc="-8" dirty="0">
              <a:latin typeface="Book Antiqua" panose="02040602050305030304" pitchFamily="18" charset="0"/>
            </a:endParaRPr>
          </a:p>
        </p:txBody>
      </p:sp>
      <p:sp>
        <p:nvSpPr>
          <p:cNvPr id="4" name="object 4">
            <a:extLst>
              <a:ext uri="{FF2B5EF4-FFF2-40B4-BE49-F238E27FC236}">
                <a16:creationId xmlns:a16="http://schemas.microsoft.com/office/drawing/2014/main" id="{2F65A976-D6D9-DB6D-A21E-7BFA70534D37}"/>
              </a:ext>
            </a:extLst>
          </p:cNvPr>
          <p:cNvSpPr txBox="1"/>
          <p:nvPr/>
        </p:nvSpPr>
        <p:spPr>
          <a:xfrm>
            <a:off x="2628900" y="2171700"/>
            <a:ext cx="13030200" cy="3485570"/>
          </a:xfrm>
          <a:prstGeom prst="rect">
            <a:avLst/>
          </a:prstGeom>
        </p:spPr>
        <p:txBody>
          <a:bodyPr vert="horz" wrap="square" lIns="0" tIns="160020" rIns="0" bIns="0" rtlCol="0">
            <a:spAutoFit/>
          </a:bodyPr>
          <a:lstStyle/>
          <a:p>
            <a:pPr marL="533400" indent="-514350" defTabSz="1371600">
              <a:spcBef>
                <a:spcPts val="1260"/>
              </a:spcBef>
              <a:buFontTx/>
              <a:buChar char="•"/>
              <a:tabLst>
                <a:tab pos="532448" algn="l"/>
                <a:tab pos="533400" algn="l"/>
              </a:tabLst>
            </a:pPr>
            <a:r>
              <a:rPr lang="en-US" sz="3600" dirty="0">
                <a:solidFill>
                  <a:prstClr val="black"/>
                </a:solidFill>
                <a:latin typeface="Book Antiqua" panose="02040602050305030304" pitchFamily="18" charset="0"/>
                <a:cs typeface="Arial"/>
              </a:rPr>
              <a:t>Draft resolutions may be electronically submitted using the web form at </a:t>
            </a:r>
            <a:r>
              <a:rPr lang="en-US" sz="3600" dirty="0">
                <a:solidFill>
                  <a:prstClr val="black"/>
                </a:solidFill>
                <a:latin typeface="Book Antiqua" panose="02040602050305030304" pitchFamily="18" charset="0"/>
                <a:cs typeface="Arial"/>
                <a:hlinkClick r:id="rId2"/>
              </a:rPr>
              <a:t>https://eangus.org/resolutions-submission-form/</a:t>
            </a:r>
            <a:r>
              <a:rPr lang="en-US" sz="3600" dirty="0">
                <a:solidFill>
                  <a:prstClr val="black"/>
                </a:solidFill>
                <a:latin typeface="Book Antiqua" panose="02040602050305030304" pitchFamily="18" charset="0"/>
                <a:cs typeface="Arial"/>
              </a:rPr>
              <a:t>. Alternatively, PDF or Word form submissions will still be accepted in accordance with the current Resolutions SOP. The required forms are RESCOM Form 1 and EANGUS Resolutions Form.</a:t>
            </a:r>
          </a:p>
        </p:txBody>
      </p:sp>
    </p:spTree>
    <p:extLst>
      <p:ext uri="{BB962C8B-B14F-4D97-AF65-F5344CB8AC3E}">
        <p14:creationId xmlns:p14="http://schemas.microsoft.com/office/powerpoint/2010/main" val="3373243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E3752-20BF-DC3A-A06A-2E658868BFE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FBDBD8D-6893-D94F-E6F6-EE9B3365696E}"/>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C9ABE1A2-3EA6-9769-5C28-9004073E8E5E}"/>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071A1078-E6ED-A20B-9AC9-EC1741BD2F79}"/>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73</a:t>
            </a:fld>
            <a:endParaRPr dirty="0">
              <a:solidFill>
                <a:prstClr val="black"/>
              </a:solidFill>
            </a:endParaRPr>
          </a:p>
        </p:txBody>
      </p:sp>
      <p:sp>
        <p:nvSpPr>
          <p:cNvPr id="3" name="object 3">
            <a:extLst>
              <a:ext uri="{FF2B5EF4-FFF2-40B4-BE49-F238E27FC236}">
                <a16:creationId xmlns:a16="http://schemas.microsoft.com/office/drawing/2014/main" id="{7C313342-D976-1984-CB42-8EF8248A9542}"/>
              </a:ext>
            </a:extLst>
          </p:cNvPr>
          <p:cNvSpPr txBox="1">
            <a:spLocks noGrp="1"/>
          </p:cNvSpPr>
          <p:nvPr>
            <p:ph type="title"/>
          </p:nvPr>
        </p:nvSpPr>
        <p:spPr>
          <a:xfrm>
            <a:off x="4572000" y="1028700"/>
            <a:ext cx="89154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New Workflow for Resolutions</a:t>
            </a:r>
            <a:endParaRPr b="1" spc="-8" dirty="0">
              <a:latin typeface="Book Antiqua" panose="02040602050305030304" pitchFamily="18" charset="0"/>
            </a:endParaRPr>
          </a:p>
        </p:txBody>
      </p:sp>
      <p:graphicFrame>
        <p:nvGraphicFramePr>
          <p:cNvPr id="8" name="Diagram 7">
            <a:extLst>
              <a:ext uri="{FF2B5EF4-FFF2-40B4-BE49-F238E27FC236}">
                <a16:creationId xmlns:a16="http://schemas.microsoft.com/office/drawing/2014/main" id="{38341473-549F-6E9C-34D4-6B67A877EFCF}"/>
              </a:ext>
            </a:extLst>
          </p:cNvPr>
          <p:cNvGraphicFramePr/>
          <p:nvPr/>
        </p:nvGraphicFramePr>
        <p:xfrm>
          <a:off x="3429000" y="2057400"/>
          <a:ext cx="110871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079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4583B-5F18-475F-B597-4B37692CCAB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B0963C8-7F21-F4E9-F3D2-A133E31CF96F}"/>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D0A9839E-FB35-E9CE-7793-26E98D409BD1}"/>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23D95AA8-9244-F07C-FBE2-14955D33C2DA}"/>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74</a:t>
            </a:fld>
            <a:endParaRPr dirty="0">
              <a:solidFill>
                <a:prstClr val="black"/>
              </a:solidFill>
            </a:endParaRPr>
          </a:p>
        </p:txBody>
      </p:sp>
      <p:sp>
        <p:nvSpPr>
          <p:cNvPr id="3" name="object 3">
            <a:extLst>
              <a:ext uri="{FF2B5EF4-FFF2-40B4-BE49-F238E27FC236}">
                <a16:creationId xmlns:a16="http://schemas.microsoft.com/office/drawing/2014/main" id="{BEA14CC5-C9F6-438F-1945-7E6B79BE6C52}"/>
              </a:ext>
            </a:extLst>
          </p:cNvPr>
          <p:cNvSpPr txBox="1">
            <a:spLocks noGrp="1"/>
          </p:cNvSpPr>
          <p:nvPr>
            <p:ph type="title"/>
          </p:nvPr>
        </p:nvSpPr>
        <p:spPr>
          <a:xfrm>
            <a:off x="2743200" y="914400"/>
            <a:ext cx="123444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EANGUS Resolutions State Submittal Form</a:t>
            </a:r>
            <a:endParaRPr b="1" spc="-8" dirty="0">
              <a:latin typeface="Book Antiqua" panose="02040602050305030304" pitchFamily="18" charset="0"/>
            </a:endParaRPr>
          </a:p>
        </p:txBody>
      </p:sp>
      <p:pic>
        <p:nvPicPr>
          <p:cNvPr id="8" name="Picture 7">
            <a:extLst>
              <a:ext uri="{FF2B5EF4-FFF2-40B4-BE49-F238E27FC236}">
                <a16:creationId xmlns:a16="http://schemas.microsoft.com/office/drawing/2014/main" id="{804FE98E-A927-D1C7-2625-B5954AEB470C}"/>
              </a:ext>
            </a:extLst>
          </p:cNvPr>
          <p:cNvPicPr>
            <a:picLocks noChangeAspect="1"/>
          </p:cNvPicPr>
          <p:nvPr/>
        </p:nvPicPr>
        <p:blipFill>
          <a:blip r:embed="rId2"/>
          <a:stretch>
            <a:fillRect/>
          </a:stretch>
        </p:blipFill>
        <p:spPr>
          <a:xfrm>
            <a:off x="2743201" y="1600201"/>
            <a:ext cx="5721332" cy="7408139"/>
          </a:xfrm>
          <a:prstGeom prst="rect">
            <a:avLst/>
          </a:prstGeom>
        </p:spPr>
      </p:pic>
      <p:pic>
        <p:nvPicPr>
          <p:cNvPr id="10" name="Picture 9">
            <a:extLst>
              <a:ext uri="{FF2B5EF4-FFF2-40B4-BE49-F238E27FC236}">
                <a16:creationId xmlns:a16="http://schemas.microsoft.com/office/drawing/2014/main" id="{4E7C07D2-6DB2-718D-7DC5-D860D541B6A9}"/>
              </a:ext>
            </a:extLst>
          </p:cNvPr>
          <p:cNvPicPr>
            <a:picLocks noChangeAspect="1"/>
          </p:cNvPicPr>
          <p:nvPr/>
        </p:nvPicPr>
        <p:blipFill>
          <a:blip r:embed="rId3"/>
          <a:stretch>
            <a:fillRect/>
          </a:stretch>
        </p:blipFill>
        <p:spPr>
          <a:xfrm>
            <a:off x="9372600" y="1600201"/>
            <a:ext cx="5829300" cy="7511984"/>
          </a:xfrm>
          <a:prstGeom prst="rect">
            <a:avLst/>
          </a:prstGeom>
        </p:spPr>
      </p:pic>
    </p:spTree>
    <p:extLst>
      <p:ext uri="{BB962C8B-B14F-4D97-AF65-F5344CB8AC3E}">
        <p14:creationId xmlns:p14="http://schemas.microsoft.com/office/powerpoint/2010/main" val="2468903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E5DE-EDC2-25E9-D721-7D73427DD04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8D124EC-A8C0-C8F2-1958-EED04BAA6FFA}"/>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6F4440C2-0B1A-BBC5-7297-6C4F43AC7CCA}"/>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C6FDD4D6-160A-6591-F03E-850EA5D428DE}"/>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75</a:t>
            </a:fld>
            <a:endParaRPr dirty="0">
              <a:solidFill>
                <a:prstClr val="black"/>
              </a:solidFill>
            </a:endParaRPr>
          </a:p>
        </p:txBody>
      </p:sp>
      <p:sp>
        <p:nvSpPr>
          <p:cNvPr id="3" name="object 3">
            <a:extLst>
              <a:ext uri="{FF2B5EF4-FFF2-40B4-BE49-F238E27FC236}">
                <a16:creationId xmlns:a16="http://schemas.microsoft.com/office/drawing/2014/main" id="{E0DB199F-D03A-92DD-BD10-C34AA5FAC795}"/>
              </a:ext>
            </a:extLst>
          </p:cNvPr>
          <p:cNvSpPr txBox="1">
            <a:spLocks noGrp="1"/>
          </p:cNvSpPr>
          <p:nvPr>
            <p:ph type="title"/>
          </p:nvPr>
        </p:nvSpPr>
        <p:spPr>
          <a:xfrm>
            <a:off x="2743200" y="914400"/>
            <a:ext cx="123444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EANGUS Resolutions State Submittal Form</a:t>
            </a:r>
            <a:endParaRPr b="1" spc="-8" dirty="0">
              <a:latin typeface="Book Antiqua" panose="02040602050305030304" pitchFamily="18" charset="0"/>
            </a:endParaRPr>
          </a:p>
        </p:txBody>
      </p:sp>
      <p:sp>
        <p:nvSpPr>
          <p:cNvPr id="7" name="TextBox 6">
            <a:extLst>
              <a:ext uri="{FF2B5EF4-FFF2-40B4-BE49-F238E27FC236}">
                <a16:creationId xmlns:a16="http://schemas.microsoft.com/office/drawing/2014/main" id="{9960A98C-5F21-841F-1468-5B17FA7E791C}"/>
              </a:ext>
            </a:extLst>
          </p:cNvPr>
          <p:cNvSpPr txBox="1"/>
          <p:nvPr/>
        </p:nvSpPr>
        <p:spPr>
          <a:xfrm>
            <a:off x="4343400" y="4914901"/>
            <a:ext cx="9715500" cy="738664"/>
          </a:xfrm>
          <a:prstGeom prst="rect">
            <a:avLst/>
          </a:prstGeom>
          <a:noFill/>
        </p:spPr>
        <p:txBody>
          <a:bodyPr wrap="square">
            <a:spAutoFit/>
          </a:bodyPr>
          <a:lstStyle/>
          <a:p>
            <a:pPr defTabSz="1371600"/>
            <a:r>
              <a:rPr lang="en-US" sz="4200" dirty="0">
                <a:solidFill>
                  <a:srgbClr val="FF0000"/>
                </a:solidFill>
                <a:latin typeface="Calibri"/>
                <a:hlinkClick r:id="rId2">
                  <a:extLst>
                    <a:ext uri="{A12FA001-AC4F-418D-AE19-62706E023703}">
                      <ahyp:hlinkClr xmlns:ahyp="http://schemas.microsoft.com/office/drawing/2018/hyperlinkcolor" val="tx"/>
                    </a:ext>
                  </a:extLst>
                </a:hlinkClick>
              </a:rPr>
              <a:t>Resolutions Submission Form | EANGUS</a:t>
            </a:r>
            <a:endParaRPr lang="en-US" sz="4200" dirty="0">
              <a:solidFill>
                <a:srgbClr val="FF0000"/>
              </a:solidFill>
              <a:latin typeface="Calibri"/>
            </a:endParaRPr>
          </a:p>
        </p:txBody>
      </p:sp>
      <p:sp>
        <p:nvSpPr>
          <p:cNvPr id="11" name="TextBox 10">
            <a:extLst>
              <a:ext uri="{FF2B5EF4-FFF2-40B4-BE49-F238E27FC236}">
                <a16:creationId xmlns:a16="http://schemas.microsoft.com/office/drawing/2014/main" id="{61FA2C02-8F16-A847-9D1E-93C28644E257}"/>
              </a:ext>
            </a:extLst>
          </p:cNvPr>
          <p:cNvSpPr txBox="1"/>
          <p:nvPr/>
        </p:nvSpPr>
        <p:spPr>
          <a:xfrm>
            <a:off x="6400800" y="2514601"/>
            <a:ext cx="5600700" cy="646331"/>
          </a:xfrm>
          <a:prstGeom prst="rect">
            <a:avLst/>
          </a:prstGeom>
          <a:noFill/>
        </p:spPr>
        <p:txBody>
          <a:bodyPr wrap="square" rtlCol="0">
            <a:spAutoFit/>
          </a:bodyPr>
          <a:lstStyle/>
          <a:p>
            <a:pPr defTabSz="1371600"/>
            <a:r>
              <a:rPr lang="en-US" sz="3600" dirty="0">
                <a:solidFill>
                  <a:srgbClr val="FF0000"/>
                </a:solidFill>
                <a:latin typeface="Book Antiqua" panose="02040602050305030304" pitchFamily="18" charset="0"/>
              </a:rPr>
              <a:t>Online Submittal example </a:t>
            </a:r>
          </a:p>
        </p:txBody>
      </p:sp>
      <p:sp>
        <p:nvSpPr>
          <p:cNvPr id="12" name="Arrow: Down 11">
            <a:extLst>
              <a:ext uri="{FF2B5EF4-FFF2-40B4-BE49-F238E27FC236}">
                <a16:creationId xmlns:a16="http://schemas.microsoft.com/office/drawing/2014/main" id="{1E3108E2-5B25-C722-2027-A128FCA57ED7}"/>
              </a:ext>
            </a:extLst>
          </p:cNvPr>
          <p:cNvSpPr/>
          <p:nvPr/>
        </p:nvSpPr>
        <p:spPr>
          <a:xfrm>
            <a:off x="8801100" y="3543300"/>
            <a:ext cx="800100" cy="914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14" name="Picture 13">
            <a:extLst>
              <a:ext uri="{FF2B5EF4-FFF2-40B4-BE49-F238E27FC236}">
                <a16:creationId xmlns:a16="http://schemas.microsoft.com/office/drawing/2014/main" id="{64B741C3-5057-0B34-4963-6BD3CA26F20B}"/>
              </a:ext>
            </a:extLst>
          </p:cNvPr>
          <p:cNvPicPr>
            <a:picLocks noChangeAspect="1"/>
          </p:cNvPicPr>
          <p:nvPr/>
        </p:nvPicPr>
        <p:blipFill>
          <a:blip r:embed="rId3"/>
          <a:stretch>
            <a:fillRect/>
          </a:stretch>
        </p:blipFill>
        <p:spPr>
          <a:xfrm>
            <a:off x="12458701" y="5715001"/>
            <a:ext cx="3214688" cy="3214688"/>
          </a:xfrm>
          <a:prstGeom prst="rect">
            <a:avLst/>
          </a:prstGeom>
        </p:spPr>
      </p:pic>
    </p:spTree>
    <p:extLst>
      <p:ext uri="{BB962C8B-B14F-4D97-AF65-F5344CB8AC3E}">
        <p14:creationId xmlns:p14="http://schemas.microsoft.com/office/powerpoint/2010/main" val="821522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D2B8-EE3D-3F60-02C2-676C4B1DF3A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38E72B-FDD6-1D57-EC46-DEE4BC4908F7}"/>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8472EFFE-F628-077C-D2E7-857B201BC55C}"/>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68C789B7-BD84-0CA0-4979-C3F4A389DAA6}"/>
              </a:ext>
            </a:extLst>
          </p:cNvPr>
          <p:cNvSpPr txBox="1">
            <a:spLocks noGrp="1"/>
          </p:cNvSpPr>
          <p:nvPr>
            <p:ph type="sldNum" sz="quarter" idx="7"/>
          </p:nvPr>
        </p:nvSpPr>
        <p:spPr>
          <a:xfrm>
            <a:off x="15316201" y="9601201"/>
            <a:ext cx="368618" cy="525785"/>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76</a:t>
            </a:fld>
            <a:endParaRPr dirty="0">
              <a:solidFill>
                <a:prstClr val="black"/>
              </a:solidFill>
            </a:endParaRPr>
          </a:p>
        </p:txBody>
      </p:sp>
      <p:sp>
        <p:nvSpPr>
          <p:cNvPr id="4" name="object 4">
            <a:extLst>
              <a:ext uri="{FF2B5EF4-FFF2-40B4-BE49-F238E27FC236}">
                <a16:creationId xmlns:a16="http://schemas.microsoft.com/office/drawing/2014/main" id="{04DF4A32-DFF9-E75F-B9B3-4F29244FEF67}"/>
              </a:ext>
            </a:extLst>
          </p:cNvPr>
          <p:cNvSpPr txBox="1"/>
          <p:nvPr/>
        </p:nvSpPr>
        <p:spPr>
          <a:xfrm>
            <a:off x="2628900" y="2057401"/>
            <a:ext cx="13030200" cy="6809556"/>
          </a:xfrm>
          <a:prstGeom prst="rect">
            <a:avLst/>
          </a:prstGeom>
        </p:spPr>
        <p:txBody>
          <a:bodyPr vert="horz" wrap="square" lIns="0" tIns="160020" rIns="0" bIns="0" rtlCol="0">
            <a:spAutoFit/>
          </a:bodyPr>
          <a:lstStyle/>
          <a:p>
            <a:pPr defTabSz="1371600">
              <a:tabLst>
                <a:tab pos="532448" algn="l"/>
                <a:tab pos="533400" algn="l"/>
              </a:tabLst>
            </a:pPr>
            <a:r>
              <a:rPr lang="en-US" sz="3600" b="1" dirty="0">
                <a:solidFill>
                  <a:prstClr val="black"/>
                </a:solidFill>
                <a:latin typeface="Book Antiqua" panose="02040602050305030304" pitchFamily="18" charset="0"/>
                <a:cs typeface="Arial"/>
              </a:rPr>
              <a:t>Each draft resolution shall be submitted with all required fields, including the following:</a:t>
            </a:r>
          </a:p>
          <a:p>
            <a:pPr defTabSz="1371600">
              <a:tabLst>
                <a:tab pos="532448" algn="l"/>
                <a:tab pos="533400" algn="l"/>
              </a:tabLst>
            </a:pPr>
            <a:endParaRPr lang="en-US" sz="3600" dirty="0">
              <a:solidFill>
                <a:prstClr val="black"/>
              </a:solidFill>
              <a:latin typeface="Book Antiqua" panose="02040602050305030304" pitchFamily="18" charset="0"/>
              <a:cs typeface="Arial"/>
            </a:endParaRPr>
          </a:p>
          <a:p>
            <a:pPr defTabSz="1371600">
              <a:tabLst>
                <a:tab pos="532448" algn="l"/>
                <a:tab pos="533400" algn="l"/>
              </a:tabLst>
            </a:pPr>
            <a:r>
              <a:rPr lang="en-US" sz="3600" dirty="0">
                <a:solidFill>
                  <a:prstClr val="black"/>
                </a:solidFill>
                <a:latin typeface="Book Antiqua" panose="02040602050305030304" pitchFamily="18" charset="0"/>
                <a:cs typeface="Arial"/>
              </a:rPr>
              <a:t> - </a:t>
            </a:r>
            <a:r>
              <a:rPr lang="en-US" sz="3600" b="1" dirty="0">
                <a:solidFill>
                  <a:prstClr val="black"/>
                </a:solidFill>
                <a:latin typeface="Book Antiqua" panose="02040602050305030304" pitchFamily="18" charset="0"/>
                <a:cs typeface="Arial"/>
              </a:rPr>
              <a:t>Title: </a:t>
            </a:r>
            <a:r>
              <a:rPr lang="en-US" sz="3600" dirty="0">
                <a:solidFill>
                  <a:prstClr val="black"/>
                </a:solidFill>
                <a:latin typeface="Book Antiqua" panose="02040602050305030304" pitchFamily="18" charset="0"/>
                <a:cs typeface="Arial"/>
              </a:rPr>
              <a:t>This is the working title of the draft resolution</a:t>
            </a:r>
          </a:p>
          <a:p>
            <a:pPr defTabSz="1371600">
              <a:tabLst>
                <a:tab pos="532448" algn="l"/>
                <a:tab pos="533400" algn="l"/>
              </a:tabLst>
            </a:pPr>
            <a:endParaRPr lang="en-US" sz="3600" dirty="0">
              <a:solidFill>
                <a:prstClr val="black"/>
              </a:solidFill>
              <a:latin typeface="Book Antiqua" panose="02040602050305030304" pitchFamily="18" charset="0"/>
              <a:cs typeface="Arial"/>
            </a:endParaRPr>
          </a:p>
          <a:p>
            <a:pPr defTabSz="1371600">
              <a:tabLst>
                <a:tab pos="532448" algn="l"/>
                <a:tab pos="533400" algn="l"/>
              </a:tabLst>
            </a:pPr>
            <a:r>
              <a:rPr lang="en-US" sz="3600" dirty="0">
                <a:solidFill>
                  <a:prstClr val="black"/>
                </a:solidFill>
                <a:latin typeface="Book Antiqua" panose="02040602050305030304" pitchFamily="18" charset="0"/>
                <a:cs typeface="Arial"/>
              </a:rPr>
              <a:t> - </a:t>
            </a:r>
            <a:r>
              <a:rPr lang="en-US" sz="3600" b="1" dirty="0">
                <a:solidFill>
                  <a:prstClr val="black"/>
                </a:solidFill>
                <a:latin typeface="Book Antiqua" panose="02040602050305030304" pitchFamily="18" charset="0"/>
                <a:cs typeface="Arial"/>
              </a:rPr>
              <a:t>POC Information: </a:t>
            </a:r>
            <a:r>
              <a:rPr lang="en-US" sz="3600" dirty="0">
                <a:solidFill>
                  <a:prstClr val="black"/>
                </a:solidFill>
                <a:latin typeface="Book Antiqua" panose="02040602050305030304" pitchFamily="18" charset="0"/>
                <a:cs typeface="Arial"/>
              </a:rPr>
              <a:t>This should be a National Guard subject matter expert on the issues pertaining to the draft resolution. Entry must include an email and phone number. This person may be contacted to discuss the resolution</a:t>
            </a:r>
          </a:p>
          <a:p>
            <a:pPr defTabSz="1371600">
              <a:tabLst>
                <a:tab pos="532448" algn="l"/>
                <a:tab pos="533400" algn="l"/>
              </a:tabLst>
            </a:pPr>
            <a:endParaRPr lang="en-US" sz="3600" dirty="0">
              <a:solidFill>
                <a:prstClr val="black"/>
              </a:solidFill>
              <a:latin typeface="Book Antiqua" panose="02040602050305030304" pitchFamily="18" charset="0"/>
              <a:cs typeface="Arial"/>
            </a:endParaRPr>
          </a:p>
          <a:p>
            <a:pPr defTabSz="1371600">
              <a:tabLst>
                <a:tab pos="532448" algn="l"/>
                <a:tab pos="533400" algn="l"/>
              </a:tabLst>
            </a:pPr>
            <a:r>
              <a:rPr lang="en-US" sz="3600" dirty="0">
                <a:solidFill>
                  <a:prstClr val="black"/>
                </a:solidFill>
                <a:latin typeface="Book Antiqua" panose="02040602050305030304" pitchFamily="18" charset="0"/>
                <a:cs typeface="Arial"/>
              </a:rPr>
              <a:t> - </a:t>
            </a:r>
            <a:r>
              <a:rPr lang="en-US" sz="3600" b="1" dirty="0">
                <a:solidFill>
                  <a:prstClr val="black"/>
                </a:solidFill>
                <a:latin typeface="Book Antiqua" panose="02040602050305030304" pitchFamily="18" charset="0"/>
                <a:cs typeface="Arial"/>
              </a:rPr>
              <a:t>Short Description: </a:t>
            </a:r>
            <a:r>
              <a:rPr lang="en-US" sz="3600" dirty="0">
                <a:solidFill>
                  <a:prstClr val="black"/>
                </a:solidFill>
                <a:latin typeface="Book Antiqua" panose="02040602050305030304" pitchFamily="18" charset="0"/>
                <a:cs typeface="Arial"/>
              </a:rPr>
              <a:t>A one-paragraph or less description of the draft resolution</a:t>
            </a:r>
          </a:p>
        </p:txBody>
      </p:sp>
      <p:sp>
        <p:nvSpPr>
          <p:cNvPr id="8" name="object 3">
            <a:extLst>
              <a:ext uri="{FF2B5EF4-FFF2-40B4-BE49-F238E27FC236}">
                <a16:creationId xmlns:a16="http://schemas.microsoft.com/office/drawing/2014/main" id="{A9A16013-E82D-B4B1-262D-E0AD8C17AAE6}"/>
              </a:ext>
            </a:extLst>
          </p:cNvPr>
          <p:cNvSpPr txBox="1">
            <a:spLocks/>
          </p:cNvSpPr>
          <p:nvPr/>
        </p:nvSpPr>
        <p:spPr>
          <a:xfrm>
            <a:off x="5943600" y="1143000"/>
            <a:ext cx="6172200" cy="757900"/>
          </a:xfrm>
          <a:prstGeom prst="rect">
            <a:avLst/>
          </a:prstGeom>
        </p:spPr>
        <p:txBody>
          <a:bodyPr vert="horz" wrap="square" lIns="0" tIns="19050" rIns="0" bIns="0" rtlCol="0">
            <a:spAutoFit/>
          </a:bodyPr>
          <a:lstStyle>
            <a:lvl1pPr>
              <a:defRPr sz="3200" b="0" i="0">
                <a:solidFill>
                  <a:schemeClr val="tx1"/>
                </a:solidFill>
                <a:latin typeface="Arial"/>
                <a:ea typeface="+mj-ea"/>
                <a:cs typeface="Arial"/>
              </a:defRPr>
            </a:lvl1pPr>
          </a:lstStyle>
          <a:p>
            <a:pPr marL="19050" defTabSz="1371600">
              <a:spcBef>
                <a:spcPts val="150"/>
              </a:spcBef>
            </a:pPr>
            <a:r>
              <a:rPr lang="en-US" sz="4800" b="1" kern="0" spc="-8">
                <a:solidFill>
                  <a:prstClr val="black"/>
                </a:solidFill>
                <a:latin typeface="Book Antiqua" panose="02040602050305030304" pitchFamily="18" charset="0"/>
              </a:rPr>
              <a:t>Drafting a Resolution</a:t>
            </a:r>
            <a:endParaRPr lang="en-US" sz="4800" b="1" kern="0" spc="-8" dirty="0">
              <a:solidFill>
                <a:prstClr val="black"/>
              </a:solidFill>
              <a:latin typeface="Book Antiqua" panose="02040602050305030304" pitchFamily="18" charset="0"/>
            </a:endParaRPr>
          </a:p>
        </p:txBody>
      </p:sp>
    </p:spTree>
    <p:extLst>
      <p:ext uri="{BB962C8B-B14F-4D97-AF65-F5344CB8AC3E}">
        <p14:creationId xmlns:p14="http://schemas.microsoft.com/office/powerpoint/2010/main" val="2773675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30832-45F9-CBA4-8DDC-BD3D9BC88D3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BFB7942-BFAB-E38C-3823-BBDAE91B1C96}"/>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C233CCD3-E626-79AB-E3DD-D264AF0BD8AC}"/>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9F92A3D8-11E6-0686-C825-F24426E391C0}"/>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77</a:t>
            </a:fld>
            <a:endParaRPr dirty="0">
              <a:solidFill>
                <a:prstClr val="black"/>
              </a:solidFill>
            </a:endParaRPr>
          </a:p>
        </p:txBody>
      </p:sp>
      <p:sp>
        <p:nvSpPr>
          <p:cNvPr id="3" name="object 3">
            <a:extLst>
              <a:ext uri="{FF2B5EF4-FFF2-40B4-BE49-F238E27FC236}">
                <a16:creationId xmlns:a16="http://schemas.microsoft.com/office/drawing/2014/main" id="{C213C013-B4FA-BC38-0845-28605AAF237C}"/>
              </a:ext>
            </a:extLst>
          </p:cNvPr>
          <p:cNvSpPr txBox="1">
            <a:spLocks noGrp="1"/>
          </p:cNvSpPr>
          <p:nvPr>
            <p:ph type="title"/>
          </p:nvPr>
        </p:nvSpPr>
        <p:spPr>
          <a:xfrm>
            <a:off x="5943600" y="1143000"/>
            <a:ext cx="61722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Drafting a Resolution</a:t>
            </a:r>
            <a:endParaRPr b="1" spc="-8" dirty="0">
              <a:latin typeface="Book Antiqua" panose="02040602050305030304" pitchFamily="18" charset="0"/>
            </a:endParaRPr>
          </a:p>
        </p:txBody>
      </p:sp>
      <p:sp>
        <p:nvSpPr>
          <p:cNvPr id="4" name="object 4">
            <a:extLst>
              <a:ext uri="{FF2B5EF4-FFF2-40B4-BE49-F238E27FC236}">
                <a16:creationId xmlns:a16="http://schemas.microsoft.com/office/drawing/2014/main" id="{4D24D543-533C-A657-02D5-36E4AE33D799}"/>
              </a:ext>
            </a:extLst>
          </p:cNvPr>
          <p:cNvSpPr txBox="1"/>
          <p:nvPr/>
        </p:nvSpPr>
        <p:spPr>
          <a:xfrm>
            <a:off x="2628900" y="2171701"/>
            <a:ext cx="13030200" cy="6422271"/>
          </a:xfrm>
          <a:prstGeom prst="rect">
            <a:avLst/>
          </a:prstGeom>
        </p:spPr>
        <p:txBody>
          <a:bodyPr vert="horz" wrap="square" lIns="0" tIns="160020" rIns="0" bIns="0" rtlCol="0">
            <a:spAutoFit/>
          </a:bodyPr>
          <a:lstStyle/>
          <a:p>
            <a:pPr marL="19050" defTabSz="1371600">
              <a:spcBef>
                <a:spcPts val="1260"/>
              </a:spcBef>
              <a:tabLst>
                <a:tab pos="532448" algn="l"/>
                <a:tab pos="533400" algn="l"/>
              </a:tabLst>
            </a:pPr>
            <a:r>
              <a:rPr lang="en-US" sz="3600" dirty="0">
                <a:solidFill>
                  <a:prstClr val="black"/>
                </a:solidFill>
                <a:latin typeface="Book Antiqua" panose="02040602050305030304" pitchFamily="18" charset="0"/>
                <a:cs typeface="Arial"/>
              </a:rPr>
              <a:t> - </a:t>
            </a:r>
            <a:r>
              <a:rPr lang="en-US" sz="3600" b="1" dirty="0">
                <a:solidFill>
                  <a:prstClr val="black"/>
                </a:solidFill>
                <a:latin typeface="Book Antiqua" panose="02040602050305030304" pitchFamily="18" charset="0"/>
                <a:cs typeface="Arial"/>
              </a:rPr>
              <a:t>Proposal Type: </a:t>
            </a:r>
            <a:r>
              <a:rPr lang="en-US" sz="3600" dirty="0">
                <a:solidFill>
                  <a:prstClr val="black"/>
                </a:solidFill>
                <a:latin typeface="Book Antiqua" panose="02040602050305030304" pitchFamily="18" charset="0"/>
                <a:cs typeface="Arial"/>
              </a:rPr>
              <a:t>New, Change, or Resubmission. New submissions are draft resolutions that do not pertain to any currently adopted EANGUS resolution. Change submissions are draft resolutions that modify a previously submitted resolution. Resubmissions are draft resolutions that mirror a previously adopted resolution; these may add updated or additional background information but do not modify the recommendation or intent of the original resolution.</a:t>
            </a:r>
          </a:p>
          <a:p>
            <a:pPr marL="19050" defTabSz="1371600">
              <a:spcBef>
                <a:spcPts val="1260"/>
              </a:spcBef>
              <a:tabLst>
                <a:tab pos="532448" algn="l"/>
                <a:tab pos="533400" algn="l"/>
              </a:tabLst>
            </a:pPr>
            <a:r>
              <a:rPr lang="en-US" sz="3600" b="1" dirty="0">
                <a:solidFill>
                  <a:prstClr val="black"/>
                </a:solidFill>
                <a:latin typeface="Book Antiqua" panose="02040602050305030304" pitchFamily="18" charset="0"/>
                <a:cs typeface="Arial"/>
              </a:rPr>
              <a:t> - Submitter: </a:t>
            </a:r>
            <a:r>
              <a:rPr lang="en-US" sz="3600" dirty="0">
                <a:solidFill>
                  <a:prstClr val="black"/>
                </a:solidFill>
                <a:latin typeface="Book Antiqua" panose="02040602050305030304" pitchFamily="18" charset="0"/>
                <a:cs typeface="Arial"/>
              </a:rPr>
              <a:t>The primary state sponsoring the draft resolution. Several states may co-sponsor a draft resolution, but a primary state sponsor is required.</a:t>
            </a:r>
          </a:p>
        </p:txBody>
      </p:sp>
    </p:spTree>
    <p:extLst>
      <p:ext uri="{BB962C8B-B14F-4D97-AF65-F5344CB8AC3E}">
        <p14:creationId xmlns:p14="http://schemas.microsoft.com/office/powerpoint/2010/main" val="34602911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F6494-C176-2EC5-B09B-A9D848FBC36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DDBE592-F537-CA48-E8EA-1E135D71E405}"/>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7797E020-D0DE-D409-78B8-3D6852195F74}"/>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6E9D31CD-E477-5CA7-F08D-57E1DFAAA094}"/>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78</a:t>
            </a:fld>
            <a:endParaRPr dirty="0">
              <a:solidFill>
                <a:prstClr val="black"/>
              </a:solidFill>
            </a:endParaRPr>
          </a:p>
        </p:txBody>
      </p:sp>
      <p:sp>
        <p:nvSpPr>
          <p:cNvPr id="3" name="object 3">
            <a:extLst>
              <a:ext uri="{FF2B5EF4-FFF2-40B4-BE49-F238E27FC236}">
                <a16:creationId xmlns:a16="http://schemas.microsoft.com/office/drawing/2014/main" id="{82C4A8A6-7BE1-F3CA-4ED9-653D342552D4}"/>
              </a:ext>
            </a:extLst>
          </p:cNvPr>
          <p:cNvSpPr txBox="1">
            <a:spLocks noGrp="1"/>
          </p:cNvSpPr>
          <p:nvPr>
            <p:ph type="title"/>
          </p:nvPr>
        </p:nvSpPr>
        <p:spPr>
          <a:xfrm>
            <a:off x="5943600" y="1143000"/>
            <a:ext cx="61722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Drafting a Resolution</a:t>
            </a:r>
            <a:endParaRPr b="1" spc="-8" dirty="0">
              <a:latin typeface="Book Antiqua" panose="02040602050305030304" pitchFamily="18" charset="0"/>
            </a:endParaRPr>
          </a:p>
        </p:txBody>
      </p:sp>
      <p:sp>
        <p:nvSpPr>
          <p:cNvPr id="4" name="object 4">
            <a:extLst>
              <a:ext uri="{FF2B5EF4-FFF2-40B4-BE49-F238E27FC236}">
                <a16:creationId xmlns:a16="http://schemas.microsoft.com/office/drawing/2014/main" id="{DCCD9C41-E6CF-5DC7-5C5E-A85E5C9C8A46}"/>
              </a:ext>
            </a:extLst>
          </p:cNvPr>
          <p:cNvSpPr txBox="1"/>
          <p:nvPr/>
        </p:nvSpPr>
        <p:spPr>
          <a:xfrm>
            <a:off x="2628900" y="2171700"/>
            <a:ext cx="13030200" cy="5480988"/>
          </a:xfrm>
          <a:prstGeom prst="rect">
            <a:avLst/>
          </a:prstGeom>
        </p:spPr>
        <p:txBody>
          <a:bodyPr vert="horz" wrap="square" lIns="0" tIns="160020" rIns="0" bIns="0" rtlCol="0">
            <a:spAutoFit/>
          </a:bodyPr>
          <a:lstStyle/>
          <a:p>
            <a:pPr marL="19050" defTabSz="1371600">
              <a:spcBef>
                <a:spcPts val="1260"/>
              </a:spcBef>
              <a:tabLst>
                <a:tab pos="532448" algn="l"/>
                <a:tab pos="533400" algn="l"/>
              </a:tabLst>
            </a:pPr>
            <a:r>
              <a:rPr lang="en-US" sz="3600" dirty="0">
                <a:solidFill>
                  <a:prstClr val="black"/>
                </a:solidFill>
                <a:latin typeface="Book Antiqua" panose="02040602050305030304" pitchFamily="18" charset="0"/>
                <a:cs typeface="Arial"/>
              </a:rPr>
              <a:t> - </a:t>
            </a:r>
            <a:r>
              <a:rPr lang="en-US" sz="3600" b="1" dirty="0">
                <a:solidFill>
                  <a:prstClr val="black"/>
                </a:solidFill>
                <a:latin typeface="Book Antiqua" panose="02040602050305030304" pitchFamily="18" charset="0"/>
                <a:cs typeface="Arial"/>
              </a:rPr>
              <a:t>Business Case: </a:t>
            </a:r>
            <a:r>
              <a:rPr lang="en-US" sz="3600" dirty="0">
                <a:solidFill>
                  <a:prstClr val="black"/>
                </a:solidFill>
                <a:latin typeface="Book Antiqua" panose="02040602050305030304" pitchFamily="18" charset="0"/>
                <a:cs typeface="Arial"/>
              </a:rPr>
              <a:t>This should include a concise justification for the draft resolution, including affected states and personnel, intended purpose, status, history, and any relevant additional information.</a:t>
            </a:r>
          </a:p>
          <a:p>
            <a:pPr marL="19050" defTabSz="1371600">
              <a:spcBef>
                <a:spcPts val="1260"/>
              </a:spcBef>
              <a:tabLst>
                <a:tab pos="532448" algn="l"/>
                <a:tab pos="533400" algn="l"/>
              </a:tabLst>
            </a:pPr>
            <a:r>
              <a:rPr lang="en-US" sz="3600" b="1" dirty="0">
                <a:solidFill>
                  <a:prstClr val="black"/>
                </a:solidFill>
                <a:latin typeface="Book Antiqua" panose="02040602050305030304" pitchFamily="18" charset="0"/>
                <a:cs typeface="Arial"/>
              </a:rPr>
              <a:t> - Recommendation: </a:t>
            </a:r>
            <a:r>
              <a:rPr lang="en-US" sz="3600" dirty="0">
                <a:solidFill>
                  <a:prstClr val="black"/>
                </a:solidFill>
                <a:latin typeface="Book Antiqua" panose="02040602050305030304" pitchFamily="18" charset="0"/>
                <a:cs typeface="Arial"/>
              </a:rPr>
              <a:t>This should state the ask: What is this draft resolution asking EANGUS to do?</a:t>
            </a:r>
          </a:p>
          <a:p>
            <a:pPr marL="19050" defTabSz="1371600">
              <a:spcBef>
                <a:spcPts val="1260"/>
              </a:spcBef>
              <a:tabLst>
                <a:tab pos="532448" algn="l"/>
                <a:tab pos="533400" algn="l"/>
              </a:tabLst>
            </a:pPr>
            <a:r>
              <a:rPr lang="en-US" sz="3600" b="1" dirty="0">
                <a:solidFill>
                  <a:prstClr val="black"/>
                </a:solidFill>
                <a:latin typeface="Book Antiqua" panose="02040602050305030304" pitchFamily="18" charset="0"/>
                <a:cs typeface="Arial"/>
              </a:rPr>
              <a:t> - References:</a:t>
            </a:r>
            <a:r>
              <a:rPr lang="en-US" sz="3600" dirty="0">
                <a:solidFill>
                  <a:prstClr val="black"/>
                </a:solidFill>
                <a:latin typeface="Book Antiqua" panose="02040602050305030304" pitchFamily="18" charset="0"/>
                <a:cs typeface="Arial"/>
              </a:rPr>
              <a:t> This should include references to any laws, policies, and regulations that contribute to the business case and/or recommendation of the draft resolution.</a:t>
            </a:r>
          </a:p>
        </p:txBody>
      </p:sp>
    </p:spTree>
    <p:extLst>
      <p:ext uri="{BB962C8B-B14F-4D97-AF65-F5344CB8AC3E}">
        <p14:creationId xmlns:p14="http://schemas.microsoft.com/office/powerpoint/2010/main" val="1243329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7F8C9-3E71-8FB8-56CE-3438D113BB4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F0A13A3-63C2-22EA-3A19-AD58E1DA258D}"/>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72D133AF-132A-5F17-0450-14A3D2DC431F}"/>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05F6EF55-1633-251A-278F-D359418B1961}"/>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79</a:t>
            </a:fld>
            <a:endParaRPr dirty="0">
              <a:solidFill>
                <a:prstClr val="black"/>
              </a:solidFill>
            </a:endParaRPr>
          </a:p>
        </p:txBody>
      </p:sp>
      <p:sp>
        <p:nvSpPr>
          <p:cNvPr id="3" name="object 3">
            <a:extLst>
              <a:ext uri="{FF2B5EF4-FFF2-40B4-BE49-F238E27FC236}">
                <a16:creationId xmlns:a16="http://schemas.microsoft.com/office/drawing/2014/main" id="{6BB1FD56-891E-79F8-C59D-FB5B09E50FA4}"/>
              </a:ext>
            </a:extLst>
          </p:cNvPr>
          <p:cNvSpPr txBox="1">
            <a:spLocks noGrp="1"/>
          </p:cNvSpPr>
          <p:nvPr>
            <p:ph type="title"/>
          </p:nvPr>
        </p:nvSpPr>
        <p:spPr>
          <a:xfrm>
            <a:off x="5600700" y="1028700"/>
            <a:ext cx="69723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End State of Resolutions</a:t>
            </a:r>
            <a:endParaRPr b="1" spc="-8" dirty="0">
              <a:latin typeface="Book Antiqua" panose="02040602050305030304" pitchFamily="18" charset="0"/>
            </a:endParaRPr>
          </a:p>
        </p:txBody>
      </p:sp>
      <p:sp>
        <p:nvSpPr>
          <p:cNvPr id="7" name="TextBox 6">
            <a:extLst>
              <a:ext uri="{FF2B5EF4-FFF2-40B4-BE49-F238E27FC236}">
                <a16:creationId xmlns:a16="http://schemas.microsoft.com/office/drawing/2014/main" id="{51AECFA8-7D2C-6B12-697D-E81D9EAF2845}"/>
              </a:ext>
            </a:extLst>
          </p:cNvPr>
          <p:cNvSpPr txBox="1"/>
          <p:nvPr/>
        </p:nvSpPr>
        <p:spPr>
          <a:xfrm>
            <a:off x="2514600" y="2171700"/>
            <a:ext cx="13357860" cy="5632311"/>
          </a:xfrm>
          <a:prstGeom prst="rect">
            <a:avLst/>
          </a:prstGeom>
          <a:noFill/>
        </p:spPr>
        <p:txBody>
          <a:bodyPr wrap="square">
            <a:spAutoFit/>
          </a:bodyPr>
          <a:lstStyle/>
          <a:p>
            <a:pPr defTabSz="1371600"/>
            <a:r>
              <a:rPr lang="en-US" sz="3600" dirty="0">
                <a:solidFill>
                  <a:srgbClr val="000000"/>
                </a:solidFill>
                <a:latin typeface="Book Antiqua" panose="02040602050305030304" pitchFamily="18" charset="0"/>
              </a:rPr>
              <a:t> - Submitted draft resolutions are available for membership review on the EANGUS website at </a:t>
            </a:r>
            <a:r>
              <a:rPr lang="en-US" sz="3600" dirty="0">
                <a:solidFill>
                  <a:srgbClr val="0000FF"/>
                </a:solidFill>
                <a:latin typeface="Book Antiqua" panose="02040602050305030304" pitchFamily="18" charset="0"/>
              </a:rPr>
              <a:t>https://eangus.org/2024-resolutions-proposals/</a:t>
            </a:r>
            <a:r>
              <a:rPr lang="en-US" sz="3600" dirty="0">
                <a:solidFill>
                  <a:srgbClr val="000000"/>
                </a:solidFill>
                <a:latin typeface="Book Antiqua" panose="02040602050305030304" pitchFamily="18" charset="0"/>
              </a:rPr>
              <a:t>. The EANGUS Resolutions Chair will add any manually submitted draft resolutions to the website listing upon Area review and acceptance.</a:t>
            </a:r>
          </a:p>
          <a:p>
            <a:pPr defTabSz="1371600"/>
            <a:r>
              <a:rPr lang="en-US" sz="3600" dirty="0">
                <a:solidFill>
                  <a:srgbClr val="000000"/>
                </a:solidFill>
                <a:latin typeface="Book Antiqua" panose="02040602050305030304" pitchFamily="18" charset="0"/>
              </a:rPr>
              <a:t> </a:t>
            </a:r>
          </a:p>
          <a:p>
            <a:pPr defTabSz="1371600"/>
            <a:r>
              <a:rPr lang="en-US" sz="3600" dirty="0">
                <a:solidFill>
                  <a:srgbClr val="000000"/>
                </a:solidFill>
                <a:latin typeface="Book Antiqua" panose="02040602050305030304" pitchFamily="18" charset="0"/>
              </a:rPr>
              <a:t> - The Resolutions Committee Chair will ensure that all draft resolutions submitted using the web form are electronically forwarded to Area representatives (Area Chair or Area Resolutions Chair) for review. </a:t>
            </a:r>
            <a:endParaRPr lang="en-US" sz="3600" dirty="0">
              <a:solidFill>
                <a:prstClr val="black"/>
              </a:solidFill>
              <a:latin typeface="Book Antiqua" panose="02040602050305030304" pitchFamily="18" charset="0"/>
            </a:endParaRPr>
          </a:p>
        </p:txBody>
      </p:sp>
    </p:spTree>
    <p:extLst>
      <p:ext uri="{BB962C8B-B14F-4D97-AF65-F5344CB8AC3E}">
        <p14:creationId xmlns:p14="http://schemas.microsoft.com/office/powerpoint/2010/main" val="499514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44B8C7-856B-4A4A-8C45-2CC3FC64279A}" type="slidenum">
              <a:rPr lang="en-US" smtClean="0"/>
              <a:t>8</a:t>
            </a:fld>
            <a:endParaRPr lang="en-US"/>
          </a:p>
        </p:txBody>
      </p:sp>
      <p:pic>
        <p:nvPicPr>
          <p:cNvPr id="7" name="Picture 6" descr="Logo&#10;&#10;Description automatically generated">
            <a:extLst>
              <a:ext uri="{FF2B5EF4-FFF2-40B4-BE49-F238E27FC236}">
                <a16:creationId xmlns:a16="http://schemas.microsoft.com/office/drawing/2014/main" id="{83197B0B-0FEF-4CC3-8658-5D8AE962F9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5511" y="3579224"/>
            <a:ext cx="3771900" cy="1714500"/>
          </a:xfrm>
          <a:prstGeom prst="rect">
            <a:avLst/>
          </a:prstGeom>
        </p:spPr>
      </p:pic>
      <p:pic>
        <p:nvPicPr>
          <p:cNvPr id="13" name="Picture 12" descr="Text&#10;&#10;Description automatically generated">
            <a:extLst>
              <a:ext uri="{FF2B5EF4-FFF2-40B4-BE49-F238E27FC236}">
                <a16:creationId xmlns:a16="http://schemas.microsoft.com/office/drawing/2014/main" id="{61E61C0C-BF5A-4F76-86E6-C5DA8D2362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8977" y="5849849"/>
            <a:ext cx="5486400" cy="1485900"/>
          </a:xfrm>
          <a:prstGeom prst="rect">
            <a:avLst/>
          </a:prstGeom>
        </p:spPr>
      </p:pic>
      <p:pic>
        <p:nvPicPr>
          <p:cNvPr id="3" name="Picture 2" descr="Logo&#10;&#10;Description automatically generated">
            <a:extLst>
              <a:ext uri="{FF2B5EF4-FFF2-40B4-BE49-F238E27FC236}">
                <a16:creationId xmlns:a16="http://schemas.microsoft.com/office/drawing/2014/main" id="{9A29AB8F-D6CF-EE5C-6712-A001E7A4D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1788" y="5750926"/>
            <a:ext cx="3580343" cy="1485902"/>
          </a:xfrm>
          <a:prstGeom prst="rect">
            <a:avLst/>
          </a:prstGeom>
        </p:spPr>
      </p:pic>
      <p:pic>
        <p:nvPicPr>
          <p:cNvPr id="6" name="Picture 5" descr="Logo, company name&#10;&#10;Description automatically generated">
            <a:extLst>
              <a:ext uri="{FF2B5EF4-FFF2-40B4-BE49-F238E27FC236}">
                <a16:creationId xmlns:a16="http://schemas.microsoft.com/office/drawing/2014/main" id="{C28B91DD-0CDA-C3DD-4981-84D2F582A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3076" y="3579226"/>
            <a:ext cx="4960620" cy="1889594"/>
          </a:xfrm>
          <a:prstGeom prst="rect">
            <a:avLst/>
          </a:prstGeom>
        </p:spPr>
      </p:pic>
      <p:sp>
        <p:nvSpPr>
          <p:cNvPr id="8" name="Subtitle 13">
            <a:extLst>
              <a:ext uri="{FF2B5EF4-FFF2-40B4-BE49-F238E27FC236}">
                <a16:creationId xmlns:a16="http://schemas.microsoft.com/office/drawing/2014/main" id="{FC998C9B-37C1-CA52-A784-FFF8361C8464}"/>
              </a:ext>
            </a:extLst>
          </p:cNvPr>
          <p:cNvSpPr>
            <a:spLocks noGrp="1"/>
          </p:cNvSpPr>
          <p:nvPr>
            <p:ph type="subTitle" idx="1"/>
          </p:nvPr>
        </p:nvSpPr>
        <p:spPr>
          <a:xfrm>
            <a:off x="3267724" y="914400"/>
            <a:ext cx="11819876" cy="1041867"/>
          </a:xfrm>
        </p:spPr>
        <p:txBody>
          <a:bodyPr>
            <a:noAutofit/>
          </a:bodyPr>
          <a:lstStyle/>
          <a:p>
            <a:endParaRPr lang="en-US" sz="4800"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 Thank you to our Sponsors and Exhibitors!</a:t>
            </a:r>
          </a:p>
        </p:txBody>
      </p:sp>
    </p:spTree>
    <p:extLst>
      <p:ext uri="{BB962C8B-B14F-4D97-AF65-F5344CB8AC3E}">
        <p14:creationId xmlns:p14="http://schemas.microsoft.com/office/powerpoint/2010/main" val="31810923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5D8A-F1AA-1369-64E5-7850298BD70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6DB9256-9373-C363-5F9F-E06F0B03B7A5}"/>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2102219F-779C-B8BD-86F4-DDFD581D3DE2}"/>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D76FA753-D4DA-3EF2-06A0-2DD8B222422A}"/>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80</a:t>
            </a:fld>
            <a:endParaRPr dirty="0">
              <a:solidFill>
                <a:prstClr val="black"/>
              </a:solidFill>
            </a:endParaRPr>
          </a:p>
        </p:txBody>
      </p:sp>
      <p:sp>
        <p:nvSpPr>
          <p:cNvPr id="3" name="object 3">
            <a:extLst>
              <a:ext uri="{FF2B5EF4-FFF2-40B4-BE49-F238E27FC236}">
                <a16:creationId xmlns:a16="http://schemas.microsoft.com/office/drawing/2014/main" id="{CB328D44-9504-3C41-CD13-1864DC097721}"/>
              </a:ext>
            </a:extLst>
          </p:cNvPr>
          <p:cNvSpPr txBox="1">
            <a:spLocks noGrp="1"/>
          </p:cNvSpPr>
          <p:nvPr>
            <p:ph type="title"/>
          </p:nvPr>
        </p:nvSpPr>
        <p:spPr>
          <a:xfrm>
            <a:off x="5600700" y="1028700"/>
            <a:ext cx="69723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Timeline for Resolutions</a:t>
            </a:r>
            <a:endParaRPr b="1" spc="-8" dirty="0">
              <a:latin typeface="Book Antiqua" panose="02040602050305030304" pitchFamily="18" charset="0"/>
            </a:endParaRPr>
          </a:p>
        </p:txBody>
      </p:sp>
      <p:sp>
        <p:nvSpPr>
          <p:cNvPr id="7" name="TextBox 6">
            <a:extLst>
              <a:ext uri="{FF2B5EF4-FFF2-40B4-BE49-F238E27FC236}">
                <a16:creationId xmlns:a16="http://schemas.microsoft.com/office/drawing/2014/main" id="{C6C28C90-0324-3883-3BDD-D849D7AD5FAD}"/>
              </a:ext>
            </a:extLst>
          </p:cNvPr>
          <p:cNvSpPr txBox="1"/>
          <p:nvPr/>
        </p:nvSpPr>
        <p:spPr>
          <a:xfrm>
            <a:off x="2514600" y="1828800"/>
            <a:ext cx="13357860" cy="7305846"/>
          </a:xfrm>
          <a:prstGeom prst="rect">
            <a:avLst/>
          </a:prstGeom>
          <a:noFill/>
        </p:spPr>
        <p:txBody>
          <a:bodyPr wrap="square">
            <a:spAutoFit/>
          </a:bodyPr>
          <a:lstStyle/>
          <a:p>
            <a:pPr defTabSz="1371600"/>
            <a:r>
              <a:rPr lang="en-US" sz="2700" b="1" u="sng" dirty="0">
                <a:solidFill>
                  <a:srgbClr val="FF0000"/>
                </a:solidFill>
                <a:latin typeface="Book Antiqua" panose="02040602050305030304" pitchFamily="18" charset="0"/>
              </a:rPr>
              <a:t>1 September – 31 December </a:t>
            </a:r>
          </a:p>
          <a:p>
            <a:pPr defTabSz="1371600"/>
            <a:r>
              <a:rPr lang="en-US" sz="2700" dirty="0">
                <a:solidFill>
                  <a:prstClr val="black"/>
                </a:solidFill>
                <a:latin typeface="Book Antiqua" panose="02040602050305030304" pitchFamily="18" charset="0"/>
              </a:rPr>
              <a:t> -  State Presidents identify their Resolutions Chair to their EANGUS Area Resolutions Chair or Area Chair</a:t>
            </a:r>
          </a:p>
          <a:p>
            <a:pPr defTabSz="1371600"/>
            <a:endParaRPr lang="en-US" sz="1500" dirty="0">
              <a:solidFill>
                <a:prstClr val="black"/>
              </a:solidFill>
              <a:latin typeface="Book Antiqua" panose="02040602050305030304" pitchFamily="18" charset="0"/>
            </a:endParaRPr>
          </a:p>
          <a:p>
            <a:pPr defTabSz="1371600"/>
            <a:r>
              <a:rPr lang="en-US" sz="2700" dirty="0">
                <a:solidFill>
                  <a:prstClr val="black"/>
                </a:solidFill>
                <a:latin typeface="Book Antiqua" panose="02040602050305030304" pitchFamily="18" charset="0"/>
              </a:rPr>
              <a:t> - EANGUS Area Chairs appoint their Area Resolutions Chair (or assume responsibilities of such)</a:t>
            </a:r>
          </a:p>
          <a:p>
            <a:pPr defTabSz="1371600"/>
            <a:endParaRPr lang="en-US" sz="1500" dirty="0">
              <a:solidFill>
                <a:prstClr val="black"/>
              </a:solidFill>
              <a:latin typeface="Book Antiqua" panose="02040602050305030304" pitchFamily="18" charset="0"/>
            </a:endParaRPr>
          </a:p>
          <a:p>
            <a:pPr defTabSz="1371600"/>
            <a:r>
              <a:rPr lang="en-US" sz="2700" dirty="0">
                <a:solidFill>
                  <a:prstClr val="black"/>
                </a:solidFill>
                <a:latin typeface="Book Antiqua" panose="02040602050305030304" pitchFamily="18" charset="0"/>
              </a:rPr>
              <a:t> - EANGUS President appoints/reappoints EANGUS Resolutions Chair</a:t>
            </a:r>
          </a:p>
          <a:p>
            <a:pPr defTabSz="1371600"/>
            <a:endParaRPr lang="en-US" sz="1500"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1 January – 15 February </a:t>
            </a:r>
            <a:r>
              <a:rPr lang="en-US" sz="2700" dirty="0">
                <a:solidFill>
                  <a:prstClr val="black"/>
                </a:solidFill>
                <a:latin typeface="Book Antiqua" panose="02040602050305030304" pitchFamily="18" charset="0"/>
              </a:rPr>
              <a:t>EANGUS Resolutions Chair distributes current</a:t>
            </a:r>
          </a:p>
          <a:p>
            <a:pPr defTabSz="1371600"/>
            <a:r>
              <a:rPr lang="en-US" sz="2700" dirty="0">
                <a:solidFill>
                  <a:prstClr val="black"/>
                </a:solidFill>
                <a:latin typeface="Book Antiqua" panose="02040602050305030304" pitchFamily="18" charset="0"/>
              </a:rPr>
              <a:t>Resolutions Committee SOP in accordance with paragraph6 C (1) of the SOP </a:t>
            </a:r>
          </a:p>
          <a:p>
            <a:pPr defTabSz="1371600"/>
            <a:endParaRPr lang="en-US" sz="1500"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16 February –15 May </a:t>
            </a:r>
            <a:r>
              <a:rPr lang="en-US" sz="2700" dirty="0">
                <a:solidFill>
                  <a:prstClr val="black"/>
                </a:solidFill>
                <a:latin typeface="Book Antiqua" panose="02040602050305030304" pitchFamily="18" charset="0"/>
              </a:rPr>
              <a:t>State Presidents/Resolutions Committee Chairs</a:t>
            </a:r>
          </a:p>
          <a:p>
            <a:pPr defTabSz="1371600"/>
            <a:r>
              <a:rPr lang="en-US" sz="2700" dirty="0">
                <a:solidFill>
                  <a:prstClr val="black"/>
                </a:solidFill>
                <a:latin typeface="Book Antiqua" panose="02040602050305030304" pitchFamily="18" charset="0"/>
              </a:rPr>
              <a:t>submit resolutions to EANGUS Area Resolutions Chair or Area Chair, utilizing EANGUS RESCOM Form 1.</a:t>
            </a:r>
          </a:p>
          <a:p>
            <a:pPr defTabSz="1371600"/>
            <a:endParaRPr lang="en-US" sz="1500" dirty="0">
              <a:solidFill>
                <a:prstClr val="black"/>
              </a:solidFill>
              <a:latin typeface="Book Antiqua" panose="02040602050305030304" pitchFamily="18" charset="0"/>
            </a:endParaRPr>
          </a:p>
          <a:p>
            <a:pPr defTabSz="1371600">
              <a:defRPr/>
            </a:pPr>
            <a:r>
              <a:rPr lang="en-US" sz="2700" b="1" u="sng" dirty="0">
                <a:solidFill>
                  <a:srgbClr val="FF0000"/>
                </a:solidFill>
                <a:latin typeface="Book Antiqua" panose="02040602050305030304" pitchFamily="18" charset="0"/>
              </a:rPr>
              <a:t>16 February –30 May </a:t>
            </a:r>
            <a:r>
              <a:rPr lang="en-US" sz="2700" dirty="0">
                <a:solidFill>
                  <a:prstClr val="black"/>
                </a:solidFill>
                <a:latin typeface="Book Antiqua" panose="02040602050305030304" pitchFamily="18" charset="0"/>
              </a:rPr>
              <a:t>EANGUS Area Resolutions Chair submit their respective chartered state’s resolutions to the EANGUS Resolutions Chair utilizing EANGUS RESCOM Form 1.</a:t>
            </a:r>
          </a:p>
          <a:p>
            <a:pPr defTabSz="1371600"/>
            <a:endParaRPr lang="en-US" sz="1575" dirty="0">
              <a:solidFill>
                <a:prstClr val="black"/>
              </a:solidFill>
              <a:latin typeface="Book Antiqua" panose="02040602050305030304" pitchFamily="18" charset="0"/>
            </a:endParaRPr>
          </a:p>
        </p:txBody>
      </p:sp>
    </p:spTree>
    <p:extLst>
      <p:ext uri="{BB962C8B-B14F-4D97-AF65-F5344CB8AC3E}">
        <p14:creationId xmlns:p14="http://schemas.microsoft.com/office/powerpoint/2010/main" val="3589779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F76E5-50C4-936F-765D-DCC12B211A5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5B99AF4-2952-D1F7-3475-B59645C9F3AE}"/>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B8A7F2F3-81AC-A941-0C22-E53D8FA32881}"/>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B04B519A-7EA4-0E89-02F3-F94AAC1B5A85}"/>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81</a:t>
            </a:fld>
            <a:endParaRPr dirty="0">
              <a:solidFill>
                <a:prstClr val="black"/>
              </a:solidFill>
            </a:endParaRPr>
          </a:p>
        </p:txBody>
      </p:sp>
      <p:sp>
        <p:nvSpPr>
          <p:cNvPr id="3" name="object 3">
            <a:extLst>
              <a:ext uri="{FF2B5EF4-FFF2-40B4-BE49-F238E27FC236}">
                <a16:creationId xmlns:a16="http://schemas.microsoft.com/office/drawing/2014/main" id="{0AFE7F43-1F61-564B-2E12-5032A17DDEBC}"/>
              </a:ext>
            </a:extLst>
          </p:cNvPr>
          <p:cNvSpPr txBox="1">
            <a:spLocks noGrp="1"/>
          </p:cNvSpPr>
          <p:nvPr>
            <p:ph type="title"/>
          </p:nvPr>
        </p:nvSpPr>
        <p:spPr>
          <a:xfrm>
            <a:off x="5600700" y="1028700"/>
            <a:ext cx="69723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Timeline for Resolutions</a:t>
            </a:r>
            <a:endParaRPr b="1" spc="-8" dirty="0">
              <a:latin typeface="Book Antiqua" panose="02040602050305030304" pitchFamily="18" charset="0"/>
            </a:endParaRPr>
          </a:p>
        </p:txBody>
      </p:sp>
      <p:sp>
        <p:nvSpPr>
          <p:cNvPr id="7" name="TextBox 6">
            <a:extLst>
              <a:ext uri="{FF2B5EF4-FFF2-40B4-BE49-F238E27FC236}">
                <a16:creationId xmlns:a16="http://schemas.microsoft.com/office/drawing/2014/main" id="{089AFE98-C957-CED9-DCA5-2BC04A7855AD}"/>
              </a:ext>
            </a:extLst>
          </p:cNvPr>
          <p:cNvSpPr txBox="1"/>
          <p:nvPr/>
        </p:nvSpPr>
        <p:spPr>
          <a:xfrm>
            <a:off x="2514600" y="2171700"/>
            <a:ext cx="13357860" cy="6151684"/>
          </a:xfrm>
          <a:prstGeom prst="rect">
            <a:avLst/>
          </a:prstGeom>
          <a:noFill/>
        </p:spPr>
        <p:txBody>
          <a:bodyPr wrap="square">
            <a:spAutoFit/>
          </a:bodyPr>
          <a:lstStyle/>
          <a:p>
            <a:pPr defTabSz="1371600"/>
            <a:r>
              <a:rPr lang="en-US" sz="2700" b="1" u="sng" dirty="0">
                <a:solidFill>
                  <a:srgbClr val="FF0000"/>
                </a:solidFill>
                <a:latin typeface="Book Antiqua" panose="02040602050305030304" pitchFamily="18" charset="0"/>
              </a:rPr>
              <a:t>30 May – 7 June </a:t>
            </a:r>
            <a:r>
              <a:rPr lang="en-US" sz="2700" dirty="0">
                <a:solidFill>
                  <a:prstClr val="black"/>
                </a:solidFill>
                <a:latin typeface="Book Antiqua" panose="02040602050305030304" pitchFamily="18" charset="0"/>
              </a:rPr>
              <a:t>EANGUS Resolutions Chair submits proposed EANGUS Resolutions to EANGUS Executive Director and EANGUS Legislative Director, with info copy to the EANGUS President utilizing EANGUS RESCOM Form 2.</a:t>
            </a:r>
          </a:p>
          <a:p>
            <a:pPr defTabSz="1371600"/>
            <a:endParaRPr lang="en-US" sz="1575"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7 June – 14 June </a:t>
            </a:r>
            <a:r>
              <a:rPr lang="en-US" sz="2700" dirty="0">
                <a:solidFill>
                  <a:prstClr val="black"/>
                </a:solidFill>
                <a:latin typeface="Book Antiqua" panose="02040602050305030304" pitchFamily="18" charset="0"/>
              </a:rPr>
              <a:t>EANGUS Executive Director and/or EANGUS Legislative Director forward proposed EANGUS Resolutions to the affected agencies for comment, utilizing EANGUS RESCOM Form 2</a:t>
            </a:r>
          </a:p>
          <a:p>
            <a:pPr defTabSz="1371600"/>
            <a:endParaRPr lang="en-US" sz="1575"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14 June – 8 July </a:t>
            </a:r>
            <a:r>
              <a:rPr lang="en-US" sz="2700" dirty="0">
                <a:solidFill>
                  <a:prstClr val="black"/>
                </a:solidFill>
                <a:latin typeface="Book Antiqua" panose="02040602050305030304" pitchFamily="18" charset="0"/>
              </a:rPr>
              <a:t>Affected Agency Comment Period</a:t>
            </a:r>
          </a:p>
          <a:p>
            <a:pPr defTabSz="1371600"/>
            <a:endParaRPr lang="en-US"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8 July – 15 July </a:t>
            </a:r>
            <a:r>
              <a:rPr lang="en-US" sz="2700" dirty="0">
                <a:solidFill>
                  <a:prstClr val="black"/>
                </a:solidFill>
                <a:latin typeface="Book Antiqua" panose="02040602050305030304" pitchFamily="18" charset="0"/>
              </a:rPr>
              <a:t>EANGUS Executive Director and/or EANGUS</a:t>
            </a:r>
          </a:p>
          <a:p>
            <a:pPr defTabSz="1371600"/>
            <a:r>
              <a:rPr lang="en-US" sz="2700" dirty="0">
                <a:solidFill>
                  <a:prstClr val="black"/>
                </a:solidFill>
                <a:latin typeface="Book Antiqua" panose="02040602050305030304" pitchFamily="18" charset="0"/>
              </a:rPr>
              <a:t>Legislative Director returns proposed EANGUS Resolutions to the EANGUS Resolutions Committee Chair, with the affected agency comments, ideally</a:t>
            </a:r>
          </a:p>
          <a:p>
            <a:pPr defTabSz="1371600"/>
            <a:r>
              <a:rPr lang="en-US" sz="2700" dirty="0">
                <a:solidFill>
                  <a:prstClr val="black"/>
                </a:solidFill>
                <a:latin typeface="Book Antiqua" panose="02040602050305030304" pitchFamily="18" charset="0"/>
              </a:rPr>
              <a:t>posted to the EANGUS RESCOM Form 2</a:t>
            </a:r>
          </a:p>
          <a:p>
            <a:pPr defTabSz="1371600"/>
            <a:endParaRPr lang="en-US" sz="1575" dirty="0">
              <a:solidFill>
                <a:prstClr val="black"/>
              </a:solidFill>
              <a:latin typeface="Book Antiqua" panose="02040602050305030304" pitchFamily="18" charset="0"/>
            </a:endParaRPr>
          </a:p>
          <a:p>
            <a:pPr defTabSz="1371600"/>
            <a:endParaRPr lang="en-US" sz="1575" dirty="0">
              <a:solidFill>
                <a:prstClr val="black"/>
              </a:solidFill>
              <a:latin typeface="Book Antiqua" panose="02040602050305030304" pitchFamily="18" charset="0"/>
            </a:endParaRPr>
          </a:p>
          <a:p>
            <a:pPr defTabSz="1371600"/>
            <a:endParaRPr lang="en-US" sz="1575" dirty="0">
              <a:solidFill>
                <a:prstClr val="black"/>
              </a:solidFill>
              <a:latin typeface="Book Antiqua" panose="02040602050305030304" pitchFamily="18" charset="0"/>
            </a:endParaRPr>
          </a:p>
        </p:txBody>
      </p:sp>
    </p:spTree>
    <p:extLst>
      <p:ext uri="{BB962C8B-B14F-4D97-AF65-F5344CB8AC3E}">
        <p14:creationId xmlns:p14="http://schemas.microsoft.com/office/powerpoint/2010/main" val="21096033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EDA08-6B5B-39E3-78AA-64A988D08C0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9266972-700D-5692-2091-1032D4BB1AA7}"/>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343400CC-819A-A5CF-4180-B1DE7D323867}"/>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2643217E-E78E-94B9-03ED-D340FF5A0DA4}"/>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82</a:t>
            </a:fld>
            <a:endParaRPr dirty="0">
              <a:solidFill>
                <a:prstClr val="black"/>
              </a:solidFill>
            </a:endParaRPr>
          </a:p>
        </p:txBody>
      </p:sp>
      <p:sp>
        <p:nvSpPr>
          <p:cNvPr id="3" name="object 3">
            <a:extLst>
              <a:ext uri="{FF2B5EF4-FFF2-40B4-BE49-F238E27FC236}">
                <a16:creationId xmlns:a16="http://schemas.microsoft.com/office/drawing/2014/main" id="{C6DC9550-A19C-07FB-28E8-4410A0ACD035}"/>
              </a:ext>
            </a:extLst>
          </p:cNvPr>
          <p:cNvSpPr txBox="1">
            <a:spLocks noGrp="1"/>
          </p:cNvSpPr>
          <p:nvPr>
            <p:ph type="title"/>
          </p:nvPr>
        </p:nvSpPr>
        <p:spPr>
          <a:xfrm>
            <a:off x="5600700" y="1028700"/>
            <a:ext cx="69723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Timeline for Resolutions</a:t>
            </a:r>
            <a:endParaRPr b="1" spc="-8" dirty="0">
              <a:latin typeface="Book Antiqua" panose="02040602050305030304" pitchFamily="18" charset="0"/>
            </a:endParaRPr>
          </a:p>
        </p:txBody>
      </p:sp>
      <p:sp>
        <p:nvSpPr>
          <p:cNvPr id="7" name="TextBox 6">
            <a:extLst>
              <a:ext uri="{FF2B5EF4-FFF2-40B4-BE49-F238E27FC236}">
                <a16:creationId xmlns:a16="http://schemas.microsoft.com/office/drawing/2014/main" id="{B2E9FF78-A055-EA3B-73A1-72225459F060}"/>
              </a:ext>
            </a:extLst>
          </p:cNvPr>
          <p:cNvSpPr txBox="1"/>
          <p:nvPr/>
        </p:nvSpPr>
        <p:spPr>
          <a:xfrm>
            <a:off x="2514600" y="1828801"/>
            <a:ext cx="13357860" cy="6047809"/>
          </a:xfrm>
          <a:prstGeom prst="rect">
            <a:avLst/>
          </a:prstGeom>
          <a:noFill/>
        </p:spPr>
        <p:txBody>
          <a:bodyPr wrap="square">
            <a:spAutoFit/>
          </a:bodyPr>
          <a:lstStyle/>
          <a:p>
            <a:pPr defTabSz="1371600"/>
            <a:endParaRPr lang="en-US" sz="1500"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16 July – 25 July </a:t>
            </a:r>
            <a:r>
              <a:rPr lang="en-US" sz="2700" dirty="0">
                <a:solidFill>
                  <a:prstClr val="black"/>
                </a:solidFill>
                <a:latin typeface="Book Antiqua" panose="02040602050305030304" pitchFamily="18" charset="0"/>
              </a:rPr>
              <a:t>EANGUS Resolutions Committee Chair distributes, via email, the Draft Resolutions Report to all state associations, members of the EANGUS Executive Council, EANGUS President, EANGUS Executive </a:t>
            </a:r>
          </a:p>
          <a:p>
            <a:pPr defTabSz="1371600"/>
            <a:r>
              <a:rPr lang="en-US" sz="2700" dirty="0">
                <a:solidFill>
                  <a:prstClr val="black"/>
                </a:solidFill>
                <a:latin typeface="Book Antiqua" panose="02040602050305030304" pitchFamily="18" charset="0"/>
              </a:rPr>
              <a:t>Director, EANGUS Legislative Director and Legislative Committee Chair for review prior to the National Conference.</a:t>
            </a:r>
          </a:p>
          <a:p>
            <a:pPr defTabSz="1371600"/>
            <a:endParaRPr lang="en-US" sz="1500" dirty="0">
              <a:solidFill>
                <a:prstClr val="black"/>
              </a:solidFill>
              <a:latin typeface="Book Antiqua" panose="02040602050305030304" pitchFamily="18" charset="0"/>
            </a:endParaRPr>
          </a:p>
          <a:p>
            <a:pPr defTabSz="1371600"/>
            <a:r>
              <a:rPr lang="en-US" sz="2700" b="1" u="sng" dirty="0">
                <a:solidFill>
                  <a:srgbClr val="FF0000"/>
                </a:solidFill>
                <a:latin typeface="Book Antiqua" panose="02040602050305030304" pitchFamily="18" charset="0"/>
              </a:rPr>
              <a:t>August EANGUS General Conference </a:t>
            </a:r>
            <a:r>
              <a:rPr lang="en-US" sz="2700" dirty="0">
                <a:solidFill>
                  <a:prstClr val="black"/>
                </a:solidFill>
                <a:latin typeface="Book Antiqua" panose="02040602050305030304" pitchFamily="18" charset="0"/>
              </a:rPr>
              <a:t>– Conduct  Resolutions Committee meeting and provide General Conference attendees with final Resolutions</a:t>
            </a:r>
          </a:p>
          <a:p>
            <a:pPr defTabSz="1371600"/>
            <a:r>
              <a:rPr lang="en-US" sz="2700" dirty="0">
                <a:solidFill>
                  <a:prstClr val="black"/>
                </a:solidFill>
                <a:latin typeface="Book Antiqua" panose="02040602050305030304" pitchFamily="18" charset="0"/>
              </a:rPr>
              <a:t>Committee Report for action.</a:t>
            </a:r>
          </a:p>
          <a:p>
            <a:pPr defTabSz="1371600"/>
            <a:endParaRPr lang="en-US" sz="1500" dirty="0">
              <a:solidFill>
                <a:prstClr val="black"/>
              </a:solidFill>
              <a:latin typeface="Book Antiqua" panose="02040602050305030304" pitchFamily="18" charset="0"/>
            </a:endParaRPr>
          </a:p>
          <a:p>
            <a:pPr defTabSz="1371600"/>
            <a:endParaRPr lang="en-US" sz="1500" dirty="0">
              <a:solidFill>
                <a:prstClr val="black"/>
              </a:solidFill>
              <a:latin typeface="Book Antiqua" panose="02040602050305030304" pitchFamily="18" charset="0"/>
            </a:endParaRPr>
          </a:p>
          <a:p>
            <a:pPr defTabSz="1371600">
              <a:defRPr/>
            </a:pPr>
            <a:r>
              <a:rPr lang="en-US" sz="2700" b="1" u="sng" dirty="0">
                <a:solidFill>
                  <a:srgbClr val="FF0000"/>
                </a:solidFill>
                <a:latin typeface="Book Antiqua" panose="02040602050305030304" pitchFamily="18" charset="0"/>
              </a:rPr>
              <a:t>September</a:t>
            </a:r>
            <a:r>
              <a:rPr lang="en-US" sz="2700" dirty="0">
                <a:solidFill>
                  <a:prstClr val="black"/>
                </a:solidFill>
                <a:latin typeface="Book Antiqua" panose="02040602050305030304" pitchFamily="18" charset="0"/>
              </a:rPr>
              <a:t> EANGUS Executive Director and/or EANGUS Legislative Director to distribute approved  EANGUS Resolutions to the appropriate agencies.</a:t>
            </a:r>
          </a:p>
          <a:p>
            <a:pPr defTabSz="1371600"/>
            <a:endParaRPr lang="en-US" sz="2700" dirty="0">
              <a:solidFill>
                <a:prstClr val="black"/>
              </a:solidFill>
              <a:latin typeface="Book Antiqua" panose="02040602050305030304" pitchFamily="18" charset="0"/>
            </a:endParaRPr>
          </a:p>
          <a:p>
            <a:pPr defTabSz="1371600"/>
            <a:endParaRPr lang="en-US" sz="3000" dirty="0">
              <a:solidFill>
                <a:prstClr val="black"/>
              </a:solidFill>
              <a:latin typeface="Book Antiqua" panose="02040602050305030304" pitchFamily="18" charset="0"/>
            </a:endParaRPr>
          </a:p>
        </p:txBody>
      </p:sp>
    </p:spTree>
    <p:extLst>
      <p:ext uri="{BB962C8B-B14F-4D97-AF65-F5344CB8AC3E}">
        <p14:creationId xmlns:p14="http://schemas.microsoft.com/office/powerpoint/2010/main" val="335341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6D80A-97AE-08C8-4407-76B4CA11A42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DD9398C-EFB6-8AEB-F7FB-6D40E446F02E}"/>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ADEC4033-CBA2-139B-9D26-50759F4FA8C3}"/>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F3C31A4F-ED0D-C72A-9ECE-7A23EB9B3465}"/>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83</a:t>
            </a:fld>
            <a:endParaRPr dirty="0">
              <a:solidFill>
                <a:prstClr val="black"/>
              </a:solidFill>
            </a:endParaRPr>
          </a:p>
        </p:txBody>
      </p:sp>
      <p:sp>
        <p:nvSpPr>
          <p:cNvPr id="3" name="object 3">
            <a:extLst>
              <a:ext uri="{FF2B5EF4-FFF2-40B4-BE49-F238E27FC236}">
                <a16:creationId xmlns:a16="http://schemas.microsoft.com/office/drawing/2014/main" id="{2AE79E98-E4BA-3A32-7989-7C50A692F3F3}"/>
              </a:ext>
            </a:extLst>
          </p:cNvPr>
          <p:cNvSpPr txBox="1">
            <a:spLocks noGrp="1"/>
          </p:cNvSpPr>
          <p:nvPr>
            <p:ph type="title"/>
          </p:nvPr>
        </p:nvSpPr>
        <p:spPr>
          <a:xfrm>
            <a:off x="6858000" y="1028701"/>
            <a:ext cx="48006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2023 Resolutions</a:t>
            </a:r>
            <a:endParaRPr b="1" spc="-8" dirty="0">
              <a:latin typeface="Book Antiqua" panose="02040602050305030304" pitchFamily="18" charset="0"/>
            </a:endParaRPr>
          </a:p>
        </p:txBody>
      </p:sp>
      <p:graphicFrame>
        <p:nvGraphicFramePr>
          <p:cNvPr id="12" name="Table 11">
            <a:extLst>
              <a:ext uri="{FF2B5EF4-FFF2-40B4-BE49-F238E27FC236}">
                <a16:creationId xmlns:a16="http://schemas.microsoft.com/office/drawing/2014/main" id="{A69422B1-CD9F-79A7-699E-8D153D034CB3}"/>
              </a:ext>
            </a:extLst>
          </p:cNvPr>
          <p:cNvGraphicFramePr>
            <a:graphicFrameLocks noGrp="1"/>
          </p:cNvGraphicFramePr>
          <p:nvPr/>
        </p:nvGraphicFramePr>
        <p:xfrm>
          <a:off x="2514600" y="1828801"/>
          <a:ext cx="13144500" cy="6998018"/>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137842288"/>
                    </a:ext>
                  </a:extLst>
                </a:gridCol>
                <a:gridCol w="1714500">
                  <a:extLst>
                    <a:ext uri="{9D8B030D-6E8A-4147-A177-3AD203B41FA5}">
                      <a16:colId xmlns:a16="http://schemas.microsoft.com/office/drawing/2014/main" val="532368692"/>
                    </a:ext>
                  </a:extLst>
                </a:gridCol>
                <a:gridCol w="9029700">
                  <a:extLst>
                    <a:ext uri="{9D8B030D-6E8A-4147-A177-3AD203B41FA5}">
                      <a16:colId xmlns:a16="http://schemas.microsoft.com/office/drawing/2014/main" val="3820991404"/>
                    </a:ext>
                  </a:extLst>
                </a:gridCol>
              </a:tblGrid>
              <a:tr h="423863">
                <a:tc>
                  <a:txBody>
                    <a:bodyPr/>
                    <a:lstStyle/>
                    <a:p>
                      <a:pPr algn="l" fontAlgn="b"/>
                      <a:r>
                        <a:rPr lang="en-US" sz="2400" b="1" i="0" u="none" strike="noStrike" dirty="0">
                          <a:solidFill>
                            <a:srgbClr val="000000"/>
                          </a:solidFill>
                          <a:effectLst/>
                          <a:latin typeface="Calibri" panose="020F0502020204030204" pitchFamily="34" charset="0"/>
                        </a:rPr>
                        <a:t>Submission Date</a:t>
                      </a:r>
                    </a:p>
                  </a:txBody>
                  <a:tcPr marL="11430" marR="11430" marT="11430" marB="0" anchor="b"/>
                </a:tc>
                <a:tc>
                  <a:txBody>
                    <a:bodyPr/>
                    <a:lstStyle/>
                    <a:p>
                      <a:pPr algn="l" fontAlgn="b"/>
                      <a:r>
                        <a:rPr lang="en-US" sz="2400" b="1" i="0" u="none" strike="noStrike">
                          <a:solidFill>
                            <a:srgbClr val="000000"/>
                          </a:solidFill>
                          <a:effectLst/>
                          <a:latin typeface="Calibri" panose="020F0502020204030204" pitchFamily="34" charset="0"/>
                        </a:rPr>
                        <a:t>State</a:t>
                      </a:r>
                    </a:p>
                  </a:txBody>
                  <a:tcPr marL="11430" marR="11430" marT="11430" marB="0" anchor="b"/>
                </a:tc>
                <a:tc>
                  <a:txBody>
                    <a:bodyPr/>
                    <a:lstStyle/>
                    <a:p>
                      <a:pPr algn="l" fontAlgn="b"/>
                      <a:r>
                        <a:rPr lang="en-US" sz="2400" b="1" i="0" u="none" strike="noStrike" dirty="0">
                          <a:solidFill>
                            <a:srgbClr val="000000"/>
                          </a:solidFill>
                          <a:effectLst/>
                          <a:latin typeface="Calibri" panose="020F0502020204030204" pitchFamily="34" charset="0"/>
                        </a:rPr>
                        <a:t>Resolution Title</a:t>
                      </a:r>
                    </a:p>
                  </a:txBody>
                  <a:tcPr marL="11430" marR="11430" marT="11430" marB="0" anchor="b"/>
                </a:tc>
                <a:extLst>
                  <a:ext uri="{0D108BD9-81ED-4DB2-BD59-A6C34878D82A}">
                    <a16:rowId xmlns:a16="http://schemas.microsoft.com/office/drawing/2014/main" val="1717963749"/>
                  </a:ext>
                </a:extLst>
              </a:tr>
              <a:tr h="423863">
                <a:tc>
                  <a:txBody>
                    <a:bodyPr/>
                    <a:lstStyle/>
                    <a:p>
                      <a:pPr algn="l" fontAlgn="t"/>
                      <a:r>
                        <a:rPr lang="en-US" sz="1700" b="0" i="0" u="none" strike="noStrike" dirty="0">
                          <a:solidFill>
                            <a:srgbClr val="000000"/>
                          </a:solidFill>
                          <a:effectLst/>
                          <a:latin typeface="Calibri" panose="020F0502020204030204" pitchFamily="34" charset="0"/>
                        </a:rPr>
                        <a:t>14-Aug-23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South Dakota</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Preservation and Recapitalization of Aviation Equipment within National Guard</a:t>
                      </a:r>
                    </a:p>
                  </a:txBody>
                  <a:tcPr marL="11430" marR="11430" marT="68580" marB="68580"/>
                </a:tc>
                <a:extLst>
                  <a:ext uri="{0D108BD9-81ED-4DB2-BD59-A6C34878D82A}">
                    <a16:rowId xmlns:a16="http://schemas.microsoft.com/office/drawing/2014/main" val="1688004763"/>
                  </a:ext>
                </a:extLst>
              </a:tr>
              <a:tr h="423863">
                <a:tc>
                  <a:txBody>
                    <a:bodyPr/>
                    <a:lstStyle/>
                    <a:p>
                      <a:pPr algn="l" fontAlgn="t"/>
                      <a:r>
                        <a:rPr lang="en-US" sz="1700" b="0" i="0" u="none" strike="noStrike">
                          <a:solidFill>
                            <a:srgbClr val="000000"/>
                          </a:solidFill>
                          <a:effectLst/>
                          <a:latin typeface="Calibri" panose="020F0502020204030204" pitchFamily="34" charset="0"/>
                        </a:rPr>
                        <a:t>14-Aug-23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Utah</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Request for Each States Locality Salary Table to be reviewed and updated</a:t>
                      </a:r>
                    </a:p>
                  </a:txBody>
                  <a:tcPr marL="11430" marR="11430" marT="68580" marB="68580"/>
                </a:tc>
                <a:extLst>
                  <a:ext uri="{0D108BD9-81ED-4DB2-BD59-A6C34878D82A}">
                    <a16:rowId xmlns:a16="http://schemas.microsoft.com/office/drawing/2014/main" val="640982684"/>
                  </a:ext>
                </a:extLst>
              </a:tr>
              <a:tr h="423863">
                <a:tc>
                  <a:txBody>
                    <a:bodyPr/>
                    <a:lstStyle/>
                    <a:p>
                      <a:pPr algn="l" fontAlgn="t"/>
                      <a:r>
                        <a:rPr lang="en-US" sz="1700" b="0" i="0" u="none" strike="noStrike" dirty="0">
                          <a:solidFill>
                            <a:srgbClr val="000000"/>
                          </a:solidFill>
                          <a:effectLst/>
                          <a:latin typeface="Calibri" panose="020F0502020204030204" pitchFamily="34" charset="0"/>
                        </a:rPr>
                        <a:t>31-Jul-23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Texas</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Veteran to Veteran Unused Post 9/11 GI Bill Transferability</a:t>
                      </a:r>
                    </a:p>
                  </a:txBody>
                  <a:tcPr marL="11430" marR="11430" marT="68580" marB="68580"/>
                </a:tc>
                <a:extLst>
                  <a:ext uri="{0D108BD9-81ED-4DB2-BD59-A6C34878D82A}">
                    <a16:rowId xmlns:a16="http://schemas.microsoft.com/office/drawing/2014/main" val="3237191432"/>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Fighter Platform Preservation and Recapitalization for the Air National Guard</a:t>
                      </a:r>
                    </a:p>
                  </a:txBody>
                  <a:tcPr marL="11430" marR="11430" marT="68580" marB="68580"/>
                </a:tc>
                <a:extLst>
                  <a:ext uri="{0D108BD9-81ED-4DB2-BD59-A6C34878D82A}">
                    <a16:rowId xmlns:a16="http://schemas.microsoft.com/office/drawing/2014/main" val="1479310838"/>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IED Survivability: Modular Vehicle Protection Platform</a:t>
                      </a:r>
                    </a:p>
                  </a:txBody>
                  <a:tcPr marL="11430" marR="11430" marT="68580" marB="68580"/>
                </a:tc>
                <a:extLst>
                  <a:ext uri="{0D108BD9-81ED-4DB2-BD59-A6C34878D82A}">
                    <a16:rowId xmlns:a16="http://schemas.microsoft.com/office/drawing/2014/main" val="1771971177"/>
                  </a:ext>
                </a:extLst>
              </a:tr>
              <a:tr h="640080">
                <a:tc>
                  <a:txBody>
                    <a:bodyPr/>
                    <a:lstStyle/>
                    <a:p>
                      <a:pPr algn="l" fontAlgn="t"/>
                      <a:r>
                        <a:rPr lang="en-US" sz="1700" b="0" i="0" u="none" strike="noStrike" dirty="0">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Modernization and Sustainment of the Army National Guard Controlled Humidity Preservation (CHP) Sites.</a:t>
                      </a:r>
                    </a:p>
                  </a:txBody>
                  <a:tcPr marL="11430" marR="11430" marT="68580" marB="68580"/>
                </a:tc>
                <a:extLst>
                  <a:ext uri="{0D108BD9-81ED-4DB2-BD59-A6C34878D82A}">
                    <a16:rowId xmlns:a16="http://schemas.microsoft.com/office/drawing/2014/main" val="1096237572"/>
                  </a:ext>
                </a:extLst>
              </a:tr>
              <a:tr h="423863">
                <a:tc>
                  <a:txBody>
                    <a:bodyPr/>
                    <a:lstStyle/>
                    <a:p>
                      <a:pPr algn="l" fontAlgn="t"/>
                      <a:r>
                        <a:rPr lang="en-US" sz="1700" b="0" i="0" u="none" strike="noStrike" dirty="0">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Secure tactical chat communication software systems</a:t>
                      </a:r>
                    </a:p>
                  </a:txBody>
                  <a:tcPr marL="11430" marR="11430" marT="68580" marB="68580"/>
                </a:tc>
                <a:extLst>
                  <a:ext uri="{0D108BD9-81ED-4DB2-BD59-A6C34878D82A}">
                    <a16:rowId xmlns:a16="http://schemas.microsoft.com/office/drawing/2014/main" val="3513536891"/>
                  </a:ext>
                </a:extLst>
              </a:tr>
              <a:tr h="423863">
                <a:tc>
                  <a:txBody>
                    <a:bodyPr/>
                    <a:lstStyle/>
                    <a:p>
                      <a:pPr algn="l" fontAlgn="t"/>
                      <a:r>
                        <a:rPr lang="en-US" sz="1700" b="0" i="0" u="none" strike="noStrike" dirty="0">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Weapon storage racks modernization</a:t>
                      </a:r>
                    </a:p>
                  </a:txBody>
                  <a:tcPr marL="11430" marR="11430" marT="68580" marB="68580"/>
                </a:tc>
                <a:extLst>
                  <a:ext uri="{0D108BD9-81ED-4DB2-BD59-A6C34878D82A}">
                    <a16:rowId xmlns:a16="http://schemas.microsoft.com/office/drawing/2014/main" val="626138034"/>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Secure tactical chat communication software systems</a:t>
                      </a:r>
                    </a:p>
                  </a:txBody>
                  <a:tcPr marL="11430" marR="11430" marT="68580" marB="68580"/>
                </a:tc>
                <a:extLst>
                  <a:ext uri="{0D108BD9-81ED-4DB2-BD59-A6C34878D82A}">
                    <a16:rowId xmlns:a16="http://schemas.microsoft.com/office/drawing/2014/main" val="2208263471"/>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Army Email and Collaboration Platform Modernization</a:t>
                      </a:r>
                    </a:p>
                  </a:txBody>
                  <a:tcPr marL="11430" marR="11430" marT="68580" marB="68580"/>
                </a:tc>
                <a:extLst>
                  <a:ext uri="{0D108BD9-81ED-4DB2-BD59-A6C34878D82A}">
                    <a16:rowId xmlns:a16="http://schemas.microsoft.com/office/drawing/2014/main" val="966094943"/>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Small Arms Simulation Modernization</a:t>
                      </a:r>
                    </a:p>
                  </a:txBody>
                  <a:tcPr marL="11430" marR="11430" marT="68580" marB="68580"/>
                </a:tc>
                <a:extLst>
                  <a:ext uri="{0D108BD9-81ED-4DB2-BD59-A6C34878D82A}">
                    <a16:rowId xmlns:a16="http://schemas.microsoft.com/office/drawing/2014/main" val="516555203"/>
                  </a:ext>
                </a:extLst>
              </a:tr>
              <a:tr h="423863">
                <a:tc>
                  <a:txBody>
                    <a:bodyPr/>
                    <a:lstStyle/>
                    <a:p>
                      <a:pPr algn="l" fontAlgn="t"/>
                      <a:r>
                        <a:rPr lang="en-US" sz="1700" b="0" i="0" u="none" strike="noStrike">
                          <a:solidFill>
                            <a:srgbClr val="000000"/>
                          </a:solidFill>
                          <a:effectLst/>
                          <a:latin typeface="Calibri" panose="020F0502020204030204" pitchFamily="34" charset="0"/>
                        </a:rPr>
                        <a:t>1-Jul-23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Michigan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Call for Fire Trainer Modernization</a:t>
                      </a:r>
                    </a:p>
                  </a:txBody>
                  <a:tcPr marL="11430" marR="11430" marT="68580" marB="68580"/>
                </a:tc>
                <a:extLst>
                  <a:ext uri="{0D108BD9-81ED-4DB2-BD59-A6C34878D82A}">
                    <a16:rowId xmlns:a16="http://schemas.microsoft.com/office/drawing/2014/main" val="1168765910"/>
                  </a:ext>
                </a:extLst>
              </a:tr>
              <a:tr h="423863">
                <a:tc>
                  <a:txBody>
                    <a:bodyPr/>
                    <a:lstStyle/>
                    <a:p>
                      <a:pPr algn="l" fontAlgn="t"/>
                      <a:r>
                        <a:rPr lang="en-US" sz="1700" b="0" i="0" u="none" strike="noStrike">
                          <a:solidFill>
                            <a:srgbClr val="000000"/>
                          </a:solidFill>
                          <a:effectLst/>
                          <a:latin typeface="Calibri" panose="020F0502020204030204" pitchFamily="34" charset="0"/>
                        </a:rPr>
                        <a:t>21-Jun-23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South Carolina</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Increase in FSGLI coverage for dependent children</a:t>
                      </a:r>
                    </a:p>
                  </a:txBody>
                  <a:tcPr marL="11430" marR="11430" marT="68580" marB="68580"/>
                </a:tc>
                <a:extLst>
                  <a:ext uri="{0D108BD9-81ED-4DB2-BD59-A6C34878D82A}">
                    <a16:rowId xmlns:a16="http://schemas.microsoft.com/office/drawing/2014/main" val="3012119047"/>
                  </a:ext>
                </a:extLst>
              </a:tr>
              <a:tr h="423863">
                <a:tc>
                  <a:txBody>
                    <a:bodyPr/>
                    <a:lstStyle/>
                    <a:p>
                      <a:pPr algn="l" fontAlgn="t"/>
                      <a:r>
                        <a:rPr lang="en-US" sz="1700" b="0" i="0" u="none" strike="noStrike">
                          <a:solidFill>
                            <a:srgbClr val="000000"/>
                          </a:solidFill>
                          <a:effectLst/>
                          <a:latin typeface="Calibri" panose="020F0502020204030204" pitchFamily="34" charset="0"/>
                        </a:rPr>
                        <a:t>21-Jun-23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South Dakota</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Non-Birthing Parental Leave</a:t>
                      </a:r>
                    </a:p>
                  </a:txBody>
                  <a:tcPr marL="11430" marR="11430" marT="68580" marB="68580"/>
                </a:tc>
                <a:extLst>
                  <a:ext uri="{0D108BD9-81ED-4DB2-BD59-A6C34878D82A}">
                    <a16:rowId xmlns:a16="http://schemas.microsoft.com/office/drawing/2014/main" val="4101174597"/>
                  </a:ext>
                </a:extLst>
              </a:tr>
              <a:tr h="423863">
                <a:tc>
                  <a:txBody>
                    <a:bodyPr/>
                    <a:lstStyle/>
                    <a:p>
                      <a:pPr algn="l" fontAlgn="t"/>
                      <a:r>
                        <a:rPr lang="en-US" sz="1700" b="0" i="0" u="none" strike="noStrike">
                          <a:solidFill>
                            <a:srgbClr val="000000"/>
                          </a:solidFill>
                          <a:effectLst/>
                          <a:latin typeface="Calibri" panose="020F0502020204030204" pitchFamily="34" charset="0"/>
                        </a:rPr>
                        <a:t>21-Jun-23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South Dakota</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Windfall Elimination Provision (WEP) and Support of Social Security Fairness Act HR 82</a:t>
                      </a:r>
                    </a:p>
                  </a:txBody>
                  <a:tcPr marL="11430" marR="11430" marT="68580" marB="68580"/>
                </a:tc>
                <a:extLst>
                  <a:ext uri="{0D108BD9-81ED-4DB2-BD59-A6C34878D82A}">
                    <a16:rowId xmlns:a16="http://schemas.microsoft.com/office/drawing/2014/main" val="2060799688"/>
                  </a:ext>
                </a:extLst>
              </a:tr>
            </a:tbl>
          </a:graphicData>
        </a:graphic>
      </p:graphicFrame>
    </p:spTree>
    <p:extLst>
      <p:ext uri="{BB962C8B-B14F-4D97-AF65-F5344CB8AC3E}">
        <p14:creationId xmlns:p14="http://schemas.microsoft.com/office/powerpoint/2010/main" val="9325964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3388-47E7-92AE-9ABA-06BFD026EF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CD279A9-6401-566E-434B-2DBA6FB69788}"/>
              </a:ext>
            </a:extLst>
          </p:cNvPr>
          <p:cNvSpPr txBox="1"/>
          <p:nvPr/>
        </p:nvSpPr>
        <p:spPr>
          <a:xfrm>
            <a:off x="3358752" y="124206"/>
            <a:ext cx="11572875" cy="388568"/>
          </a:xfrm>
          <a:prstGeom prst="rect">
            <a:avLst/>
          </a:prstGeom>
        </p:spPr>
        <p:txBody>
          <a:bodyPr vert="horz" wrap="square" lIns="0" tIns="19050" rIns="0" bIns="0" rtlCol="0">
            <a:spAutoFit/>
          </a:bodyPr>
          <a:lstStyle/>
          <a:p>
            <a:pPr marL="19050" defTabSz="1371600">
              <a:spcBef>
                <a:spcPts val="150"/>
              </a:spcBef>
            </a:pPr>
            <a:r>
              <a:rPr sz="2400" spc="45" dirty="0">
                <a:solidFill>
                  <a:srgbClr val="FFFFFF"/>
                </a:solidFill>
                <a:latin typeface="Arial"/>
                <a:cs typeface="Arial"/>
              </a:rPr>
              <a:t>ENLISTED </a:t>
            </a:r>
            <a:r>
              <a:rPr sz="2400" spc="8" dirty="0">
                <a:solidFill>
                  <a:srgbClr val="FFFFFF"/>
                </a:solidFill>
                <a:latin typeface="Arial"/>
                <a:cs typeface="Arial"/>
              </a:rPr>
              <a:t>ASSOCIATION </a:t>
            </a:r>
            <a:r>
              <a:rPr sz="2400" spc="-75" dirty="0">
                <a:solidFill>
                  <a:srgbClr val="FFFFFF"/>
                </a:solidFill>
                <a:latin typeface="Arial"/>
                <a:cs typeface="Arial"/>
              </a:rPr>
              <a:t>OF </a:t>
            </a:r>
            <a:r>
              <a:rPr sz="2400" spc="38" dirty="0">
                <a:solidFill>
                  <a:srgbClr val="FFFFFF"/>
                </a:solidFill>
                <a:latin typeface="Arial"/>
                <a:cs typeface="Arial"/>
              </a:rPr>
              <a:t>THE </a:t>
            </a:r>
            <a:r>
              <a:rPr sz="2400" spc="45" dirty="0">
                <a:solidFill>
                  <a:srgbClr val="FFFFFF"/>
                </a:solidFill>
                <a:latin typeface="Arial"/>
                <a:cs typeface="Arial"/>
              </a:rPr>
              <a:t>NATIONAL </a:t>
            </a:r>
            <a:r>
              <a:rPr sz="2400" spc="-38" dirty="0">
                <a:solidFill>
                  <a:srgbClr val="FFFFFF"/>
                </a:solidFill>
                <a:latin typeface="Arial"/>
                <a:cs typeface="Arial"/>
              </a:rPr>
              <a:t>GUARD </a:t>
            </a:r>
            <a:r>
              <a:rPr sz="2400" spc="-75" dirty="0">
                <a:solidFill>
                  <a:srgbClr val="FFFFFF"/>
                </a:solidFill>
                <a:latin typeface="Arial"/>
                <a:cs typeface="Arial"/>
              </a:rPr>
              <a:t>OF </a:t>
            </a:r>
            <a:r>
              <a:rPr sz="2400" spc="38" dirty="0">
                <a:solidFill>
                  <a:srgbClr val="FFFFFF"/>
                </a:solidFill>
                <a:latin typeface="Arial"/>
                <a:cs typeface="Arial"/>
              </a:rPr>
              <a:t>THE UNITED</a:t>
            </a:r>
            <a:r>
              <a:rPr sz="2400" spc="540" dirty="0">
                <a:solidFill>
                  <a:srgbClr val="FFFFFF"/>
                </a:solidFill>
                <a:latin typeface="Arial"/>
                <a:cs typeface="Arial"/>
              </a:rPr>
              <a:t> </a:t>
            </a:r>
            <a:r>
              <a:rPr sz="2400" spc="-8" dirty="0">
                <a:solidFill>
                  <a:srgbClr val="FFFFFF"/>
                </a:solidFill>
                <a:latin typeface="Arial"/>
                <a:cs typeface="Arial"/>
              </a:rPr>
              <a:t>STATES</a:t>
            </a:r>
            <a:endParaRPr sz="2400">
              <a:solidFill>
                <a:prstClr val="black"/>
              </a:solidFill>
              <a:latin typeface="Arial"/>
              <a:cs typeface="Arial"/>
            </a:endParaRPr>
          </a:p>
        </p:txBody>
      </p:sp>
      <p:sp>
        <p:nvSpPr>
          <p:cNvPr id="5" name="object 5">
            <a:extLst>
              <a:ext uri="{FF2B5EF4-FFF2-40B4-BE49-F238E27FC236}">
                <a16:creationId xmlns:a16="http://schemas.microsoft.com/office/drawing/2014/main" id="{DCDF8A54-3FA4-39F8-BC9F-81CB74062120}"/>
              </a:ext>
            </a:extLst>
          </p:cNvPr>
          <p:cNvSpPr txBox="1">
            <a:spLocks noGrp="1"/>
          </p:cNvSpPr>
          <p:nvPr>
            <p:ph type="ftr" sz="quarter" idx="5"/>
          </p:nvPr>
        </p:nvSpPr>
        <p:spPr>
          <a:prstGeom prst="rect">
            <a:avLst/>
          </a:prstGeom>
        </p:spPr>
        <p:txBody>
          <a:bodyPr vert="horz" wrap="square" lIns="0" tIns="0" rIns="0" bIns="0" rtlCol="0">
            <a:spAutoFit/>
          </a:bodyPr>
          <a:lstStyle/>
          <a:p>
            <a:pPr marL="19050" defTabSz="1371600">
              <a:lnSpc>
                <a:spcPts val="2453"/>
              </a:lnSpc>
            </a:pPr>
            <a:r>
              <a:rPr spc="23" dirty="0">
                <a:solidFill>
                  <a:prstClr val="white"/>
                </a:solidFill>
              </a:rPr>
              <a:t>WHERE </a:t>
            </a:r>
            <a:r>
              <a:rPr spc="38" dirty="0">
                <a:solidFill>
                  <a:prstClr val="white"/>
                </a:solidFill>
              </a:rPr>
              <a:t>MEMBERSHIP</a:t>
            </a:r>
            <a:r>
              <a:rPr spc="-30" dirty="0">
                <a:solidFill>
                  <a:prstClr val="white"/>
                </a:solidFill>
              </a:rPr>
              <a:t> </a:t>
            </a:r>
            <a:r>
              <a:rPr spc="-8" dirty="0">
                <a:solidFill>
                  <a:prstClr val="white"/>
                </a:solidFill>
              </a:rPr>
              <a:t>MATTERS</a:t>
            </a:r>
          </a:p>
        </p:txBody>
      </p:sp>
      <p:sp>
        <p:nvSpPr>
          <p:cNvPr id="6" name="object 6">
            <a:extLst>
              <a:ext uri="{FF2B5EF4-FFF2-40B4-BE49-F238E27FC236}">
                <a16:creationId xmlns:a16="http://schemas.microsoft.com/office/drawing/2014/main" id="{C728545A-D061-B8E0-B516-F9101E41BB90}"/>
              </a:ext>
            </a:extLst>
          </p:cNvPr>
          <p:cNvSpPr txBox="1">
            <a:spLocks noGrp="1"/>
          </p:cNvSpPr>
          <p:nvPr>
            <p:ph type="sldNum" sz="quarter" idx="7"/>
          </p:nvPr>
        </p:nvSpPr>
        <p:spPr>
          <a:xfrm>
            <a:off x="15316201" y="9601200"/>
            <a:ext cx="368618" cy="1051570"/>
          </a:xfrm>
          <a:prstGeom prst="rect">
            <a:avLst/>
          </a:prstGeom>
        </p:spPr>
        <p:txBody>
          <a:bodyPr vert="horz" wrap="square" lIns="0" tIns="0" rIns="0" bIns="0" rtlCol="0">
            <a:spAutoFit/>
          </a:bodyPr>
          <a:lstStyle/>
          <a:p>
            <a:pPr marL="57150" defTabSz="1371600">
              <a:lnSpc>
                <a:spcPts val="4133"/>
              </a:lnSpc>
            </a:pPr>
            <a:fld id="{81D60167-4931-47E6-BA6A-407CBD079E47}" type="slidenum">
              <a:rPr dirty="0">
                <a:solidFill>
                  <a:prstClr val="black"/>
                </a:solidFill>
              </a:rPr>
              <a:pPr marL="57150" defTabSz="1371600">
                <a:lnSpc>
                  <a:spcPts val="4133"/>
                </a:lnSpc>
              </a:pPr>
              <a:t>84</a:t>
            </a:fld>
            <a:endParaRPr dirty="0">
              <a:solidFill>
                <a:prstClr val="black"/>
              </a:solidFill>
            </a:endParaRPr>
          </a:p>
        </p:txBody>
      </p:sp>
      <p:sp>
        <p:nvSpPr>
          <p:cNvPr id="3" name="object 3">
            <a:extLst>
              <a:ext uri="{FF2B5EF4-FFF2-40B4-BE49-F238E27FC236}">
                <a16:creationId xmlns:a16="http://schemas.microsoft.com/office/drawing/2014/main" id="{409C10D8-1A32-F132-C87C-7B73F179C757}"/>
              </a:ext>
            </a:extLst>
          </p:cNvPr>
          <p:cNvSpPr txBox="1">
            <a:spLocks noGrp="1"/>
          </p:cNvSpPr>
          <p:nvPr>
            <p:ph type="title"/>
          </p:nvPr>
        </p:nvSpPr>
        <p:spPr>
          <a:xfrm>
            <a:off x="6858000" y="842300"/>
            <a:ext cx="4800600" cy="757900"/>
          </a:xfrm>
          <a:prstGeom prst="rect">
            <a:avLst/>
          </a:prstGeom>
        </p:spPr>
        <p:txBody>
          <a:bodyPr vert="horz" wrap="square" lIns="0" tIns="19050" rIns="0" bIns="0" rtlCol="0">
            <a:spAutoFit/>
          </a:bodyPr>
          <a:lstStyle/>
          <a:p>
            <a:pPr marL="19050">
              <a:spcBef>
                <a:spcPts val="150"/>
              </a:spcBef>
            </a:pPr>
            <a:r>
              <a:rPr lang="en-US" b="1" spc="-8" dirty="0">
                <a:latin typeface="Book Antiqua" panose="02040602050305030304" pitchFamily="18" charset="0"/>
              </a:rPr>
              <a:t>2023 Resolutions</a:t>
            </a:r>
            <a:endParaRPr b="1" spc="-8" dirty="0">
              <a:latin typeface="Book Antiqua" panose="02040602050305030304" pitchFamily="18" charset="0"/>
            </a:endParaRPr>
          </a:p>
        </p:txBody>
      </p:sp>
      <p:graphicFrame>
        <p:nvGraphicFramePr>
          <p:cNvPr id="12" name="Table 11">
            <a:extLst>
              <a:ext uri="{FF2B5EF4-FFF2-40B4-BE49-F238E27FC236}">
                <a16:creationId xmlns:a16="http://schemas.microsoft.com/office/drawing/2014/main" id="{8FE08F09-7211-A313-CD2F-7417CF5A9E7D}"/>
              </a:ext>
            </a:extLst>
          </p:cNvPr>
          <p:cNvGraphicFramePr>
            <a:graphicFrameLocks noGrp="1"/>
          </p:cNvGraphicFramePr>
          <p:nvPr/>
        </p:nvGraphicFramePr>
        <p:xfrm>
          <a:off x="2514600" y="1600200"/>
          <a:ext cx="13144500" cy="7421880"/>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137842288"/>
                    </a:ext>
                  </a:extLst>
                </a:gridCol>
                <a:gridCol w="1714500">
                  <a:extLst>
                    <a:ext uri="{9D8B030D-6E8A-4147-A177-3AD203B41FA5}">
                      <a16:colId xmlns:a16="http://schemas.microsoft.com/office/drawing/2014/main" val="532368692"/>
                    </a:ext>
                  </a:extLst>
                </a:gridCol>
                <a:gridCol w="9029700">
                  <a:extLst>
                    <a:ext uri="{9D8B030D-6E8A-4147-A177-3AD203B41FA5}">
                      <a16:colId xmlns:a16="http://schemas.microsoft.com/office/drawing/2014/main" val="3820991404"/>
                    </a:ext>
                  </a:extLst>
                </a:gridCol>
              </a:tblGrid>
              <a:tr h="423863">
                <a:tc>
                  <a:txBody>
                    <a:bodyPr/>
                    <a:lstStyle/>
                    <a:p>
                      <a:pPr algn="l" fontAlgn="b"/>
                      <a:r>
                        <a:rPr lang="en-US" sz="2400" b="1" i="0" u="none" strike="noStrike" dirty="0">
                          <a:solidFill>
                            <a:srgbClr val="000000"/>
                          </a:solidFill>
                          <a:effectLst/>
                          <a:latin typeface="Calibri" panose="020F0502020204030204" pitchFamily="34" charset="0"/>
                        </a:rPr>
                        <a:t>Submission Date</a:t>
                      </a:r>
                    </a:p>
                  </a:txBody>
                  <a:tcPr marL="11430" marR="11430" marT="11430" marB="0" anchor="b"/>
                </a:tc>
                <a:tc>
                  <a:txBody>
                    <a:bodyPr/>
                    <a:lstStyle/>
                    <a:p>
                      <a:pPr algn="l" fontAlgn="b"/>
                      <a:r>
                        <a:rPr lang="en-US" sz="2400" b="1" i="0" u="none" strike="noStrike">
                          <a:solidFill>
                            <a:srgbClr val="000000"/>
                          </a:solidFill>
                          <a:effectLst/>
                          <a:latin typeface="Calibri" panose="020F0502020204030204" pitchFamily="34" charset="0"/>
                        </a:rPr>
                        <a:t>State</a:t>
                      </a:r>
                    </a:p>
                  </a:txBody>
                  <a:tcPr marL="11430" marR="11430" marT="11430" marB="0" anchor="b"/>
                </a:tc>
                <a:tc>
                  <a:txBody>
                    <a:bodyPr/>
                    <a:lstStyle/>
                    <a:p>
                      <a:pPr algn="l" fontAlgn="b"/>
                      <a:r>
                        <a:rPr lang="en-US" sz="2400" b="1" i="0" u="none" strike="noStrike" dirty="0">
                          <a:solidFill>
                            <a:srgbClr val="000000"/>
                          </a:solidFill>
                          <a:effectLst/>
                          <a:latin typeface="Calibri" panose="020F0502020204030204" pitchFamily="34" charset="0"/>
                        </a:rPr>
                        <a:t>Resolution Title</a:t>
                      </a:r>
                    </a:p>
                  </a:txBody>
                  <a:tcPr marL="11430" marR="11430" marT="11430" marB="0" anchor="b"/>
                </a:tc>
                <a:extLst>
                  <a:ext uri="{0D108BD9-81ED-4DB2-BD59-A6C34878D82A}">
                    <a16:rowId xmlns:a16="http://schemas.microsoft.com/office/drawing/2014/main" val="1717963749"/>
                  </a:ext>
                </a:extLst>
              </a:tr>
              <a:tr h="423863">
                <a:tc>
                  <a:txBody>
                    <a:bodyPr/>
                    <a:lstStyle/>
                    <a:p>
                      <a:pPr algn="l" fontAlgn="t"/>
                      <a:r>
                        <a:rPr lang="en-US" sz="1700" b="0" i="0" u="none" strike="noStrike" dirty="0">
                          <a:solidFill>
                            <a:srgbClr val="000000"/>
                          </a:solidFill>
                          <a:effectLst/>
                          <a:latin typeface="Calibri" panose="020F0502020204030204" pitchFamily="34" charset="0"/>
                        </a:rPr>
                        <a:t>21-Jun-23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South Dakota</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Concurrent Receipt of Retirement and Disability Benefits</a:t>
                      </a:r>
                    </a:p>
                  </a:txBody>
                  <a:tcPr marL="11430" marR="11430" marT="68580" marB="68580"/>
                </a:tc>
                <a:extLst>
                  <a:ext uri="{0D108BD9-81ED-4DB2-BD59-A6C34878D82A}">
                    <a16:rowId xmlns:a16="http://schemas.microsoft.com/office/drawing/2014/main" val="1688004763"/>
                  </a:ext>
                </a:extLst>
              </a:tr>
              <a:tr h="423863">
                <a:tc>
                  <a:txBody>
                    <a:bodyPr/>
                    <a:lstStyle/>
                    <a:p>
                      <a:pPr algn="l" fontAlgn="t"/>
                      <a:r>
                        <a:rPr lang="en-US" sz="1700" b="0" i="0" u="none" strike="noStrike">
                          <a:solidFill>
                            <a:srgbClr val="000000"/>
                          </a:solidFill>
                          <a:effectLst/>
                          <a:latin typeface="Calibri" panose="020F0502020204030204" pitchFamily="34" charset="0"/>
                        </a:rPr>
                        <a:t>30-May-23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Kansas</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Eliminate MEPS</a:t>
                      </a:r>
                    </a:p>
                  </a:txBody>
                  <a:tcPr marL="11430" marR="11430" marT="68580" marB="68580"/>
                </a:tc>
                <a:extLst>
                  <a:ext uri="{0D108BD9-81ED-4DB2-BD59-A6C34878D82A}">
                    <a16:rowId xmlns:a16="http://schemas.microsoft.com/office/drawing/2014/main" val="640982684"/>
                  </a:ext>
                </a:extLst>
              </a:tr>
              <a:tr h="423863">
                <a:tc>
                  <a:txBody>
                    <a:bodyPr/>
                    <a:lstStyle/>
                    <a:p>
                      <a:pPr algn="l" fontAlgn="t"/>
                      <a:r>
                        <a:rPr lang="en-US" sz="1700" b="0" i="0" u="none" strike="noStrike">
                          <a:solidFill>
                            <a:srgbClr val="000000"/>
                          </a:solidFill>
                          <a:effectLst/>
                          <a:latin typeface="Calibri" panose="020F0502020204030204" pitchFamily="34" charset="0"/>
                        </a:rPr>
                        <a:t>30-May-23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Kansas</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Relax MHS Genesis Usage</a:t>
                      </a:r>
                    </a:p>
                  </a:txBody>
                  <a:tcPr marL="11430" marR="11430" marT="68580" marB="68580"/>
                </a:tc>
                <a:extLst>
                  <a:ext uri="{0D108BD9-81ED-4DB2-BD59-A6C34878D82A}">
                    <a16:rowId xmlns:a16="http://schemas.microsoft.com/office/drawing/2014/main" val="3237191432"/>
                  </a:ext>
                </a:extLst>
              </a:tr>
              <a:tr h="423863">
                <a:tc>
                  <a:txBody>
                    <a:bodyPr/>
                    <a:lstStyle/>
                    <a:p>
                      <a:pPr algn="l" fontAlgn="t"/>
                      <a:r>
                        <a:rPr lang="en-US" sz="1700" b="0" i="0" u="none" strike="noStrike">
                          <a:solidFill>
                            <a:srgbClr val="000000"/>
                          </a:solidFill>
                          <a:effectLst/>
                          <a:latin typeface="Calibri" panose="020F0502020204030204" pitchFamily="34" charset="0"/>
                        </a:rPr>
                        <a:t>29-May-23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Washington</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Enhancing Department of Defense Readiness Within the Current Budgeting Process</a:t>
                      </a:r>
                    </a:p>
                  </a:txBody>
                  <a:tcPr marL="11430" marR="11430" marT="68580" marB="68580"/>
                </a:tc>
                <a:extLst>
                  <a:ext uri="{0D108BD9-81ED-4DB2-BD59-A6C34878D82A}">
                    <a16:rowId xmlns:a16="http://schemas.microsoft.com/office/drawing/2014/main" val="1479310838"/>
                  </a:ext>
                </a:extLst>
              </a:tr>
              <a:tr h="423863">
                <a:tc>
                  <a:txBody>
                    <a:bodyPr/>
                    <a:lstStyle/>
                    <a:p>
                      <a:pPr algn="l" fontAlgn="t"/>
                      <a:r>
                        <a:rPr lang="en-US" sz="1700" b="0" i="0" u="none" strike="noStrike">
                          <a:solidFill>
                            <a:srgbClr val="000000"/>
                          </a:solidFill>
                          <a:effectLst/>
                          <a:latin typeface="Calibri" panose="020F0502020204030204" pitchFamily="34" charset="0"/>
                        </a:rPr>
                        <a:t>29-May-23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Utah</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Tricare Coverage for Family Planning</a:t>
                      </a:r>
                    </a:p>
                  </a:txBody>
                  <a:tcPr marL="11430" marR="11430" marT="68580" marB="68580"/>
                </a:tc>
                <a:extLst>
                  <a:ext uri="{0D108BD9-81ED-4DB2-BD59-A6C34878D82A}">
                    <a16:rowId xmlns:a16="http://schemas.microsoft.com/office/drawing/2014/main" val="1771971177"/>
                  </a:ext>
                </a:extLst>
              </a:tr>
              <a:tr h="423863">
                <a:tc>
                  <a:txBody>
                    <a:bodyPr/>
                    <a:lstStyle/>
                    <a:p>
                      <a:pPr algn="l" fontAlgn="t"/>
                      <a:r>
                        <a:rPr lang="en-US" sz="1700" b="0" i="0" u="none" strike="noStrike">
                          <a:solidFill>
                            <a:srgbClr val="000000"/>
                          </a:solidFill>
                          <a:effectLst/>
                          <a:latin typeface="Calibri" panose="020F0502020204030204" pitchFamily="34" charset="0"/>
                        </a:rPr>
                        <a:t>29-May-23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Utah</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NDAA Support for Increasing AGR End Strength</a:t>
                      </a:r>
                    </a:p>
                  </a:txBody>
                  <a:tcPr marL="11430" marR="11430" marT="68580" marB="68580"/>
                </a:tc>
                <a:extLst>
                  <a:ext uri="{0D108BD9-81ED-4DB2-BD59-A6C34878D82A}">
                    <a16:rowId xmlns:a16="http://schemas.microsoft.com/office/drawing/2014/main" val="1096237572"/>
                  </a:ext>
                </a:extLst>
              </a:tr>
              <a:tr h="423863">
                <a:tc>
                  <a:txBody>
                    <a:bodyPr/>
                    <a:lstStyle/>
                    <a:p>
                      <a:pPr algn="l" fontAlgn="t"/>
                      <a:r>
                        <a:rPr lang="en-US" sz="1700" b="0" i="0" u="none" strike="noStrike">
                          <a:solidFill>
                            <a:srgbClr val="000000"/>
                          </a:solidFill>
                          <a:effectLst/>
                          <a:latin typeface="Calibri" panose="020F0502020204030204" pitchFamily="34" charset="0"/>
                        </a:rPr>
                        <a:t>25-May-23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New Jersey</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Rights for Vietnam War Era Non-combatants</a:t>
                      </a:r>
                    </a:p>
                  </a:txBody>
                  <a:tcPr marL="11430" marR="11430" marT="68580" marB="68580"/>
                </a:tc>
                <a:extLst>
                  <a:ext uri="{0D108BD9-81ED-4DB2-BD59-A6C34878D82A}">
                    <a16:rowId xmlns:a16="http://schemas.microsoft.com/office/drawing/2014/main" val="3513536891"/>
                  </a:ext>
                </a:extLst>
              </a:tr>
              <a:tr h="423863">
                <a:tc>
                  <a:txBody>
                    <a:bodyPr/>
                    <a:lstStyle/>
                    <a:p>
                      <a:pPr algn="l" fontAlgn="t"/>
                      <a:r>
                        <a:rPr lang="en-US" sz="1700" b="0" i="0" u="none" strike="noStrike">
                          <a:solidFill>
                            <a:srgbClr val="000000"/>
                          </a:solidFill>
                          <a:effectLst/>
                          <a:latin typeface="Calibri" panose="020F0502020204030204" pitchFamily="34" charset="0"/>
                        </a:rPr>
                        <a:t>18-May-23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Hawaii</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Allow Technician Use of Military Leave while serving on State Active Duty</a:t>
                      </a:r>
                    </a:p>
                  </a:txBody>
                  <a:tcPr marL="11430" marR="11430" marT="68580" marB="68580"/>
                </a:tc>
                <a:extLst>
                  <a:ext uri="{0D108BD9-81ED-4DB2-BD59-A6C34878D82A}">
                    <a16:rowId xmlns:a16="http://schemas.microsoft.com/office/drawing/2014/main" val="626138034"/>
                  </a:ext>
                </a:extLst>
              </a:tr>
              <a:tr h="640080">
                <a:tc>
                  <a:txBody>
                    <a:bodyPr/>
                    <a:lstStyle/>
                    <a:p>
                      <a:pPr algn="l" fontAlgn="t"/>
                      <a:r>
                        <a:rPr lang="en-US" sz="1700" b="0" i="0" u="none" strike="noStrike">
                          <a:solidFill>
                            <a:srgbClr val="000000"/>
                          </a:solidFill>
                          <a:effectLst/>
                          <a:latin typeface="Calibri" panose="020F0502020204030204" pitchFamily="34" charset="0"/>
                        </a:rPr>
                        <a:t>16-May-23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Mississippi</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Immediate Access to Alternative Mental Health Residential Rehabilitation Treatment Programs for Veterans</a:t>
                      </a:r>
                    </a:p>
                  </a:txBody>
                  <a:tcPr marL="11430" marR="11430" marT="68580" marB="68580"/>
                </a:tc>
                <a:extLst>
                  <a:ext uri="{0D108BD9-81ED-4DB2-BD59-A6C34878D82A}">
                    <a16:rowId xmlns:a16="http://schemas.microsoft.com/office/drawing/2014/main" val="2208263471"/>
                  </a:ext>
                </a:extLst>
              </a:tr>
              <a:tr h="423863">
                <a:tc>
                  <a:txBody>
                    <a:bodyPr/>
                    <a:lstStyle/>
                    <a:p>
                      <a:pPr algn="l" fontAlgn="t"/>
                      <a:r>
                        <a:rPr lang="en-US" sz="1700" b="0" i="0" u="none" strike="noStrike">
                          <a:solidFill>
                            <a:srgbClr val="000000"/>
                          </a:solidFill>
                          <a:effectLst/>
                          <a:latin typeface="Calibri" panose="020F0502020204030204" pitchFamily="34" charset="0"/>
                        </a:rPr>
                        <a:t>15-May-23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Alaska</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BAH Types (I/II/Transit/Non-Locality/BAH Reserve)</a:t>
                      </a:r>
                    </a:p>
                  </a:txBody>
                  <a:tcPr marL="11430" marR="11430" marT="68580" marB="68580"/>
                </a:tc>
                <a:extLst>
                  <a:ext uri="{0D108BD9-81ED-4DB2-BD59-A6C34878D82A}">
                    <a16:rowId xmlns:a16="http://schemas.microsoft.com/office/drawing/2014/main" val="966094943"/>
                  </a:ext>
                </a:extLst>
              </a:tr>
              <a:tr h="423863">
                <a:tc>
                  <a:txBody>
                    <a:bodyPr/>
                    <a:lstStyle/>
                    <a:p>
                      <a:pPr algn="l" fontAlgn="t"/>
                      <a:r>
                        <a:rPr lang="en-US" sz="1700" b="0" i="0" u="none" strike="noStrike">
                          <a:solidFill>
                            <a:srgbClr val="000000"/>
                          </a:solidFill>
                          <a:effectLst/>
                          <a:latin typeface="Calibri" panose="020F0502020204030204" pitchFamily="34" charset="0"/>
                        </a:rPr>
                        <a:t>12-May-23</a:t>
                      </a:r>
                    </a:p>
                  </a:txBody>
                  <a:tcPr marL="11430" marR="11430" marT="11430" marB="0"/>
                </a:tc>
                <a:tc>
                  <a:txBody>
                    <a:bodyPr/>
                    <a:lstStyle/>
                    <a:p>
                      <a:pPr algn="l" fontAlgn="t"/>
                      <a:r>
                        <a:rPr lang="en-US" sz="1700" b="0" i="0" u="none" strike="noStrike">
                          <a:solidFill>
                            <a:srgbClr val="000000"/>
                          </a:solidFill>
                          <a:effectLst/>
                          <a:latin typeface="Calibri" panose="020F0502020204030204" pitchFamily="34" charset="0"/>
                        </a:rPr>
                        <a:t>Washington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Childcare Resource Navigator</a:t>
                      </a:r>
                    </a:p>
                  </a:txBody>
                  <a:tcPr marL="11430" marR="11430" marT="68580" marB="68580"/>
                </a:tc>
                <a:extLst>
                  <a:ext uri="{0D108BD9-81ED-4DB2-BD59-A6C34878D82A}">
                    <a16:rowId xmlns:a16="http://schemas.microsoft.com/office/drawing/2014/main" val="516555203"/>
                  </a:ext>
                </a:extLst>
              </a:tr>
              <a:tr h="423863">
                <a:tc>
                  <a:txBody>
                    <a:bodyPr/>
                    <a:lstStyle/>
                    <a:p>
                      <a:pPr algn="l" fontAlgn="t"/>
                      <a:r>
                        <a:rPr lang="en-US" sz="1700" b="0" i="0" u="none" strike="noStrike">
                          <a:solidFill>
                            <a:srgbClr val="000000"/>
                          </a:solidFill>
                          <a:effectLst/>
                          <a:latin typeface="Calibri" panose="020F0502020204030204" pitchFamily="34" charset="0"/>
                        </a:rPr>
                        <a:t>9-May-23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Hawaii</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Resolution Honoring the 30th Anniversary of the National Guard Youth Challenge Program</a:t>
                      </a:r>
                    </a:p>
                  </a:txBody>
                  <a:tcPr marL="11430" marR="11430" marT="68580" marB="68580"/>
                </a:tc>
                <a:extLst>
                  <a:ext uri="{0D108BD9-81ED-4DB2-BD59-A6C34878D82A}">
                    <a16:rowId xmlns:a16="http://schemas.microsoft.com/office/drawing/2014/main" val="1168765910"/>
                  </a:ext>
                </a:extLst>
              </a:tr>
              <a:tr h="423863">
                <a:tc>
                  <a:txBody>
                    <a:bodyPr/>
                    <a:lstStyle/>
                    <a:p>
                      <a:pPr algn="l" fontAlgn="t"/>
                      <a:r>
                        <a:rPr lang="en-US" sz="1700" b="0" i="0" u="none" strike="noStrike">
                          <a:solidFill>
                            <a:srgbClr val="000000"/>
                          </a:solidFill>
                          <a:effectLst/>
                          <a:latin typeface="Calibri" panose="020F0502020204030204" pitchFamily="34" charset="0"/>
                        </a:rPr>
                        <a:t>1-May-23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Wisconsin</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Active Guard Reserve (AGR) Control Grade Modernization</a:t>
                      </a:r>
                    </a:p>
                  </a:txBody>
                  <a:tcPr marL="11430" marR="11430" marT="68580" marB="68580"/>
                </a:tc>
                <a:extLst>
                  <a:ext uri="{0D108BD9-81ED-4DB2-BD59-A6C34878D82A}">
                    <a16:rowId xmlns:a16="http://schemas.microsoft.com/office/drawing/2014/main" val="3012119047"/>
                  </a:ext>
                </a:extLst>
              </a:tr>
              <a:tr h="423863">
                <a:tc>
                  <a:txBody>
                    <a:bodyPr/>
                    <a:lstStyle/>
                    <a:p>
                      <a:pPr algn="l" fontAlgn="t"/>
                      <a:r>
                        <a:rPr lang="en-US" sz="1700" b="0" i="0" u="none" strike="noStrike">
                          <a:solidFill>
                            <a:srgbClr val="000000"/>
                          </a:solidFill>
                          <a:effectLst/>
                          <a:latin typeface="Calibri" panose="020F0502020204030204" pitchFamily="34" charset="0"/>
                        </a:rPr>
                        <a:t>4-Mar-23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Vermont</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National Guard and Reserve Spouse Employment Hiring Authority Expansion</a:t>
                      </a:r>
                    </a:p>
                  </a:txBody>
                  <a:tcPr marL="11430" marR="11430" marT="68580" marB="68580"/>
                </a:tc>
                <a:extLst>
                  <a:ext uri="{0D108BD9-81ED-4DB2-BD59-A6C34878D82A}">
                    <a16:rowId xmlns:a16="http://schemas.microsoft.com/office/drawing/2014/main" val="4101174597"/>
                  </a:ext>
                </a:extLst>
              </a:tr>
              <a:tr h="423863">
                <a:tc>
                  <a:txBody>
                    <a:bodyPr/>
                    <a:lstStyle/>
                    <a:p>
                      <a:pPr algn="l" fontAlgn="t"/>
                      <a:r>
                        <a:rPr lang="en-US" sz="1700" b="0" i="0" u="none" strike="noStrike" dirty="0">
                          <a:solidFill>
                            <a:srgbClr val="000000"/>
                          </a:solidFill>
                          <a:effectLst/>
                          <a:latin typeface="Calibri" panose="020F0502020204030204" pitchFamily="34" charset="0"/>
                        </a:rPr>
                        <a:t>21-Feb-23</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South Carolina</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Survivor Benefit Plan</a:t>
                      </a:r>
                    </a:p>
                  </a:txBody>
                  <a:tcPr marL="11430" marR="11430" marT="68580" marB="68580"/>
                </a:tc>
                <a:extLst>
                  <a:ext uri="{0D108BD9-81ED-4DB2-BD59-A6C34878D82A}">
                    <a16:rowId xmlns:a16="http://schemas.microsoft.com/office/drawing/2014/main" val="2060799688"/>
                  </a:ext>
                </a:extLst>
              </a:tr>
              <a:tr h="423863">
                <a:tc>
                  <a:txBody>
                    <a:bodyPr/>
                    <a:lstStyle/>
                    <a:p>
                      <a:pPr algn="l" fontAlgn="t"/>
                      <a:r>
                        <a:rPr lang="en-US" sz="1700" b="0" i="0" u="none" strike="noStrike" dirty="0">
                          <a:solidFill>
                            <a:srgbClr val="000000"/>
                          </a:solidFill>
                          <a:effectLst/>
                          <a:latin typeface="Calibri" panose="020F0502020204030204" pitchFamily="34" charset="0"/>
                        </a:rPr>
                        <a:t>18-Feb-23</a:t>
                      </a:r>
                    </a:p>
                  </a:txBody>
                  <a:tcPr marL="11430" marR="11430" marT="68580" marB="68580"/>
                </a:tc>
                <a:tc>
                  <a:txBody>
                    <a:bodyPr/>
                    <a:lstStyle/>
                    <a:p>
                      <a:pPr algn="l" fontAlgn="t"/>
                      <a:r>
                        <a:rPr lang="en-US" sz="1700" b="0" i="0" u="none" strike="noStrike">
                          <a:solidFill>
                            <a:srgbClr val="000000"/>
                          </a:solidFill>
                          <a:effectLst/>
                          <a:latin typeface="Calibri" panose="020F0502020204030204" pitchFamily="34" charset="0"/>
                        </a:rPr>
                        <a:t>Utah</a:t>
                      </a:r>
                    </a:p>
                  </a:txBody>
                  <a:tcPr marL="11430" marR="11430" marT="68580" marB="68580"/>
                </a:tc>
                <a:tc>
                  <a:txBody>
                    <a:bodyPr/>
                    <a:lstStyle/>
                    <a:p>
                      <a:pPr algn="l" fontAlgn="t"/>
                      <a:r>
                        <a:rPr lang="en-US" sz="1700" b="0" i="0" u="none" strike="noStrike" dirty="0">
                          <a:solidFill>
                            <a:srgbClr val="000000"/>
                          </a:solidFill>
                          <a:effectLst/>
                          <a:latin typeface="Calibri" panose="020F0502020204030204" pitchFamily="34" charset="0"/>
                        </a:rPr>
                        <a:t>Request for Each States Locality Salary Table</a:t>
                      </a:r>
                    </a:p>
                  </a:txBody>
                  <a:tcPr marL="11430" marR="11430" marT="68580" marB="68580"/>
                </a:tc>
                <a:extLst>
                  <a:ext uri="{0D108BD9-81ED-4DB2-BD59-A6C34878D82A}">
                    <a16:rowId xmlns:a16="http://schemas.microsoft.com/office/drawing/2014/main" val="3298560842"/>
                  </a:ext>
                </a:extLst>
              </a:tr>
            </a:tbl>
          </a:graphicData>
        </a:graphic>
      </p:graphicFrame>
    </p:spTree>
    <p:extLst>
      <p:ext uri="{BB962C8B-B14F-4D97-AF65-F5344CB8AC3E}">
        <p14:creationId xmlns:p14="http://schemas.microsoft.com/office/powerpoint/2010/main" val="1497512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FF49C0-51AA-C232-5F88-6823042C2A60}"/>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2057400" y="342900"/>
            <a:ext cx="14173200" cy="9106707"/>
          </a:xfrm>
          <a:prstGeom prst="rect">
            <a:avLst/>
          </a:prstGeom>
        </p:spPr>
      </p:pic>
      <p:sp>
        <p:nvSpPr>
          <p:cNvPr id="2" name="Title 1">
            <a:extLst>
              <a:ext uri="{FF2B5EF4-FFF2-40B4-BE49-F238E27FC236}">
                <a16:creationId xmlns:a16="http://schemas.microsoft.com/office/drawing/2014/main" id="{1FC73543-30D5-4302-82A4-B3BAE67EFB6C}"/>
              </a:ext>
            </a:extLst>
          </p:cNvPr>
          <p:cNvSpPr>
            <a:spLocks noGrp="1"/>
          </p:cNvSpPr>
          <p:nvPr>
            <p:ph type="title"/>
          </p:nvPr>
        </p:nvSpPr>
        <p:spPr>
          <a:xfrm>
            <a:off x="6172201" y="2171701"/>
            <a:ext cx="6300074" cy="1015663"/>
          </a:xfrm>
        </p:spPr>
        <p:txBody>
          <a:bodyPr/>
          <a:lstStyle/>
          <a:p>
            <a:pPr algn="ctr"/>
            <a:r>
              <a:rPr lang="en-US" sz="6600" b="1" dirty="0"/>
              <a:t>Questions?</a:t>
            </a:r>
          </a:p>
        </p:txBody>
      </p:sp>
      <p:sp>
        <p:nvSpPr>
          <p:cNvPr id="3" name="Text Placeholder 2">
            <a:extLst>
              <a:ext uri="{FF2B5EF4-FFF2-40B4-BE49-F238E27FC236}">
                <a16:creationId xmlns:a16="http://schemas.microsoft.com/office/drawing/2014/main" id="{C13B6C23-DA18-46F8-BF58-09FCFCEC2300}"/>
              </a:ext>
            </a:extLst>
          </p:cNvPr>
          <p:cNvSpPr>
            <a:spLocks noGrp="1"/>
          </p:cNvSpPr>
          <p:nvPr>
            <p:ph type="body" idx="1"/>
          </p:nvPr>
        </p:nvSpPr>
        <p:spPr>
          <a:xfrm>
            <a:off x="3432811" y="2202943"/>
            <a:ext cx="11422379" cy="830997"/>
          </a:xfrm>
        </p:spPr>
        <p:txBody>
          <a:bodyPr/>
          <a:lstStyle/>
          <a:p>
            <a:endParaRPr lang="en-US" sz="3600" dirty="0">
              <a:latin typeface="Arial" panose="020B060402020202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605CA500-D534-CD58-EFA2-253460C7942A}"/>
              </a:ext>
            </a:extLst>
          </p:cNvPr>
          <p:cNvSpPr txBox="1"/>
          <p:nvPr/>
        </p:nvSpPr>
        <p:spPr>
          <a:xfrm>
            <a:off x="5257800" y="4114801"/>
            <a:ext cx="8375754" cy="830997"/>
          </a:xfrm>
          <a:prstGeom prst="rect">
            <a:avLst/>
          </a:prstGeom>
          <a:noFill/>
        </p:spPr>
        <p:txBody>
          <a:bodyPr wrap="none" rtlCol="0">
            <a:spAutoFit/>
          </a:bodyPr>
          <a:lstStyle/>
          <a:p>
            <a:pPr defTabSz="1371600"/>
            <a:r>
              <a:rPr lang="en-US" sz="4800" b="1" dirty="0">
                <a:solidFill>
                  <a:prstClr val="black"/>
                </a:solidFill>
                <a:latin typeface="Calibri"/>
              </a:rPr>
              <a:t>Email:  Resolutions@eangus.org</a:t>
            </a:r>
          </a:p>
        </p:txBody>
      </p:sp>
      <p:sp>
        <p:nvSpPr>
          <p:cNvPr id="5" name="TextBox 4">
            <a:extLst>
              <a:ext uri="{FF2B5EF4-FFF2-40B4-BE49-F238E27FC236}">
                <a16:creationId xmlns:a16="http://schemas.microsoft.com/office/drawing/2014/main" id="{0B4F1290-EE16-6BC0-AC12-EDD745A3231A}"/>
              </a:ext>
            </a:extLst>
          </p:cNvPr>
          <p:cNvSpPr txBox="1"/>
          <p:nvPr/>
        </p:nvSpPr>
        <p:spPr>
          <a:xfrm>
            <a:off x="6172200" y="6400800"/>
            <a:ext cx="6172200" cy="1384995"/>
          </a:xfrm>
          <a:prstGeom prst="rect">
            <a:avLst/>
          </a:prstGeom>
          <a:noFill/>
        </p:spPr>
        <p:txBody>
          <a:bodyPr wrap="square" rtlCol="0">
            <a:spAutoFit/>
          </a:bodyPr>
          <a:lstStyle/>
          <a:p>
            <a:pPr algn="ctr" defTabSz="1371600"/>
            <a:r>
              <a:rPr lang="en-US" sz="4200" b="1" dirty="0">
                <a:solidFill>
                  <a:prstClr val="black"/>
                </a:solidFill>
                <a:latin typeface="Calibri"/>
              </a:rPr>
              <a:t>Chair: Chris Rollins</a:t>
            </a:r>
          </a:p>
          <a:p>
            <a:pPr algn="ctr" defTabSz="1371600"/>
            <a:r>
              <a:rPr lang="en-US" sz="4200" b="1" dirty="0">
                <a:solidFill>
                  <a:prstClr val="black"/>
                </a:solidFill>
                <a:latin typeface="Calibri"/>
              </a:rPr>
              <a:t>Vice Chair: Grant Roper</a:t>
            </a:r>
          </a:p>
        </p:txBody>
      </p:sp>
    </p:spTree>
    <p:extLst>
      <p:ext uri="{BB962C8B-B14F-4D97-AF65-F5344CB8AC3E}">
        <p14:creationId xmlns:p14="http://schemas.microsoft.com/office/powerpoint/2010/main" val="37157321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1790700"/>
            <a:ext cx="11544300" cy="5324470"/>
          </a:xfrm>
        </p:spPr>
        <p:txBody>
          <a:bodyPr/>
          <a:lstStyle/>
          <a:p>
            <a:r>
              <a:rPr lang="en-US" sz="6000" b="1" dirty="0">
                <a:solidFill>
                  <a:schemeClr val="tx1"/>
                </a:solidFill>
                <a:latin typeface="Arial" panose="020B0604020202020204" pitchFamily="34" charset="0"/>
                <a:cs typeface="Arial" panose="020B0604020202020204" pitchFamily="34" charset="0"/>
              </a:rPr>
              <a:t>EANGUS Corporate Advisory Panel</a:t>
            </a:r>
          </a:p>
          <a:p>
            <a:r>
              <a:rPr lang="en-US" sz="6000" b="1" dirty="0">
                <a:solidFill>
                  <a:schemeClr val="tx1"/>
                </a:solidFill>
                <a:latin typeface="Arial" panose="020B0604020202020204" pitchFamily="34" charset="0"/>
                <a:cs typeface="Arial" panose="020B0604020202020204" pitchFamily="34" charset="0"/>
              </a:rPr>
              <a:t>Engagement</a:t>
            </a: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Alec Mizner</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86</a:t>
            </a:fld>
            <a:endParaRPr lang="en-US" sz="3600">
              <a:solidFill>
                <a:srgbClr val="000000"/>
              </a:solidFill>
              <a:latin typeface="Arial" charset="0"/>
              <a:ea typeface="ＭＳ Ｐゴシック" pitchFamily="1" charset="-12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0" y="6858000"/>
            <a:ext cx="1943100" cy="1943100"/>
          </a:xfrm>
          <a:prstGeom prst="rect">
            <a:avLst/>
          </a:prstGeom>
        </p:spPr>
      </p:pic>
    </p:spTree>
    <p:extLst>
      <p:ext uri="{BB962C8B-B14F-4D97-AF65-F5344CB8AC3E}">
        <p14:creationId xmlns:p14="http://schemas.microsoft.com/office/powerpoint/2010/main" val="41009346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14650" y="2628900"/>
            <a:ext cx="12458700" cy="4762500"/>
          </a:xfrm>
        </p:spPr>
        <p:txBody>
          <a:bodyPr/>
          <a:lstStyle/>
          <a:p>
            <a:r>
              <a:rPr lang="en-US" sz="5400" b="1" dirty="0">
                <a:solidFill>
                  <a:schemeClr val="tx1"/>
                </a:solidFill>
              </a:rPr>
              <a:t>2024 Legislative Workshop</a:t>
            </a:r>
          </a:p>
          <a:p>
            <a:endParaRPr lang="en-US" sz="6600" b="1" dirty="0">
              <a:solidFill>
                <a:schemeClr val="tx1"/>
              </a:solidFill>
              <a:latin typeface="Arial" panose="020B0604020202020204" pitchFamily="34" charset="0"/>
              <a:cs typeface="Arial" panose="020B0604020202020204" pitchFamily="34" charset="0"/>
            </a:endParaRPr>
          </a:p>
          <a:p>
            <a:r>
              <a:rPr lang="en-US" sz="6600" b="1" dirty="0">
                <a:solidFill>
                  <a:schemeClr val="tx1"/>
                </a:solidFill>
                <a:latin typeface="Arial" panose="020B0604020202020204" pitchFamily="34" charset="0"/>
                <a:cs typeface="Arial" panose="020B0604020202020204" pitchFamily="34" charset="0"/>
              </a:rPr>
              <a:t>Closing Comments </a:t>
            </a:r>
          </a:p>
          <a:p>
            <a:r>
              <a:rPr lang="en-US" sz="6600" b="1" dirty="0">
                <a:solidFill>
                  <a:schemeClr val="tx1"/>
                </a:solidFill>
                <a:latin typeface="Arial" panose="020B0604020202020204" pitchFamily="34" charset="0"/>
                <a:cs typeface="Arial" panose="020B0604020202020204" pitchFamily="34" charset="0"/>
              </a:rPr>
              <a:t>Admin Announcements</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87</a:t>
            </a:fld>
            <a:endParaRPr lang="en-US" sz="36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4042962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8500" y="1943100"/>
            <a:ext cx="11772900" cy="6400800"/>
          </a:xfrm>
        </p:spPr>
        <p:txBody>
          <a:bodyPr>
            <a:normAutofit fontScale="92500" lnSpcReduction="10000"/>
          </a:bodyPr>
          <a:lstStyle/>
          <a:p>
            <a:r>
              <a:rPr lang="en-US" sz="5400" b="1" dirty="0">
                <a:solidFill>
                  <a:schemeClr val="tx1"/>
                </a:solidFill>
              </a:rPr>
              <a:t> 2024 Legislative Workshop</a:t>
            </a:r>
          </a:p>
          <a:p>
            <a:endParaRPr lang="en-US" sz="5400" b="1" dirty="0">
              <a:solidFill>
                <a:schemeClr val="tx1"/>
              </a:solidFill>
            </a:endParaRPr>
          </a:p>
          <a:p>
            <a:endParaRPr lang="en-US" sz="5400" b="1" dirty="0">
              <a:solidFill>
                <a:schemeClr val="tx1"/>
              </a:solidFill>
            </a:endParaRPr>
          </a:p>
          <a:p>
            <a:r>
              <a:rPr lang="en-US" sz="6000" b="1" dirty="0">
                <a:solidFill>
                  <a:schemeClr val="tx1"/>
                </a:solidFill>
                <a:latin typeface="Arial" panose="020B0604020202020204" pitchFamily="34" charset="0"/>
                <a:cs typeface="Arial" panose="020B0604020202020204" pitchFamily="34" charset="0"/>
              </a:rPr>
              <a:t>WELCOME</a:t>
            </a:r>
            <a:br>
              <a:rPr lang="en-US" sz="6000" b="1" dirty="0">
                <a:solidFill>
                  <a:schemeClr val="tx1"/>
                </a:solidFill>
                <a:latin typeface="Arial" panose="020B0604020202020204" pitchFamily="34" charset="0"/>
                <a:cs typeface="Arial" panose="020B0604020202020204" pitchFamily="34" charset="0"/>
              </a:rPr>
            </a:br>
            <a:r>
              <a:rPr lang="en-US" sz="6000" b="1" dirty="0">
                <a:solidFill>
                  <a:schemeClr val="tx1"/>
                </a:solidFill>
                <a:latin typeface="Arial" panose="020B0604020202020204" pitchFamily="34" charset="0"/>
                <a:cs typeface="Arial" panose="020B0604020202020204" pitchFamily="34" charset="0"/>
              </a:rPr>
              <a:t>AND </a:t>
            </a:r>
          </a:p>
          <a:p>
            <a:r>
              <a:rPr lang="en-US" sz="6000" b="1" dirty="0">
                <a:solidFill>
                  <a:schemeClr val="tx1"/>
                </a:solidFill>
                <a:latin typeface="Arial" panose="020B0604020202020204" pitchFamily="34" charset="0"/>
                <a:cs typeface="Arial" panose="020B0604020202020204" pitchFamily="34" charset="0"/>
              </a:rPr>
              <a:t>INTRODUCTIONS</a:t>
            </a:r>
          </a:p>
          <a:p>
            <a:endParaRPr lang="en-US" sz="3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Daniel Reilly, EANGUS President</a:t>
            </a:r>
            <a:endParaRPr lang="en-US" sz="3000" b="1" dirty="0">
              <a:solidFill>
                <a:schemeClr val="tx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87400" y="6743700"/>
            <a:ext cx="1943100" cy="1943100"/>
          </a:xfrm>
          <a:prstGeom prst="rect">
            <a:avLst/>
          </a:prstGeom>
        </p:spPr>
      </p:pic>
    </p:spTree>
    <p:extLst>
      <p:ext uri="{BB962C8B-B14F-4D97-AF65-F5344CB8AC3E}">
        <p14:creationId xmlns:p14="http://schemas.microsoft.com/office/powerpoint/2010/main" val="42437165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D651-A7EA-39D7-5995-4BBF9129A6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DEF091-3C50-A506-994F-86303EF4B587}"/>
              </a:ext>
            </a:extLst>
          </p:cNvPr>
          <p:cNvSpPr txBox="1"/>
          <p:nvPr/>
        </p:nvSpPr>
        <p:spPr>
          <a:xfrm>
            <a:off x="2743200" y="1084600"/>
            <a:ext cx="12801600" cy="8679299"/>
          </a:xfrm>
          <a:prstGeom prst="rect">
            <a:avLst/>
          </a:prstGeom>
          <a:noFill/>
        </p:spPr>
        <p:txBody>
          <a:bodyPr wrap="square">
            <a:spAutoFit/>
          </a:bodyPr>
          <a:lstStyle/>
          <a:p>
            <a:pPr marL="0" marR="0">
              <a:spcBef>
                <a:spcPts val="0"/>
              </a:spcBef>
              <a:spcAft>
                <a:spcPts val="0"/>
              </a:spcAft>
            </a:pPr>
            <a:r>
              <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rPr>
              <a:t>TUESDAY, 27 February 2024</a:t>
            </a:r>
            <a:r>
              <a:rPr lang="en-US" sz="1800" b="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i="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Royal Sonesta Washington DC, West Atrium</a:t>
            </a:r>
            <a:endPar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endParaRPr>
          </a:p>
          <a:p>
            <a:pPr marL="13716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20 Massachusetts Ave NW, Washington, DC 20001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0800 - 0805</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Welcome Remarks – President Reilly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0805 - 0900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EANGUS Legislative Director World Premier – Michael T Lane</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0900 - 0930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Senior Enlisted Remarks – CSM John Raines</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0930 - 1000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Penn State University - Malcolm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Warbrick</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1000 - 1030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Break (sponsored by EANGUS Corporate Partners)</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1030 - 1130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EANGUS Point Paper Discussions – Jeremy Thompson, Jeff Frisby, and David Daniels, IV</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1130 - 1200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Travel to Conflict Kinetics (Invite Only)</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1200 - 1330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Lunch on your own</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1345 - 1545</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Staff led Capitol Tour (20 Pax, Junior Enlisted)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1300 - UTC</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Hill Visits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u="none" strike="noStrike"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u="sng" kern="0" dirty="0">
                <a:effectLst/>
                <a:latin typeface="Arial" panose="020B0604020202020204" pitchFamily="34" charset="0"/>
                <a:ea typeface="Times New Roman" panose="02020603050405020304" pitchFamily="18" charset="0"/>
                <a:cs typeface="Times New Roman" panose="02020603050405020304" pitchFamily="18" charset="0"/>
              </a:rPr>
              <a:t>WEDNESDAY, 28 February 2024</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0800 - 1700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Hill Visits</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1700 - 1900</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Congressional Awards Reception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Rayburn House Office Building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r">
              <a:spcBef>
                <a:spcPts val="0"/>
              </a:spcBef>
              <a:spcAft>
                <a:spcPts val="0"/>
              </a:spcAf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Gold Room, Room 2168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18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D651-A7EA-39D7-5995-4BBF9129A6D1}"/>
            </a:ext>
          </a:extLst>
        </p:cNvPr>
        <p:cNvGrpSpPr/>
        <p:nvPr/>
      </p:nvGrpSpPr>
      <p:grpSpPr>
        <a:xfrm>
          <a:off x="0" y="0"/>
          <a:ext cx="0" cy="0"/>
          <a:chOff x="0" y="0"/>
          <a:chExt cx="0" cy="0"/>
        </a:xfrm>
      </p:grpSpPr>
      <p:pic>
        <p:nvPicPr>
          <p:cNvPr id="2051" name="Picture 3" descr="Firearms Legal Protection Logo">
            <a:extLst>
              <a:ext uri="{FF2B5EF4-FFF2-40B4-BE49-F238E27FC236}">
                <a16:creationId xmlns:a16="http://schemas.microsoft.com/office/drawing/2014/main" id="{81A0A0CE-3FE2-148F-5046-066E92169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6533" y="3857099"/>
            <a:ext cx="43434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F650CE52-A6D1-BC45-676A-035D8269CF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7800" y="3857101"/>
            <a:ext cx="4343400" cy="1954445"/>
          </a:xfrm>
          <a:prstGeom prst="rect">
            <a:avLst/>
          </a:prstGeom>
        </p:spPr>
      </p:pic>
      <p:pic>
        <p:nvPicPr>
          <p:cNvPr id="10" name="Picture 9" descr="A red and white logo&#10;&#10;Description automatically generated">
            <a:extLst>
              <a:ext uri="{FF2B5EF4-FFF2-40B4-BE49-F238E27FC236}">
                <a16:creationId xmlns:a16="http://schemas.microsoft.com/office/drawing/2014/main" id="{A61A3475-769B-44AE-6DD0-77C0B29AA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2" y="6519342"/>
            <a:ext cx="4114800" cy="174471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BCF2D0D7-11AF-75CE-C24A-646F02C0A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7946" y="6519342"/>
            <a:ext cx="4572000" cy="1744719"/>
          </a:xfrm>
          <a:prstGeom prst="rect">
            <a:avLst/>
          </a:prstGeom>
        </p:spPr>
      </p:pic>
      <p:sp>
        <p:nvSpPr>
          <p:cNvPr id="9" name="Subtitle 13">
            <a:extLst>
              <a:ext uri="{FF2B5EF4-FFF2-40B4-BE49-F238E27FC236}">
                <a16:creationId xmlns:a16="http://schemas.microsoft.com/office/drawing/2014/main" id="{B002DFFC-7111-4B41-76CC-9148A7A28F8C}"/>
              </a:ext>
            </a:extLst>
          </p:cNvPr>
          <p:cNvSpPr>
            <a:spLocks noGrp="1"/>
          </p:cNvSpPr>
          <p:nvPr>
            <p:ph type="subTitle" idx="1"/>
          </p:nvPr>
        </p:nvSpPr>
        <p:spPr>
          <a:xfrm>
            <a:off x="3267724" y="914400"/>
            <a:ext cx="11819876" cy="1041867"/>
          </a:xfrm>
        </p:spPr>
        <p:txBody>
          <a:bodyPr>
            <a:noAutofit/>
          </a:bodyPr>
          <a:lstStyle/>
          <a:p>
            <a:endParaRPr lang="en-US" sz="4800"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 Thank you to our Sponsors and Exhibitors!</a:t>
            </a:r>
          </a:p>
        </p:txBody>
      </p:sp>
    </p:spTree>
    <p:extLst>
      <p:ext uri="{BB962C8B-B14F-4D97-AF65-F5344CB8AC3E}">
        <p14:creationId xmlns:p14="http://schemas.microsoft.com/office/powerpoint/2010/main" val="38012725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2486030"/>
            <a:ext cx="11544300" cy="5324470"/>
          </a:xfrm>
        </p:spPr>
        <p:txBody>
          <a:bodyPr/>
          <a:lstStyle/>
          <a:p>
            <a:r>
              <a:rPr lang="en-US" sz="6000" b="1" dirty="0">
                <a:solidFill>
                  <a:schemeClr val="tx1"/>
                </a:solidFill>
                <a:latin typeface="Arial" panose="020B0604020202020204" pitchFamily="34" charset="0"/>
                <a:cs typeface="Arial" panose="020B0604020202020204" pitchFamily="34" charset="0"/>
              </a:rPr>
              <a:t>EANGUS Legislative Director</a:t>
            </a: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Michael T. Lane</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90</a:t>
            </a:fld>
            <a:endParaRPr lang="en-US" sz="3600">
              <a:solidFill>
                <a:srgbClr val="000000"/>
              </a:solidFill>
              <a:latin typeface="Arial" charset="0"/>
              <a:ea typeface="ＭＳ Ｐゴシック" pitchFamily="1" charset="-128"/>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0" y="6858000"/>
            <a:ext cx="1943100" cy="1943100"/>
          </a:xfrm>
          <a:prstGeom prst="rect">
            <a:avLst/>
          </a:prstGeom>
        </p:spPr>
      </p:pic>
    </p:spTree>
    <p:extLst>
      <p:ext uri="{BB962C8B-B14F-4D97-AF65-F5344CB8AC3E}">
        <p14:creationId xmlns:p14="http://schemas.microsoft.com/office/powerpoint/2010/main" val="395189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2486030"/>
            <a:ext cx="11544300" cy="5324470"/>
          </a:xfrm>
        </p:spPr>
        <p:txBody>
          <a:bodyPr/>
          <a:lstStyle/>
          <a:p>
            <a:r>
              <a:rPr lang="en-US" sz="6000" b="1" dirty="0">
                <a:solidFill>
                  <a:schemeClr val="tx1"/>
                </a:solidFill>
                <a:latin typeface="Arial" panose="020B0604020202020204" pitchFamily="34" charset="0"/>
                <a:cs typeface="Arial" panose="020B0604020202020204" pitchFamily="34" charset="0"/>
              </a:rPr>
              <a:t>Command Sergeant Major of the Army National Guard</a:t>
            </a: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CSM John T. Raines</a:t>
            </a: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91</a:t>
            </a:fld>
            <a:endParaRPr lang="en-US" sz="36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2219749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0900" y="2486030"/>
            <a:ext cx="11544300" cy="5324470"/>
          </a:xfrm>
        </p:spPr>
        <p:txBody>
          <a:bodyPr/>
          <a:lstStyle/>
          <a:p>
            <a:r>
              <a:rPr lang="en-US" sz="6000" b="1" dirty="0">
                <a:solidFill>
                  <a:schemeClr val="tx1"/>
                </a:solidFill>
                <a:latin typeface="Arial" panose="020B0604020202020204" pitchFamily="34" charset="0"/>
                <a:cs typeface="Arial" panose="020B0604020202020204" pitchFamily="34" charset="0"/>
              </a:rPr>
              <a:t>Penn State University</a:t>
            </a:r>
          </a:p>
          <a:p>
            <a:endParaRPr lang="en-US" sz="6000" b="1" dirty="0">
              <a:solidFill>
                <a:schemeClr val="tx1"/>
              </a:solidFill>
              <a:latin typeface="Arial" panose="020B0604020202020204" pitchFamily="34" charset="0"/>
              <a:cs typeface="Arial" panose="020B0604020202020204" pitchFamily="34" charset="0"/>
            </a:endParaRPr>
          </a:p>
          <a:p>
            <a:r>
              <a:rPr lang="en-US" sz="3000" b="1" dirty="0">
                <a:solidFill>
                  <a:schemeClr val="tx1"/>
                </a:solidFill>
                <a:latin typeface="Arial" panose="020B0604020202020204" pitchFamily="34" charset="0"/>
                <a:cs typeface="Arial" panose="020B0604020202020204" pitchFamily="34" charset="0"/>
              </a:rPr>
              <a:t>Malcom </a:t>
            </a:r>
            <a:r>
              <a:rPr lang="en-US" sz="3000" b="1" dirty="0" err="1">
                <a:solidFill>
                  <a:schemeClr val="tx1"/>
                </a:solidFill>
                <a:latin typeface="Arial" panose="020B0604020202020204" pitchFamily="34" charset="0"/>
                <a:cs typeface="Arial" panose="020B0604020202020204" pitchFamily="34" charset="0"/>
              </a:rPr>
              <a:t>Warbrick</a:t>
            </a:r>
            <a:endParaRPr lang="en-US" sz="3000"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1371600" fontAlgn="base">
              <a:spcBef>
                <a:spcPct val="0"/>
              </a:spcBef>
              <a:spcAft>
                <a:spcPct val="0"/>
              </a:spcAft>
            </a:pPr>
            <a:fld id="{AB44B8C7-856B-4A4A-8C45-2CC3FC64279A}" type="slidenum">
              <a:rPr lang="en-US" sz="3600">
                <a:solidFill>
                  <a:srgbClr val="000000"/>
                </a:solidFill>
                <a:latin typeface="Arial" charset="0"/>
                <a:ea typeface="ＭＳ Ｐゴシック" pitchFamily="1" charset="-128"/>
              </a:rPr>
              <a:pPr defTabSz="1371600" fontAlgn="base">
                <a:spcBef>
                  <a:spcPct val="0"/>
                </a:spcBef>
                <a:spcAft>
                  <a:spcPct val="0"/>
                </a:spcAft>
              </a:pPr>
              <a:t>92</a:t>
            </a:fld>
            <a:endParaRPr lang="en-US" sz="3600">
              <a:solidFill>
                <a:srgbClr val="000000"/>
              </a:solidFill>
              <a:latin typeface="Arial" charset="0"/>
              <a:ea typeface="ＭＳ Ｐゴシック" pitchFamily="1" charset="-128"/>
            </a:endParaRPr>
          </a:p>
        </p:txBody>
      </p:sp>
      <p:pic>
        <p:nvPicPr>
          <p:cNvPr id="2" name="Picture 1" descr="A blue and black text&#10;&#10;Description automatically generated">
            <a:extLst>
              <a:ext uri="{FF2B5EF4-FFF2-40B4-BE49-F238E27FC236}">
                <a16:creationId xmlns:a16="http://schemas.microsoft.com/office/drawing/2014/main" id="{A5463B66-E810-DA2C-5A0B-0DBAA7B809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9503" y="5981700"/>
            <a:ext cx="4287093" cy="1654046"/>
          </a:xfrm>
          <a:prstGeom prst="rect">
            <a:avLst/>
          </a:prstGeom>
        </p:spPr>
      </p:pic>
    </p:spTree>
    <p:extLst>
      <p:ext uri="{BB962C8B-B14F-4D97-AF65-F5344CB8AC3E}">
        <p14:creationId xmlns:p14="http://schemas.microsoft.com/office/powerpoint/2010/main" val="3807356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1196200" y="3550444"/>
            <a:ext cx="16444200" cy="1677600"/>
          </a:xfrm>
          <a:prstGeom prst="rect">
            <a:avLst/>
          </a:prstGeom>
        </p:spPr>
        <p:txBody>
          <a:bodyPr spcFirstLastPara="1" wrap="square" lIns="182850" tIns="182850" rIns="182850" bIns="182850" anchor="b" anchorCtr="0">
            <a:noAutofit/>
          </a:bodyPr>
          <a:lstStyle/>
          <a:p>
            <a:r>
              <a:rPr lang="en" sz="8800"/>
              <a:t>Congressional Budget Office</a:t>
            </a:r>
            <a:endParaRPr sz="8800"/>
          </a:p>
        </p:txBody>
      </p:sp>
      <p:sp>
        <p:nvSpPr>
          <p:cNvPr id="86" name="Google Shape;86;p13"/>
          <p:cNvSpPr txBox="1">
            <a:spLocks noGrp="1"/>
          </p:cNvSpPr>
          <p:nvPr>
            <p:ph type="subTitle" idx="1"/>
          </p:nvPr>
        </p:nvSpPr>
        <p:spPr>
          <a:xfrm>
            <a:off x="1196176" y="5431826"/>
            <a:ext cx="16444200" cy="865800"/>
          </a:xfrm>
          <a:prstGeom prst="rect">
            <a:avLst/>
          </a:prstGeom>
        </p:spPr>
        <p:txBody>
          <a:bodyPr spcFirstLastPara="1" wrap="square" lIns="182850" tIns="182850" rIns="182850" bIns="182850" anchor="t" anchorCtr="0">
            <a:normAutofit fontScale="92500" lnSpcReduction="20000"/>
          </a:bodyPr>
          <a:lstStyle/>
          <a:p>
            <a:pPr marL="0" indent="0"/>
            <a:r>
              <a:rPr lang="en"/>
              <a:t>SSgt. Adam S. Chen (Military Legislative Representative)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p>
            <a:r>
              <a:rPr lang="en"/>
              <a:t>Federal Budget</a:t>
            </a:r>
            <a:endParaRPr/>
          </a:p>
        </p:txBody>
      </p:sp>
      <p:sp>
        <p:nvSpPr>
          <p:cNvPr id="92" name="Google Shape;92;p14"/>
          <p:cNvSpPr txBox="1">
            <a:spLocks noGrp="1"/>
          </p:cNvSpPr>
          <p:nvPr>
            <p:ph type="body" idx="1"/>
          </p:nvPr>
        </p:nvSpPr>
        <p:spPr>
          <a:xfrm>
            <a:off x="623400" y="2931608"/>
            <a:ext cx="5616000" cy="6206400"/>
          </a:xfrm>
          <a:prstGeom prst="rect">
            <a:avLst/>
          </a:prstGeom>
        </p:spPr>
        <p:txBody>
          <a:bodyPr spcFirstLastPara="1" wrap="square" lIns="182850" tIns="182850" rIns="182850" bIns="182850" anchor="t" anchorCtr="0">
            <a:normAutofit/>
          </a:bodyPr>
          <a:lstStyle/>
          <a:p>
            <a:pPr marL="0" indent="0">
              <a:spcAft>
                <a:spcPts val="2400"/>
              </a:spcAft>
              <a:buNone/>
            </a:pPr>
            <a:endParaRPr/>
          </a:p>
        </p:txBody>
      </p:sp>
      <p:pic>
        <p:nvPicPr>
          <p:cNvPr id="93" name="Google Shape;93;p14"/>
          <p:cNvPicPr preferRelativeResize="0"/>
          <p:nvPr/>
        </p:nvPicPr>
        <p:blipFill>
          <a:blip r:embed="rId3">
            <a:alphaModFix/>
          </a:blip>
          <a:stretch>
            <a:fillRect/>
          </a:stretch>
        </p:blipFill>
        <p:spPr>
          <a:xfrm>
            <a:off x="0" y="0"/>
            <a:ext cx="17935752" cy="10287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531000" y="2302200"/>
            <a:ext cx="8090400" cy="3129000"/>
          </a:xfrm>
          <a:prstGeom prst="rect">
            <a:avLst/>
          </a:prstGeom>
        </p:spPr>
        <p:txBody>
          <a:bodyPr spcFirstLastPara="1" wrap="square" lIns="182850" tIns="182850" rIns="182850" bIns="182850" anchor="b" anchorCtr="0">
            <a:normAutofit/>
          </a:bodyPr>
          <a:lstStyle/>
          <a:p>
            <a:r>
              <a:rPr lang="en"/>
              <a:t>Mandatory Spending</a:t>
            </a:r>
            <a:endParaRPr/>
          </a:p>
        </p:txBody>
      </p:sp>
      <p:sp>
        <p:nvSpPr>
          <p:cNvPr id="99" name="Google Shape;99;p15"/>
          <p:cNvSpPr txBox="1">
            <a:spLocks noGrp="1"/>
          </p:cNvSpPr>
          <p:nvPr>
            <p:ph type="subTitle" idx="1"/>
          </p:nvPr>
        </p:nvSpPr>
        <p:spPr>
          <a:xfrm>
            <a:off x="531000" y="5538002"/>
            <a:ext cx="8090400" cy="2538600"/>
          </a:xfrm>
          <a:prstGeom prst="rect">
            <a:avLst/>
          </a:prstGeom>
        </p:spPr>
        <p:txBody>
          <a:bodyPr spcFirstLastPara="1" wrap="square" lIns="182850" tIns="182850" rIns="182850" bIns="182850" anchor="t" anchorCtr="0">
            <a:normAutofit fontScale="62500" lnSpcReduction="10000"/>
          </a:bodyPr>
          <a:lstStyle/>
          <a:p>
            <a:pPr marL="0" indent="0"/>
            <a:r>
              <a:rPr lang="en"/>
              <a:t>House Committee Ways and Means has oversight on mandatory programs. They are responsible for raising federal revenue to finance the government. (Resolutions that have direct spending can be scrutinized) </a:t>
            </a:r>
            <a:endParaRPr/>
          </a:p>
          <a:p>
            <a:pPr marL="0" indent="0"/>
            <a:endParaRPr/>
          </a:p>
          <a:p>
            <a:pPr marL="0" indent="0"/>
            <a:r>
              <a:rPr lang="en"/>
              <a:t>Reference: </a:t>
            </a:r>
            <a:r>
              <a:rPr lang="en" u="sng">
                <a:solidFill>
                  <a:schemeClr val="hlink"/>
                </a:solidFill>
                <a:hlinkClick r:id="rId3"/>
              </a:rPr>
              <a:t>House Committee Ways and Means</a:t>
            </a:r>
            <a:endParaRPr/>
          </a:p>
        </p:txBody>
      </p:sp>
      <p:sp>
        <p:nvSpPr>
          <p:cNvPr id="100" name="Google Shape;100;p15"/>
          <p:cNvSpPr txBox="1">
            <a:spLocks noGrp="1"/>
          </p:cNvSpPr>
          <p:nvPr>
            <p:ph type="body" idx="2"/>
          </p:nvPr>
        </p:nvSpPr>
        <p:spPr>
          <a:xfrm>
            <a:off x="9879000" y="1448400"/>
            <a:ext cx="7674000" cy="7390200"/>
          </a:xfrm>
          <a:prstGeom prst="rect">
            <a:avLst/>
          </a:prstGeom>
        </p:spPr>
        <p:txBody>
          <a:bodyPr spcFirstLastPara="1" wrap="square" lIns="182850" tIns="182850" rIns="182850" bIns="182850" anchor="ctr" anchorCtr="0">
            <a:normAutofit fontScale="55000" lnSpcReduction="20000"/>
          </a:bodyPr>
          <a:lstStyle/>
          <a:p>
            <a:pPr marL="0" indent="0">
              <a:spcBef>
                <a:spcPts val="2400"/>
              </a:spcBef>
              <a:buNone/>
            </a:pPr>
            <a:r>
              <a:rPr lang="en" sz="4762">
                <a:latin typeface="Arial"/>
                <a:ea typeface="Arial"/>
                <a:cs typeface="Arial"/>
                <a:sym typeface="Arial"/>
              </a:rPr>
              <a:t>Mandatory spending, also known as direct spending, is mandated by existing laws. This type of spending includes funding for entitlement programs like Medicare and Social Security and other payments to people, businesses, and state and local governments. For example, the </a:t>
            </a:r>
            <a:r>
              <a:rPr lang="en" sz="4762" u="sng">
                <a:latin typeface="Arial"/>
                <a:ea typeface="Arial"/>
                <a:cs typeface="Arial"/>
                <a:sym typeface="Arial"/>
                <a:hlinkClick r:id="rId4"/>
              </a:rPr>
              <a:t>Social Security Act</a:t>
            </a:r>
            <a:r>
              <a:rPr lang="en" sz="4762">
                <a:latin typeface="Arial"/>
                <a:ea typeface="Arial"/>
                <a:cs typeface="Arial"/>
                <a:sym typeface="Arial"/>
              </a:rPr>
              <a:t> requires the government to provide payments to beneficiaries based on the amount of money they’ve earned and other factors. Last amended in 2019, the Social Security Act will determine the level of federal spending into the future until it is amended again. Due to authorization laws, the funding for these programs must be allocated for spending each year, hence the term mandatory.</a:t>
            </a:r>
            <a:endParaRPr sz="4762">
              <a:latin typeface="Arial"/>
              <a:ea typeface="Arial"/>
              <a:cs typeface="Arial"/>
              <a:sym typeface="Arial"/>
            </a:endParaRPr>
          </a:p>
          <a:p>
            <a:pPr marL="0" indent="0">
              <a:spcBef>
                <a:spcPts val="2400"/>
              </a:spcBef>
              <a:buNone/>
            </a:pPr>
            <a:endParaRPr sz="2200">
              <a:solidFill>
                <a:srgbClr val="000000"/>
              </a:solidFill>
              <a:latin typeface="Arial"/>
              <a:ea typeface="Arial"/>
              <a:cs typeface="Arial"/>
              <a:sym typeface="Arial"/>
            </a:endParaRPr>
          </a:p>
          <a:p>
            <a:pPr marL="0" indent="0">
              <a:spcAft>
                <a:spcPts val="240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531000" y="2302200"/>
            <a:ext cx="8090400" cy="3129000"/>
          </a:xfrm>
          <a:prstGeom prst="rect">
            <a:avLst/>
          </a:prstGeom>
        </p:spPr>
        <p:txBody>
          <a:bodyPr spcFirstLastPara="1" wrap="square" lIns="182850" tIns="182850" rIns="182850" bIns="182850" anchor="b" anchorCtr="0">
            <a:normAutofit/>
          </a:bodyPr>
          <a:lstStyle/>
          <a:p>
            <a:r>
              <a:rPr lang="en"/>
              <a:t>Discretionary Spending </a:t>
            </a:r>
            <a:endParaRPr/>
          </a:p>
        </p:txBody>
      </p:sp>
      <p:sp>
        <p:nvSpPr>
          <p:cNvPr id="106" name="Google Shape;106;p16"/>
          <p:cNvSpPr txBox="1">
            <a:spLocks noGrp="1"/>
          </p:cNvSpPr>
          <p:nvPr>
            <p:ph type="subTitle" idx="1"/>
          </p:nvPr>
        </p:nvSpPr>
        <p:spPr>
          <a:xfrm>
            <a:off x="531000" y="5538002"/>
            <a:ext cx="8090400" cy="2538600"/>
          </a:xfrm>
          <a:prstGeom prst="rect">
            <a:avLst/>
          </a:prstGeom>
        </p:spPr>
        <p:txBody>
          <a:bodyPr spcFirstLastPara="1" wrap="square" lIns="182850" tIns="182850" rIns="182850" bIns="182850" anchor="t" anchorCtr="0">
            <a:normAutofit/>
          </a:bodyPr>
          <a:lstStyle/>
          <a:p>
            <a:pPr marL="0" indent="0"/>
            <a:r>
              <a:rPr lang="en"/>
              <a:t>Continuing Resolution Authority (CRA) affects discretionary spending aka DoD</a:t>
            </a:r>
            <a:endParaRPr/>
          </a:p>
        </p:txBody>
      </p:sp>
      <p:sp>
        <p:nvSpPr>
          <p:cNvPr id="107" name="Google Shape;107;p16"/>
          <p:cNvSpPr txBox="1">
            <a:spLocks noGrp="1"/>
          </p:cNvSpPr>
          <p:nvPr>
            <p:ph type="body" idx="2"/>
          </p:nvPr>
        </p:nvSpPr>
        <p:spPr>
          <a:xfrm>
            <a:off x="9879000" y="1448400"/>
            <a:ext cx="7674000" cy="7390200"/>
          </a:xfrm>
          <a:prstGeom prst="rect">
            <a:avLst/>
          </a:prstGeom>
        </p:spPr>
        <p:txBody>
          <a:bodyPr spcFirstLastPara="1" wrap="square" lIns="182850" tIns="182850" rIns="182850" bIns="182850" anchor="ctr" anchorCtr="0">
            <a:normAutofit lnSpcReduction="10000"/>
          </a:bodyPr>
          <a:lstStyle/>
          <a:p>
            <a:pPr marL="0" indent="0">
              <a:spcAft>
                <a:spcPts val="2400"/>
              </a:spcAft>
              <a:buNone/>
            </a:pPr>
            <a:r>
              <a:rPr lang="en" sz="3200">
                <a:latin typeface="Arial"/>
                <a:ea typeface="Arial"/>
                <a:cs typeface="Arial"/>
                <a:sym typeface="Arial"/>
              </a:rPr>
              <a:t>Discretionary spending is money formally approved by Congress and the President during the appropriations process each year. Generally, Congress allocates over half of the discretionary budget towards national defense and the rest to fund the administration of other agencies and programs. These programs range from transportation, education, housing, and social service programs, as well as science and environmental organizations.</a:t>
            </a:r>
            <a:endParaRPr sz="44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531000" y="2302200"/>
            <a:ext cx="8090400" cy="3129000"/>
          </a:xfrm>
          <a:prstGeom prst="rect">
            <a:avLst/>
          </a:prstGeom>
        </p:spPr>
        <p:txBody>
          <a:bodyPr spcFirstLastPara="1" wrap="square" lIns="182850" tIns="182850" rIns="182850" bIns="182850" anchor="b" anchorCtr="0">
            <a:normAutofit/>
          </a:bodyPr>
          <a:lstStyle/>
          <a:p>
            <a:r>
              <a:rPr lang="en"/>
              <a:t>CBO</a:t>
            </a:r>
            <a:endParaRPr/>
          </a:p>
        </p:txBody>
      </p:sp>
      <p:sp>
        <p:nvSpPr>
          <p:cNvPr id="113" name="Google Shape;113;p17"/>
          <p:cNvSpPr txBox="1">
            <a:spLocks noGrp="1"/>
          </p:cNvSpPr>
          <p:nvPr>
            <p:ph type="subTitle" idx="1"/>
          </p:nvPr>
        </p:nvSpPr>
        <p:spPr>
          <a:xfrm>
            <a:off x="531000" y="5538002"/>
            <a:ext cx="8090400" cy="2538600"/>
          </a:xfrm>
          <a:prstGeom prst="rect">
            <a:avLst/>
          </a:prstGeom>
        </p:spPr>
        <p:txBody>
          <a:bodyPr spcFirstLastPara="1" wrap="square" lIns="182850" tIns="182850" rIns="182850" bIns="182850" anchor="t" anchorCtr="0">
            <a:normAutofit/>
          </a:bodyPr>
          <a:lstStyle/>
          <a:p>
            <a:pPr marL="0" indent="0"/>
            <a:r>
              <a:rPr lang="en"/>
              <a:t>An Independent Government Agency for Cost Estimates</a:t>
            </a:r>
            <a:endParaRPr/>
          </a:p>
        </p:txBody>
      </p:sp>
      <p:sp>
        <p:nvSpPr>
          <p:cNvPr id="114" name="Google Shape;114;p17"/>
          <p:cNvSpPr txBox="1">
            <a:spLocks noGrp="1"/>
          </p:cNvSpPr>
          <p:nvPr>
            <p:ph type="body" idx="2"/>
          </p:nvPr>
        </p:nvSpPr>
        <p:spPr>
          <a:xfrm>
            <a:off x="9879000" y="1448400"/>
            <a:ext cx="7674000" cy="7390200"/>
          </a:xfrm>
          <a:prstGeom prst="rect">
            <a:avLst/>
          </a:prstGeom>
        </p:spPr>
        <p:txBody>
          <a:bodyPr spcFirstLastPara="1" wrap="square" lIns="182850" tIns="182850" rIns="182850" bIns="182850" anchor="ctr" anchorCtr="0">
            <a:normAutofit/>
          </a:bodyPr>
          <a:lstStyle/>
          <a:p>
            <a:pPr marL="0" indent="0">
              <a:spcAft>
                <a:spcPts val="2400"/>
              </a:spcAft>
              <a:buNone/>
            </a:pPr>
            <a:endParaRPr/>
          </a:p>
        </p:txBody>
      </p:sp>
      <p:pic>
        <p:nvPicPr>
          <p:cNvPr id="115" name="Google Shape;115;p17"/>
          <p:cNvPicPr preferRelativeResize="0"/>
          <p:nvPr/>
        </p:nvPicPr>
        <p:blipFill>
          <a:blip r:embed="rId3">
            <a:alphaModFix/>
          </a:blip>
          <a:stretch>
            <a:fillRect/>
          </a:stretch>
        </p:blipFill>
        <p:spPr>
          <a:xfrm>
            <a:off x="9879000" y="1448400"/>
            <a:ext cx="7674000" cy="7390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196200" y="4304694"/>
            <a:ext cx="16444200" cy="1677600"/>
          </a:xfrm>
          <a:prstGeom prst="rect">
            <a:avLst/>
          </a:prstGeom>
        </p:spPr>
        <p:txBody>
          <a:bodyPr spcFirstLastPara="1" wrap="square" lIns="182850" tIns="182850" rIns="182850" bIns="182850" anchor="ctr" anchorCtr="0">
            <a:normAutofit/>
          </a:bodyPr>
          <a:lstStyle/>
          <a:p>
            <a:r>
              <a:rPr lang="en"/>
              <a:t>Reading a Cost Estimate Report</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body" idx="1"/>
          </p:nvPr>
        </p:nvSpPr>
        <p:spPr>
          <a:xfrm>
            <a:off x="639000" y="8461150"/>
            <a:ext cx="11997600" cy="1197600"/>
          </a:xfrm>
          <a:prstGeom prst="rect">
            <a:avLst/>
          </a:prstGeom>
        </p:spPr>
        <p:txBody>
          <a:bodyPr spcFirstLastPara="1" wrap="square" lIns="182850" tIns="182850" rIns="182850" bIns="182850" anchor="ctr" anchorCtr="0">
            <a:normAutofit/>
          </a:bodyPr>
          <a:lstStyle/>
          <a:p>
            <a:pPr marL="0" indent="0"/>
            <a:endParaRPr/>
          </a:p>
        </p:txBody>
      </p:sp>
      <p:pic>
        <p:nvPicPr>
          <p:cNvPr id="126" name="Google Shape;126;p19"/>
          <p:cNvPicPr preferRelativeResize="0"/>
          <p:nvPr/>
        </p:nvPicPr>
        <p:blipFill>
          <a:blip r:embed="rId3">
            <a:alphaModFix/>
          </a:blip>
          <a:stretch>
            <a:fillRect/>
          </a:stretch>
        </p:blipFill>
        <p:spPr>
          <a:xfrm>
            <a:off x="1" y="1"/>
            <a:ext cx="18287994" cy="10287002"/>
          </a:xfrm>
          <a:prstGeom prst="rect">
            <a:avLst/>
          </a:prstGeom>
          <a:noFill/>
          <a:ln>
            <a:noFill/>
          </a:ln>
        </p:spPr>
      </p:pic>
    </p:spTree>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D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TotalTime>
  <Words>6535</Words>
  <Application>Microsoft Office PowerPoint</Application>
  <PresentationFormat>Custom</PresentationFormat>
  <Paragraphs>1148</Paragraphs>
  <Slides>112</Slides>
  <Notes>11</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112</vt:i4>
      </vt:variant>
    </vt:vector>
  </HeadingPairs>
  <TitlesOfParts>
    <vt:vector size="139" baseType="lpstr">
      <vt:lpstr>Corbel</vt:lpstr>
      <vt:lpstr>Book Antiqua</vt:lpstr>
      <vt:lpstr>Industry Black</vt:lpstr>
      <vt:lpstr>Wingdings</vt:lpstr>
      <vt:lpstr>Copperplate Gothic Light</vt:lpstr>
      <vt:lpstr>Calibri Light</vt:lpstr>
      <vt:lpstr>Industry Book</vt:lpstr>
      <vt:lpstr>Symbol</vt:lpstr>
      <vt:lpstr>Montserrat</vt:lpstr>
      <vt:lpstr>Roboto</vt:lpstr>
      <vt:lpstr>Arial Black</vt:lpstr>
      <vt:lpstr>Lato Web</vt:lpstr>
      <vt:lpstr>Consolas</vt:lpstr>
      <vt:lpstr>Montserrat Bold</vt:lpstr>
      <vt:lpstr>Arial</vt:lpstr>
      <vt:lpstr>Century Schoolbook</vt:lpstr>
      <vt:lpstr>Calibri</vt:lpstr>
      <vt:lpstr>Courier New</vt:lpstr>
      <vt:lpstr>Office Theme</vt:lpstr>
      <vt:lpstr>Blank Presentation</vt:lpstr>
      <vt:lpstr>1_Office Theme</vt:lpstr>
      <vt:lpstr>2_Office Theme</vt:lpstr>
      <vt:lpstr>3_Office Theme</vt:lpstr>
      <vt:lpstr>Chalkboard 16x9</vt:lpstr>
      <vt:lpstr>5_Office Theme</vt:lpstr>
      <vt:lpstr>4_Office Theme</vt:lpstr>
      <vt:lpstr>Geometric</vt:lpstr>
      <vt:lpstr>EANGUS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Capitol Hill 101</vt:lpstr>
      <vt:lpstr>Capitol Hill 101 Content</vt:lpstr>
      <vt:lpstr>Capitol Hill 101 Budget</vt:lpstr>
      <vt:lpstr>Capitol Hill 101 CR vs Budget</vt:lpstr>
      <vt:lpstr>Capitol Hill 101 Congressional Budget Office</vt:lpstr>
      <vt:lpstr>Capitol Hill 101 NDAA</vt:lpstr>
      <vt:lpstr>Map of Capitol Hill</vt:lpstr>
      <vt:lpstr>Capitol Hill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Walmart and EANGUS</vt:lpstr>
      <vt:lpstr>Walmart Military Programs</vt:lpstr>
      <vt:lpstr>Ways to work with Walmart</vt:lpstr>
      <vt:lpstr>Steve Foster</vt:lpstr>
      <vt:lpstr>GREAT Jobs</vt:lpstr>
      <vt:lpstr>Engagement Examples</vt:lpstr>
      <vt:lpstr>Legislative Workshop</vt:lpstr>
      <vt:lpstr>Appendix</vt:lpstr>
      <vt:lpstr>Arkansas Legislative Workshop – Sample Questions</vt:lpstr>
      <vt:lpstr>Walmart Legislative Examples - Federal</vt:lpstr>
      <vt:lpstr>Walmart Legislative Examples - State</vt:lpstr>
      <vt:lpstr>Additional Resources</vt:lpstr>
      <vt:lpstr>PowerPoint Presentation</vt:lpstr>
      <vt:lpstr>PowerPoint Presentation</vt:lpstr>
      <vt:lpstr>PowerPoint Presentation</vt:lpstr>
      <vt:lpstr>The “Three Fights”</vt:lpstr>
      <vt:lpstr>The “Cost” of Lethal Force</vt:lpstr>
      <vt:lpstr>Legal Cost</vt:lpstr>
      <vt:lpstr>PowerPoint Presentation</vt:lpstr>
      <vt:lpstr>Pre-Paid Legal Fees </vt:lpstr>
      <vt:lpstr>PowerPoint Presentation</vt:lpstr>
      <vt:lpstr>ABOUT Firearms Legal Protection</vt:lpstr>
      <vt:lpstr> FIREARMS LEGAL PROTECTION cont’d</vt:lpstr>
      <vt:lpstr>ALL PLANS INCLUDE:</vt:lpstr>
      <vt:lpstr>OUR ATTORNEYS</vt:lpstr>
      <vt:lpstr>MyFLP MOBILE APP</vt:lpstr>
      <vt:lpstr>PowerPoint Presentation</vt:lpstr>
      <vt:lpstr>PowerPoint Presentation</vt:lpstr>
      <vt:lpstr>PowerPoint Presentation</vt:lpstr>
      <vt:lpstr>GAIN SHARE OPP i.e., EANGUS/EANGTN</vt:lpstr>
      <vt:lpstr>From Grassroots up:  The EANGUS Resolutions Process</vt:lpstr>
      <vt:lpstr>What is a Resolution?</vt:lpstr>
      <vt:lpstr>How the Resolution Process works</vt:lpstr>
      <vt:lpstr>How the Resolution Process works</vt:lpstr>
      <vt:lpstr>How the Resolution Process works</vt:lpstr>
      <vt:lpstr>New Workflow for Resolutions</vt:lpstr>
      <vt:lpstr>EANGUS Resolutions State Submittal Form</vt:lpstr>
      <vt:lpstr>EANGUS Resolutions State Submittal Form</vt:lpstr>
      <vt:lpstr>PowerPoint Presentation</vt:lpstr>
      <vt:lpstr>Drafting a Resolution</vt:lpstr>
      <vt:lpstr>Drafting a Resolution</vt:lpstr>
      <vt:lpstr>End State of Resolutions</vt:lpstr>
      <vt:lpstr>Timeline for Resolutions</vt:lpstr>
      <vt:lpstr>Timeline for Resolutions</vt:lpstr>
      <vt:lpstr>Timeline for Resolutions</vt:lpstr>
      <vt:lpstr>2023 Resolutions</vt:lpstr>
      <vt:lpstr>2023 Resolutions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Congressional Budget Office</vt:lpstr>
      <vt:lpstr>Federal Budget</vt:lpstr>
      <vt:lpstr>Mandatory Spending</vt:lpstr>
      <vt:lpstr>Discretionary Spending </vt:lpstr>
      <vt:lpstr>CBO</vt:lpstr>
      <vt:lpstr>Reading a Cost Estimate Report</vt:lpstr>
      <vt:lpstr>PowerPoint Presentation</vt:lpstr>
      <vt:lpstr>CBO Cost Estimate</vt:lpstr>
      <vt:lpstr>House Committee Report</vt:lpstr>
      <vt:lpstr>Colors of Money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EANGUS</dc:title>
  <dc:creator>Jeffrey Frisby</dc:creator>
  <cp:lastModifiedBy>Jeffrey Frisby</cp:lastModifiedBy>
  <cp:revision>4</cp:revision>
  <dcterms:created xsi:type="dcterms:W3CDTF">2006-08-16T00:00:00Z</dcterms:created>
  <dcterms:modified xsi:type="dcterms:W3CDTF">2024-02-27T12:53:59Z</dcterms:modified>
  <dc:identifier>DAF6A_K3ibY</dc:identifier>
</cp:coreProperties>
</file>